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257" r:id="rId3"/>
    <p:sldId id="258" r:id="rId4"/>
    <p:sldId id="261" r:id="rId5"/>
    <p:sldId id="260" r:id="rId6"/>
    <p:sldId id="259" r:id="rId7"/>
    <p:sldId id="266" r:id="rId8"/>
    <p:sldId id="265" r:id="rId9"/>
    <p:sldId id="264" r:id="rId10"/>
    <p:sldId id="263" r:id="rId11"/>
    <p:sldId id="262" r:id="rId12"/>
    <p:sldId id="273" r:id="rId13"/>
    <p:sldId id="275" r:id="rId14"/>
    <p:sldId id="276" r:id="rId15"/>
    <p:sldId id="277" r:id="rId16"/>
    <p:sldId id="307" r:id="rId17"/>
    <p:sldId id="278" r:id="rId18"/>
    <p:sldId id="279" r:id="rId19"/>
    <p:sldId id="283" r:id="rId20"/>
    <p:sldId id="281" r:id="rId21"/>
    <p:sldId id="282" r:id="rId22"/>
    <p:sldId id="271" r:id="rId23"/>
    <p:sldId id="308" r:id="rId24"/>
    <p:sldId id="269" r:id="rId25"/>
    <p:sldId id="268" r:id="rId26"/>
    <p:sldId id="267" r:id="rId27"/>
    <p:sldId id="296" r:id="rId28"/>
    <p:sldId id="404" r:id="rId29"/>
    <p:sldId id="405" r:id="rId30"/>
    <p:sldId id="295" r:id="rId31"/>
    <p:sldId id="406" r:id="rId32"/>
    <p:sldId id="294" r:id="rId33"/>
    <p:sldId id="324" r:id="rId34"/>
    <p:sldId id="327" r:id="rId35"/>
    <p:sldId id="326" r:id="rId36"/>
    <p:sldId id="293" r:id="rId37"/>
    <p:sldId id="292" r:id="rId38"/>
    <p:sldId id="291" r:id="rId39"/>
    <p:sldId id="400" r:id="rId40"/>
    <p:sldId id="401" r:id="rId41"/>
    <p:sldId id="402" r:id="rId42"/>
    <p:sldId id="328" r:id="rId43"/>
    <p:sldId id="330" r:id="rId44"/>
    <p:sldId id="403" r:id="rId45"/>
    <p:sldId id="321" r:id="rId46"/>
    <p:sldId id="333" r:id="rId47"/>
    <p:sldId id="285" r:id="rId48"/>
    <p:sldId id="309" r:id="rId49"/>
    <p:sldId id="320" r:id="rId50"/>
    <p:sldId id="334" r:id="rId51"/>
    <p:sldId id="399"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6" r:id="rId91"/>
    <p:sldId id="377" r:id="rId92"/>
    <p:sldId id="378" r:id="rId93"/>
    <p:sldId id="407" r:id="rId94"/>
    <p:sldId id="40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Lst>
  <p:sldSz cx="9144000" cy="5143500" type="screen16x9"/>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660066"/>
    <a:srgbClr val="6600CC"/>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2"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AD562-1641-40A9-B0C7-20440A93CED3}" type="datetimeFigureOut">
              <a:rPr lang="es-MX" smtClean="0"/>
              <a:t>22/10/2021</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A40C87-815D-45F1-B3C7-3838FFD9884D}" type="slidenum">
              <a:rPr lang="es-MX" smtClean="0"/>
              <a:t>‹Nº›</a:t>
            </a:fld>
            <a:endParaRPr lang="es-MX"/>
          </a:p>
        </p:txBody>
      </p:sp>
    </p:spTree>
    <p:extLst>
      <p:ext uri="{BB962C8B-B14F-4D97-AF65-F5344CB8AC3E}">
        <p14:creationId xmlns:p14="http://schemas.microsoft.com/office/powerpoint/2010/main" val="2405639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3FC2443-56A6-4E2C-92D5-AC13A9BF38DD}" type="slidenum">
              <a:rPr lang="es-MX" smtClean="0"/>
              <a:t>93</a:t>
            </a:fld>
            <a:endParaRPr lang="es-MX"/>
          </a:p>
        </p:txBody>
      </p:sp>
    </p:spTree>
    <p:extLst>
      <p:ext uri="{BB962C8B-B14F-4D97-AF65-F5344CB8AC3E}">
        <p14:creationId xmlns:p14="http://schemas.microsoft.com/office/powerpoint/2010/main" val="268523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52BD61-9752-4FEA-AC15-F110511566A4}" type="slidenum">
              <a:rPr lang="es-MX" smtClean="0"/>
              <a:t>94</a:t>
            </a:fld>
            <a:endParaRPr lang="es-MX"/>
          </a:p>
        </p:txBody>
      </p:sp>
    </p:spTree>
    <p:extLst>
      <p:ext uri="{BB962C8B-B14F-4D97-AF65-F5344CB8AC3E}">
        <p14:creationId xmlns:p14="http://schemas.microsoft.com/office/powerpoint/2010/main" val="73050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104209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176701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4781"/>
            <a:ext cx="2057400" cy="3290888"/>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54781"/>
            <a:ext cx="6019800" cy="32908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220287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404954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13638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309984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168459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293793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381907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6270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8E2EB4-B523-477E-8E80-3328BE14E471}" type="datetimeFigureOut">
              <a:rPr lang="es-MX" smtClean="0"/>
              <a:t>22/10/2021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9FB181F-CAEE-4EC7-B9CD-5E05605418B9}" type="slidenum">
              <a:rPr lang="es-MX" smtClean="0"/>
              <a:t>‹Nº›</a:t>
            </a:fld>
            <a:endParaRPr lang="es-MX"/>
          </a:p>
        </p:txBody>
      </p:sp>
    </p:spTree>
    <p:extLst>
      <p:ext uri="{BB962C8B-B14F-4D97-AF65-F5344CB8AC3E}">
        <p14:creationId xmlns:p14="http://schemas.microsoft.com/office/powerpoint/2010/main" val="2170405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8E2EB4-B523-477E-8E80-3328BE14E471}" type="datetimeFigureOut">
              <a:rPr lang="es-MX" smtClean="0"/>
              <a:t>22/10/2021</a:t>
            </a:fld>
            <a:endParaRPr lang="es-MX"/>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9FB181F-CAEE-4EC7-B9CD-5E05605418B9}" type="slidenum">
              <a:rPr lang="es-MX" smtClean="0"/>
              <a:t>‹Nº›</a:t>
            </a:fld>
            <a:endParaRPr lang="es-MX"/>
          </a:p>
        </p:txBody>
      </p:sp>
    </p:spTree>
    <p:extLst>
      <p:ext uri="{BB962C8B-B14F-4D97-AF65-F5344CB8AC3E}">
        <p14:creationId xmlns:p14="http://schemas.microsoft.com/office/powerpoint/2010/main" val="2504352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jpeg"/><Relationship Id="rId7" Type="http://schemas.openxmlformats.org/officeDocument/2006/relationships/image" Target="../media/image32.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7.jpeg"/><Relationship Id="rId7" Type="http://schemas.openxmlformats.org/officeDocument/2006/relationships/image" Target="../media/image43.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50.jpeg"/><Relationship Id="rId7" Type="http://schemas.openxmlformats.org/officeDocument/2006/relationships/image" Target="../media/image85.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3.png"/><Relationship Id="rId5" Type="http://schemas.openxmlformats.org/officeDocument/2006/relationships/image" Target="../media/image32.jpeg"/><Relationship Id="rId10" Type="http://schemas.openxmlformats.org/officeDocument/2006/relationships/image" Target="../media/image48.png"/><Relationship Id="rId4" Type="http://schemas.openxmlformats.org/officeDocument/2006/relationships/image" Target="../media/image51.jpeg"/><Relationship Id="rId9"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a:p>
        </p:txBody>
      </p:sp>
      <p:sp>
        <p:nvSpPr>
          <p:cNvPr id="3" name="2 Subtítulo"/>
          <p:cNvSpPr>
            <a:spLocks noGrp="1"/>
          </p:cNvSpPr>
          <p:nvPr>
            <p:ph type="subTitle" idx="1"/>
          </p:nvPr>
        </p:nvSpPr>
        <p:spPr/>
        <p:txBody>
          <a:bodyPr/>
          <a:lstStyle/>
          <a:p>
            <a:endParaRPr lang="es-MX"/>
          </a:p>
        </p:txBody>
      </p:sp>
      <p:pic>
        <p:nvPicPr>
          <p:cNvPr id="1026" name="Picture 2" descr="C:\Users\malcantar\Documents\COMUNICACION SOCIAL ICHITAIP\Respaldo Fotos\2021\Power point\POWER POINT-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2" y="0"/>
            <a:ext cx="914214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57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7"/>
          <p:cNvSpPr/>
          <p:nvPr/>
        </p:nvSpPr>
        <p:spPr>
          <a:xfrm flipH="1">
            <a:off x="6904044" y="1491630"/>
            <a:ext cx="1236726" cy="92160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txBox="1">
            <a:spLocks/>
          </p:cNvSpPr>
          <p:nvPr/>
        </p:nvSpPr>
        <p:spPr>
          <a:xfrm>
            <a:off x="978135" y="4240622"/>
            <a:ext cx="7290932" cy="6353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1400" b="1" dirty="0" smtClean="0">
                <a:solidFill>
                  <a:srgbClr val="800000"/>
                </a:solidFill>
                <a:cs typeface="Arial" panose="020B0604020202020204" pitchFamily="34" charset="0"/>
              </a:rPr>
              <a:t>Los entes públicos, los partidos políticos, las agrupaciones políticas, así como los entes privados que reciban recursos públicos y los demás que disponga la Ley.</a:t>
            </a:r>
            <a:endParaRPr lang="es-MX" sz="1400" b="1" dirty="0">
              <a:solidFill>
                <a:srgbClr val="800000"/>
              </a:solidFill>
              <a:cs typeface="Arial" panose="020B0604020202020204" pitchFamily="34" charset="0"/>
            </a:endParaRPr>
          </a:p>
        </p:txBody>
      </p:sp>
      <p:sp>
        <p:nvSpPr>
          <p:cNvPr id="4" name="1 Título"/>
          <p:cNvSpPr txBox="1">
            <a:spLocks/>
          </p:cNvSpPr>
          <p:nvPr/>
        </p:nvSpPr>
        <p:spPr>
          <a:xfrm>
            <a:off x="2634627" y="56652"/>
            <a:ext cx="6401869" cy="7854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smtClean="0">
                <a:solidFill>
                  <a:srgbClr val="333399"/>
                </a:solidFill>
                <a:latin typeface="+mn-lt"/>
                <a:cs typeface="Arial" pitchFamily="34" charset="0"/>
              </a:rPr>
              <a:t>Sujetos Obligados</a:t>
            </a:r>
            <a:endParaRPr lang="es-MX" sz="2800" b="1" dirty="0">
              <a:solidFill>
                <a:srgbClr val="333399"/>
              </a:solidFill>
              <a:latin typeface="+mn-lt"/>
              <a:cs typeface="Arial" pitchFamily="34" charset="0"/>
            </a:endParaRPr>
          </a:p>
        </p:txBody>
      </p:sp>
      <p:grpSp>
        <p:nvGrpSpPr>
          <p:cNvPr id="2049" name="2048 Grupo"/>
          <p:cNvGrpSpPr/>
          <p:nvPr/>
        </p:nvGrpSpPr>
        <p:grpSpPr>
          <a:xfrm>
            <a:off x="899593" y="771550"/>
            <a:ext cx="5757168" cy="1579478"/>
            <a:chOff x="2024292" y="842073"/>
            <a:chExt cx="5431215" cy="1509026"/>
          </a:xfrm>
        </p:grpSpPr>
        <p:grpSp>
          <p:nvGrpSpPr>
            <p:cNvPr id="5" name="Group 14"/>
            <p:cNvGrpSpPr/>
            <p:nvPr/>
          </p:nvGrpSpPr>
          <p:grpSpPr>
            <a:xfrm>
              <a:off x="2024292" y="842073"/>
              <a:ext cx="5431215" cy="1509026"/>
              <a:chOff x="1113693" y="2262552"/>
              <a:chExt cx="7895490" cy="3083171"/>
            </a:xfrm>
          </p:grpSpPr>
          <p:sp>
            <p:nvSpPr>
              <p:cNvPr id="6" name="Rectangle 3"/>
              <p:cNvSpPr/>
              <p:nvPr/>
            </p:nvSpPr>
            <p:spPr>
              <a:xfrm>
                <a:off x="1113693" y="3634154"/>
                <a:ext cx="1699846" cy="171156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b="1" dirty="0" err="1" smtClean="0">
                    <a:solidFill>
                      <a:schemeClr val="tx1"/>
                    </a:solidFill>
                  </a:rPr>
                  <a:t>Poder</a:t>
                </a:r>
                <a:r>
                  <a:rPr lang="en-US" sz="1400" b="1" dirty="0" smtClean="0">
                    <a:solidFill>
                      <a:schemeClr val="tx1"/>
                    </a:solidFill>
                  </a:rPr>
                  <a:t> </a:t>
                </a:r>
              </a:p>
              <a:p>
                <a:pPr algn="ctr"/>
                <a:r>
                  <a:rPr lang="en-US" sz="1400" b="1" dirty="0" err="1" smtClean="0">
                    <a:solidFill>
                      <a:schemeClr val="tx1"/>
                    </a:solidFill>
                  </a:rPr>
                  <a:t>Ejecutivo</a:t>
                </a:r>
                <a:endParaRPr lang="en-US" sz="1400" b="1" dirty="0">
                  <a:solidFill>
                    <a:schemeClr val="tx1"/>
                  </a:solidFill>
                </a:endParaRPr>
              </a:p>
            </p:txBody>
          </p:sp>
          <p:sp>
            <p:nvSpPr>
              <p:cNvPr id="7" name="Rectangle 4"/>
              <p:cNvSpPr/>
              <p:nvPr/>
            </p:nvSpPr>
            <p:spPr>
              <a:xfrm>
                <a:off x="3165231" y="3634154"/>
                <a:ext cx="1699846" cy="171156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5"/>
              <p:cNvSpPr/>
              <p:nvPr/>
            </p:nvSpPr>
            <p:spPr>
              <a:xfrm>
                <a:off x="5216769" y="3634153"/>
                <a:ext cx="1699846" cy="1711569"/>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 name="Rectangle 6"/>
              <p:cNvSpPr/>
              <p:nvPr/>
            </p:nvSpPr>
            <p:spPr>
              <a:xfrm>
                <a:off x="7309337" y="3634153"/>
                <a:ext cx="1699846" cy="1711569"/>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Donut 8"/>
              <p:cNvSpPr/>
              <p:nvPr/>
            </p:nvSpPr>
            <p:spPr>
              <a:xfrm>
                <a:off x="1348154" y="2262554"/>
                <a:ext cx="1242646" cy="1242645"/>
              </a:xfrm>
              <a:prstGeom prst="donut">
                <a:avLst>
                  <a:gd name="adj" fmla="val 12545"/>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Donut 9"/>
              <p:cNvSpPr/>
              <p:nvPr/>
            </p:nvSpPr>
            <p:spPr>
              <a:xfrm>
                <a:off x="3405554" y="2262554"/>
                <a:ext cx="1242646" cy="1242645"/>
              </a:xfrm>
              <a:prstGeom prst="donut">
                <a:avLst>
                  <a:gd name="adj" fmla="val 12545"/>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Donut 10"/>
              <p:cNvSpPr/>
              <p:nvPr/>
            </p:nvSpPr>
            <p:spPr>
              <a:xfrm>
                <a:off x="5468815" y="2262553"/>
                <a:ext cx="1242646" cy="1242645"/>
              </a:xfrm>
              <a:prstGeom prst="donut">
                <a:avLst>
                  <a:gd name="adj" fmla="val 12545"/>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4" name="Donut 11"/>
              <p:cNvSpPr/>
              <p:nvPr/>
            </p:nvSpPr>
            <p:spPr>
              <a:xfrm>
                <a:off x="7555523" y="2262552"/>
                <a:ext cx="1242646" cy="1242645"/>
              </a:xfrm>
              <a:prstGeom prst="donut">
                <a:avLst>
                  <a:gd name="adj" fmla="val 12545"/>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
          <p:nvSpPr>
            <p:cNvPr id="2" name="1 Rectángulo"/>
            <p:cNvSpPr/>
            <p:nvPr/>
          </p:nvSpPr>
          <p:spPr>
            <a:xfrm>
              <a:off x="3549902" y="1676607"/>
              <a:ext cx="963395" cy="451151"/>
            </a:xfrm>
            <a:prstGeom prst="rect">
              <a:avLst/>
            </a:prstGeom>
          </p:spPr>
          <p:txBody>
            <a:bodyPr wrap="square">
              <a:spAutoFit/>
            </a:bodyPr>
            <a:lstStyle/>
            <a:p>
              <a:pPr algn="ctr"/>
              <a:r>
                <a:rPr lang="en-US" sz="1400" b="1" dirty="0" err="1"/>
                <a:t>Poder</a:t>
              </a:r>
              <a:r>
                <a:rPr lang="en-US" sz="1400" b="1" dirty="0"/>
                <a:t> </a:t>
              </a:r>
              <a:r>
                <a:rPr lang="en-US" sz="1400" b="1" dirty="0" err="1" smtClean="0"/>
                <a:t>Legislativo</a:t>
              </a:r>
              <a:endParaRPr lang="en-US" sz="1400" b="1" dirty="0"/>
            </a:p>
          </p:txBody>
        </p:sp>
        <p:sp>
          <p:nvSpPr>
            <p:cNvPr id="39" name="38 Rectángulo"/>
            <p:cNvSpPr/>
            <p:nvPr/>
          </p:nvSpPr>
          <p:spPr>
            <a:xfrm>
              <a:off x="4975150" y="1667626"/>
              <a:ext cx="963395" cy="499882"/>
            </a:xfrm>
            <a:prstGeom prst="rect">
              <a:avLst/>
            </a:prstGeom>
          </p:spPr>
          <p:txBody>
            <a:bodyPr wrap="square">
              <a:spAutoFit/>
            </a:bodyPr>
            <a:lstStyle/>
            <a:p>
              <a:pPr algn="ctr"/>
              <a:r>
                <a:rPr lang="en-US" sz="1400" b="1" dirty="0" err="1"/>
                <a:t>Poder</a:t>
              </a:r>
              <a:r>
                <a:rPr lang="en-US" sz="1400" b="1" dirty="0"/>
                <a:t> </a:t>
              </a:r>
              <a:endParaRPr lang="en-US" sz="1400" b="1" dirty="0" smtClean="0"/>
            </a:p>
            <a:p>
              <a:pPr algn="ctr"/>
              <a:r>
                <a:rPr lang="en-US" sz="1400" b="1" dirty="0" smtClean="0"/>
                <a:t>Judicial</a:t>
              </a:r>
              <a:endParaRPr lang="en-US" sz="1400" b="1" dirty="0"/>
            </a:p>
          </p:txBody>
        </p:sp>
        <p:sp>
          <p:nvSpPr>
            <p:cNvPr id="42" name="41 Rectángulo"/>
            <p:cNvSpPr/>
            <p:nvPr/>
          </p:nvSpPr>
          <p:spPr>
            <a:xfrm>
              <a:off x="6302678" y="1598830"/>
              <a:ext cx="1152829" cy="573394"/>
            </a:xfrm>
            <a:prstGeom prst="rect">
              <a:avLst/>
            </a:prstGeom>
          </p:spPr>
          <p:txBody>
            <a:bodyPr wrap="square">
              <a:spAutoFit/>
            </a:bodyPr>
            <a:lstStyle/>
            <a:p>
              <a:pPr algn="ctr"/>
              <a:r>
                <a:rPr lang="en-US" sz="1100" b="1" dirty="0" err="1" smtClean="0"/>
                <a:t>Ayuntamientos</a:t>
              </a:r>
              <a:r>
                <a:rPr lang="en-US" sz="1100" b="1" dirty="0" smtClean="0"/>
                <a:t> y </a:t>
              </a:r>
              <a:r>
                <a:rPr lang="en-US" sz="1100" b="1" dirty="0" err="1" smtClean="0"/>
                <a:t>administración</a:t>
              </a:r>
              <a:r>
                <a:rPr lang="en-US" sz="1100" b="1" dirty="0" smtClean="0"/>
                <a:t> </a:t>
              </a:r>
              <a:r>
                <a:rPr lang="en-US" sz="1100" b="1" dirty="0" err="1" smtClean="0"/>
                <a:t>pública</a:t>
              </a:r>
              <a:r>
                <a:rPr lang="en-US" sz="1100" b="1" dirty="0" smtClean="0"/>
                <a:t> municipal</a:t>
              </a:r>
              <a:endParaRPr lang="en-US" sz="1100" b="1" dirty="0"/>
            </a:p>
          </p:txBody>
        </p:sp>
      </p:grpSp>
      <p:grpSp>
        <p:nvGrpSpPr>
          <p:cNvPr id="2051" name="2050 Grupo"/>
          <p:cNvGrpSpPr/>
          <p:nvPr/>
        </p:nvGrpSpPr>
        <p:grpSpPr>
          <a:xfrm>
            <a:off x="899592" y="2427737"/>
            <a:ext cx="7249767" cy="1728187"/>
            <a:chOff x="943521" y="2314226"/>
            <a:chExt cx="7290932" cy="1782560"/>
          </a:xfrm>
        </p:grpSpPr>
        <p:grpSp>
          <p:nvGrpSpPr>
            <p:cNvPr id="27" name="Group 14"/>
            <p:cNvGrpSpPr/>
            <p:nvPr/>
          </p:nvGrpSpPr>
          <p:grpSpPr>
            <a:xfrm flipH="1">
              <a:off x="943521" y="2314226"/>
              <a:ext cx="7290932" cy="1712381"/>
              <a:chOff x="1113693" y="2262551"/>
              <a:chExt cx="9964610" cy="3083172"/>
            </a:xfrm>
          </p:grpSpPr>
          <p:sp>
            <p:nvSpPr>
              <p:cNvPr id="28" name="Rectangle 3"/>
              <p:cNvSpPr/>
              <p:nvPr/>
            </p:nvSpPr>
            <p:spPr>
              <a:xfrm>
                <a:off x="1113693" y="3634154"/>
                <a:ext cx="1699846" cy="171156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Rectangle 4"/>
              <p:cNvSpPr/>
              <p:nvPr/>
            </p:nvSpPr>
            <p:spPr>
              <a:xfrm>
                <a:off x="3165231" y="3634154"/>
                <a:ext cx="1699846" cy="1711569"/>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Rectangle 5"/>
              <p:cNvSpPr/>
              <p:nvPr/>
            </p:nvSpPr>
            <p:spPr>
              <a:xfrm>
                <a:off x="5216769" y="3634153"/>
                <a:ext cx="1699846" cy="1711569"/>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1" name="Rectangle 6"/>
              <p:cNvSpPr/>
              <p:nvPr/>
            </p:nvSpPr>
            <p:spPr>
              <a:xfrm>
                <a:off x="7309337" y="3634153"/>
                <a:ext cx="1699846" cy="1711569"/>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2" name="Rectangle 7"/>
              <p:cNvSpPr/>
              <p:nvPr/>
            </p:nvSpPr>
            <p:spPr>
              <a:xfrm>
                <a:off x="9378457" y="3634152"/>
                <a:ext cx="1699846" cy="171156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Donut 8"/>
              <p:cNvSpPr/>
              <p:nvPr/>
            </p:nvSpPr>
            <p:spPr>
              <a:xfrm>
                <a:off x="1348153" y="2357209"/>
                <a:ext cx="1242646" cy="1242645"/>
              </a:xfrm>
              <a:prstGeom prst="donut">
                <a:avLst>
                  <a:gd name="adj" fmla="val 12545"/>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Donut 9"/>
              <p:cNvSpPr/>
              <p:nvPr/>
            </p:nvSpPr>
            <p:spPr>
              <a:xfrm>
                <a:off x="3405554" y="2262554"/>
                <a:ext cx="1242646" cy="1242645"/>
              </a:xfrm>
              <a:prstGeom prst="donut">
                <a:avLst>
                  <a:gd name="adj" fmla="val 12545"/>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5" name="Donut 10"/>
              <p:cNvSpPr/>
              <p:nvPr/>
            </p:nvSpPr>
            <p:spPr>
              <a:xfrm>
                <a:off x="5468815" y="2262553"/>
                <a:ext cx="1242646" cy="1242645"/>
              </a:xfrm>
              <a:prstGeom prst="donut">
                <a:avLst>
                  <a:gd name="adj" fmla="val 12545"/>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6" name="Donut 11"/>
              <p:cNvSpPr/>
              <p:nvPr/>
            </p:nvSpPr>
            <p:spPr>
              <a:xfrm>
                <a:off x="7555523" y="2262552"/>
                <a:ext cx="1242646" cy="1242645"/>
              </a:xfrm>
              <a:prstGeom prst="donut">
                <a:avLst>
                  <a:gd name="adj" fmla="val 12545"/>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37" name="Donut 12"/>
              <p:cNvSpPr/>
              <p:nvPr/>
            </p:nvSpPr>
            <p:spPr>
              <a:xfrm>
                <a:off x="9601200" y="2262551"/>
                <a:ext cx="1242646" cy="1242645"/>
              </a:xfrm>
              <a:prstGeom prst="donut">
                <a:avLst>
                  <a:gd name="adj" fmla="val 12545"/>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grpSp>
        <p:sp>
          <p:nvSpPr>
            <p:cNvPr id="40" name="39 Rectángulo"/>
            <p:cNvSpPr/>
            <p:nvPr/>
          </p:nvSpPr>
          <p:spPr>
            <a:xfrm>
              <a:off x="2569873" y="3245659"/>
              <a:ext cx="1090400" cy="523220"/>
            </a:xfrm>
            <a:prstGeom prst="rect">
              <a:avLst/>
            </a:prstGeom>
          </p:spPr>
          <p:txBody>
            <a:bodyPr wrap="square">
              <a:spAutoFit/>
            </a:bodyPr>
            <a:lstStyle/>
            <a:p>
              <a:pPr algn="ctr"/>
              <a:r>
                <a:rPr lang="en-US" sz="1400" b="1" dirty="0" err="1" smtClean="0"/>
                <a:t>Órganos</a:t>
              </a:r>
              <a:r>
                <a:rPr lang="en-US" sz="1400" b="1" dirty="0" smtClean="0"/>
                <a:t> </a:t>
              </a:r>
              <a:r>
                <a:rPr lang="en-US" sz="1400" b="1" dirty="0" err="1" smtClean="0"/>
                <a:t>Autónomos</a:t>
              </a:r>
              <a:endParaRPr lang="en-US" sz="1400" b="1" dirty="0"/>
            </a:p>
          </p:txBody>
        </p:sp>
        <p:sp>
          <p:nvSpPr>
            <p:cNvPr id="41" name="40 Rectángulo"/>
            <p:cNvSpPr/>
            <p:nvPr/>
          </p:nvSpPr>
          <p:spPr>
            <a:xfrm>
              <a:off x="4152852" y="3325732"/>
              <a:ext cx="963395" cy="451151"/>
            </a:xfrm>
            <a:prstGeom prst="rect">
              <a:avLst/>
            </a:prstGeom>
          </p:spPr>
          <p:txBody>
            <a:bodyPr wrap="square">
              <a:spAutoFit/>
            </a:bodyPr>
            <a:lstStyle/>
            <a:p>
              <a:pPr algn="ctr"/>
              <a:r>
                <a:rPr lang="en-US" sz="1400" b="1" dirty="0" err="1" smtClean="0"/>
                <a:t>Partidos</a:t>
              </a:r>
              <a:r>
                <a:rPr lang="en-US" sz="1400" b="1" dirty="0" smtClean="0"/>
                <a:t> </a:t>
              </a:r>
              <a:r>
                <a:rPr lang="en-US" sz="1400" b="1" dirty="0" err="1" smtClean="0"/>
                <a:t>Políticos</a:t>
              </a:r>
              <a:endParaRPr lang="en-US" sz="1400" b="1" dirty="0"/>
            </a:p>
          </p:txBody>
        </p:sp>
        <p:sp>
          <p:nvSpPr>
            <p:cNvPr id="44" name="43 Rectángulo"/>
            <p:cNvSpPr/>
            <p:nvPr/>
          </p:nvSpPr>
          <p:spPr>
            <a:xfrm>
              <a:off x="943521" y="3199999"/>
              <a:ext cx="1242957" cy="451151"/>
            </a:xfrm>
            <a:prstGeom prst="rect">
              <a:avLst/>
            </a:prstGeom>
          </p:spPr>
          <p:txBody>
            <a:bodyPr wrap="square">
              <a:spAutoFit/>
            </a:bodyPr>
            <a:lstStyle/>
            <a:p>
              <a:pPr algn="ctr"/>
              <a:r>
                <a:rPr lang="en-US" sz="1400" b="1" dirty="0" err="1" smtClean="0"/>
                <a:t>Fideicomisos</a:t>
              </a:r>
              <a:r>
                <a:rPr lang="en-US" sz="1400" b="1" dirty="0" smtClean="0"/>
                <a:t> y </a:t>
              </a:r>
              <a:r>
                <a:rPr lang="en-US" sz="1400" b="1" dirty="0" err="1" smtClean="0"/>
                <a:t>Fondos</a:t>
              </a:r>
              <a:r>
                <a:rPr lang="en-US" sz="1400" b="1" dirty="0" smtClean="0"/>
                <a:t> </a:t>
              </a:r>
              <a:r>
                <a:rPr lang="en-US" sz="1400" b="1" dirty="0" err="1" smtClean="0"/>
                <a:t>Públicos</a:t>
              </a:r>
              <a:endParaRPr lang="en-US" sz="1400" b="1" dirty="0"/>
            </a:p>
          </p:txBody>
        </p:sp>
        <p:sp>
          <p:nvSpPr>
            <p:cNvPr id="46" name="45 Rectángulo"/>
            <p:cNvSpPr/>
            <p:nvPr/>
          </p:nvSpPr>
          <p:spPr>
            <a:xfrm>
              <a:off x="6982067" y="3017422"/>
              <a:ext cx="1242957" cy="1079364"/>
            </a:xfrm>
            <a:prstGeom prst="rect">
              <a:avLst/>
            </a:prstGeom>
          </p:spPr>
          <p:txBody>
            <a:bodyPr wrap="square">
              <a:spAutoFit/>
            </a:bodyPr>
            <a:lstStyle/>
            <a:p>
              <a:pPr algn="ctr"/>
              <a:r>
                <a:rPr lang="en-US" sz="1400" b="1" dirty="0" smtClean="0"/>
                <a:t>Personas Morales de DP</a:t>
              </a:r>
            </a:p>
            <a:p>
              <a:pPr algn="ctr"/>
              <a:r>
                <a:rPr lang="en-US" sz="1000" b="1" dirty="0" smtClean="0"/>
                <a:t>(que </a:t>
              </a:r>
              <a:r>
                <a:rPr lang="en-US" sz="1000" b="1" dirty="0" err="1" smtClean="0"/>
                <a:t>reciban</a:t>
              </a:r>
              <a:r>
                <a:rPr lang="en-US" sz="1000" b="1" dirty="0" smtClean="0"/>
                <a:t> </a:t>
              </a:r>
              <a:r>
                <a:rPr lang="en-US" sz="1000" b="1" dirty="0" err="1" smtClean="0"/>
                <a:t>recursos</a:t>
              </a:r>
              <a:r>
                <a:rPr lang="en-US" sz="1000" b="1" dirty="0" smtClean="0"/>
                <a:t> </a:t>
              </a:r>
              <a:r>
                <a:rPr lang="en-US" sz="1000" b="1" dirty="0" err="1" smtClean="0"/>
                <a:t>públicos</a:t>
              </a:r>
              <a:r>
                <a:rPr lang="en-US" sz="1000" b="1" dirty="0" smtClean="0"/>
                <a:t>)</a:t>
              </a:r>
              <a:endParaRPr lang="en-US" sz="1000" b="1" dirty="0"/>
            </a:p>
          </p:txBody>
        </p:sp>
      </p:grpSp>
      <p:sp>
        <p:nvSpPr>
          <p:cNvPr id="51" name="Donut 12"/>
          <p:cNvSpPr/>
          <p:nvPr/>
        </p:nvSpPr>
        <p:spPr>
          <a:xfrm flipH="1">
            <a:off x="7107041" y="760039"/>
            <a:ext cx="904089" cy="669108"/>
          </a:xfrm>
          <a:prstGeom prst="donut">
            <a:avLst>
              <a:gd name="adj" fmla="val 12545"/>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52" name="51 Rectángulo"/>
          <p:cNvSpPr/>
          <p:nvPr/>
        </p:nvSpPr>
        <p:spPr>
          <a:xfrm>
            <a:off x="6936461" y="1495630"/>
            <a:ext cx="1235939" cy="872786"/>
          </a:xfrm>
          <a:prstGeom prst="rect">
            <a:avLst/>
          </a:prstGeom>
        </p:spPr>
        <p:txBody>
          <a:bodyPr wrap="square">
            <a:spAutoFit/>
          </a:bodyPr>
          <a:lstStyle/>
          <a:p>
            <a:pPr algn="ctr"/>
            <a:r>
              <a:rPr lang="en-US" sz="1050" b="1" dirty="0" err="1" smtClean="0"/>
              <a:t>Organismos</a:t>
            </a:r>
            <a:r>
              <a:rPr lang="en-US" sz="1050" b="1" dirty="0" smtClean="0"/>
              <a:t> </a:t>
            </a:r>
            <a:r>
              <a:rPr lang="en-US" sz="1050" b="1" dirty="0" err="1" smtClean="0"/>
              <a:t>descentralizados</a:t>
            </a:r>
            <a:r>
              <a:rPr lang="en-US" sz="1050" b="1" dirty="0" smtClean="0"/>
              <a:t> y </a:t>
            </a:r>
            <a:r>
              <a:rPr lang="en-US" sz="1050" b="1" dirty="0" err="1" smtClean="0"/>
              <a:t>desconcentrados</a:t>
            </a:r>
            <a:r>
              <a:rPr lang="en-US" sz="1050" b="1" dirty="0" smtClean="0"/>
              <a:t>  </a:t>
            </a:r>
            <a:r>
              <a:rPr lang="en-US" sz="1050" b="1" dirty="0" err="1" smtClean="0"/>
              <a:t>estatales</a:t>
            </a:r>
            <a:r>
              <a:rPr lang="en-US" sz="1050" b="1" dirty="0" smtClean="0"/>
              <a:t> y </a:t>
            </a:r>
            <a:r>
              <a:rPr lang="en-US" sz="1050" b="1" dirty="0" err="1" smtClean="0"/>
              <a:t>municipales</a:t>
            </a:r>
            <a:endParaRPr lang="en-US" sz="1050" b="1" dirty="0"/>
          </a:p>
        </p:txBody>
      </p:sp>
      <p:sp>
        <p:nvSpPr>
          <p:cNvPr id="54" name="53 Rectángulo"/>
          <p:cNvSpPr/>
          <p:nvPr/>
        </p:nvSpPr>
        <p:spPr>
          <a:xfrm>
            <a:off x="5434745" y="3291830"/>
            <a:ext cx="1235939" cy="646331"/>
          </a:xfrm>
          <a:prstGeom prst="rect">
            <a:avLst/>
          </a:prstGeom>
        </p:spPr>
        <p:txBody>
          <a:bodyPr wrap="square">
            <a:spAutoFit/>
          </a:bodyPr>
          <a:lstStyle/>
          <a:p>
            <a:pPr algn="ctr"/>
            <a:r>
              <a:rPr lang="en-US" sz="1400" b="1" dirty="0" err="1" smtClean="0"/>
              <a:t>Sindicatos</a:t>
            </a:r>
            <a:endParaRPr lang="en-US" sz="1400" b="1" dirty="0" smtClean="0"/>
          </a:p>
          <a:p>
            <a:pPr algn="ctr"/>
            <a:r>
              <a:rPr lang="en-US" sz="1100" b="1" dirty="0" smtClean="0"/>
              <a:t>(que </a:t>
            </a:r>
            <a:r>
              <a:rPr lang="en-US" sz="1100" b="1" dirty="0" err="1" smtClean="0"/>
              <a:t>reciban</a:t>
            </a:r>
            <a:r>
              <a:rPr lang="en-US" sz="1100" b="1" dirty="0" smtClean="0"/>
              <a:t> </a:t>
            </a:r>
            <a:r>
              <a:rPr lang="en-US" sz="1100" b="1" dirty="0" err="1" smtClean="0"/>
              <a:t>recursos</a:t>
            </a:r>
            <a:r>
              <a:rPr lang="en-US" sz="1100" b="1" dirty="0" smtClean="0"/>
              <a:t> </a:t>
            </a:r>
            <a:r>
              <a:rPr lang="en-US" sz="1100" b="1" dirty="0" err="1" smtClean="0"/>
              <a:t>públicos</a:t>
            </a:r>
            <a:r>
              <a:rPr lang="en-US" sz="1100" b="1" dirty="0" smtClean="0"/>
              <a:t>)</a:t>
            </a:r>
            <a:endParaRPr lang="en-US" sz="1100" b="1" dirty="0"/>
          </a:p>
        </p:txBody>
      </p:sp>
      <p:sp>
        <p:nvSpPr>
          <p:cNvPr id="55" name="54 CuadroTexto"/>
          <p:cNvSpPr txBox="1"/>
          <p:nvPr/>
        </p:nvSpPr>
        <p:spPr>
          <a:xfrm>
            <a:off x="7396901" y="411510"/>
            <a:ext cx="1639595" cy="276999"/>
          </a:xfrm>
          <a:prstGeom prst="rect">
            <a:avLst/>
          </a:prstGeom>
          <a:noFill/>
        </p:spPr>
        <p:txBody>
          <a:bodyPr wrap="square" rtlCol="0">
            <a:spAutoFit/>
          </a:bodyPr>
          <a:lstStyle/>
          <a:p>
            <a:pPr algn="r"/>
            <a:r>
              <a:rPr lang="es-MX" sz="1200" dirty="0" smtClean="0">
                <a:cs typeface="Arial" panose="020B0604020202020204" pitchFamily="34" charset="0"/>
              </a:rPr>
              <a:t>Art</a:t>
            </a:r>
            <a:r>
              <a:rPr lang="es-MX" sz="1200" dirty="0">
                <a:cs typeface="Arial" panose="020B0604020202020204" pitchFamily="34" charset="0"/>
              </a:rPr>
              <a:t>. </a:t>
            </a:r>
            <a:r>
              <a:rPr lang="es-MX" sz="1200" dirty="0" smtClean="0">
                <a:cs typeface="Arial" panose="020B0604020202020204" pitchFamily="34" charset="0"/>
              </a:rPr>
              <a:t>32  LTAIP</a:t>
            </a:r>
            <a:endParaRPr lang="es-MX" sz="1200" dirty="0">
              <a:cs typeface="Arial" panose="020B0604020202020204" pitchFamily="34" charset="0"/>
            </a:endParaRPr>
          </a:p>
        </p:txBody>
      </p:sp>
    </p:spTree>
    <p:extLst>
      <p:ext uri="{BB962C8B-B14F-4D97-AF65-F5344CB8AC3E}">
        <p14:creationId xmlns:p14="http://schemas.microsoft.com/office/powerpoint/2010/main" val="10430503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a:xfrm>
            <a:off x="822949" y="572640"/>
            <a:ext cx="8229600" cy="857250"/>
          </a:xfrm>
        </p:spPr>
        <p:txBody>
          <a:bodyPr/>
          <a:lstStyle/>
          <a:p>
            <a:pPr algn="r" eaLnBrk="1" hangingPunct="1"/>
            <a:r>
              <a:rPr lang="es-MX" altLang="es-MX" sz="3200" b="1" dirty="0" smtClean="0">
                <a:latin typeface="+mn-lt"/>
                <a:cs typeface="Arial" pitchFamily="34" charset="0"/>
              </a:rPr>
              <a:t>PNT</a:t>
            </a: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l="19714" t="21759" r="67255" b="65945"/>
          <a:stretch>
            <a:fillRect/>
          </a:stretch>
        </p:blipFill>
        <p:spPr bwMode="auto">
          <a:xfrm>
            <a:off x="3779839" y="451247"/>
            <a:ext cx="16160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8 CuadroTexto"/>
          <p:cNvSpPr txBox="1">
            <a:spLocks noChangeArrowheads="1"/>
          </p:cNvSpPr>
          <p:nvPr/>
        </p:nvSpPr>
        <p:spPr bwMode="auto">
          <a:xfrm>
            <a:off x="7480300" y="341710"/>
            <a:ext cx="16383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100" b="1" dirty="0">
                <a:latin typeface="+mn-lt"/>
              </a:rPr>
              <a:t>Art. 69 y 70 LTAIP</a:t>
            </a:r>
          </a:p>
        </p:txBody>
      </p:sp>
      <p:grpSp>
        <p:nvGrpSpPr>
          <p:cNvPr id="4" name="3 Grupo"/>
          <p:cNvGrpSpPr/>
          <p:nvPr/>
        </p:nvGrpSpPr>
        <p:grpSpPr>
          <a:xfrm>
            <a:off x="675008" y="123478"/>
            <a:ext cx="7785424" cy="4680520"/>
            <a:chOff x="0" y="-527669"/>
            <a:chExt cx="9017000" cy="5213970"/>
          </a:xfrm>
        </p:grpSpPr>
        <p:sp>
          <p:nvSpPr>
            <p:cNvPr id="6" name="5 Rectángulo"/>
            <p:cNvSpPr/>
            <p:nvPr/>
          </p:nvSpPr>
          <p:spPr>
            <a:xfrm>
              <a:off x="978609" y="-527669"/>
              <a:ext cx="7305675" cy="400110"/>
            </a:xfrm>
            <a:prstGeom prst="rect">
              <a:avLst/>
            </a:prstGeom>
          </p:spPr>
          <p:txBody>
            <a:bodyPr>
              <a:spAutoFit/>
            </a:bodyPr>
            <a:lstStyle/>
            <a:p>
              <a:pPr algn="ctr" fontAlgn="auto">
                <a:spcBef>
                  <a:spcPts val="0"/>
                </a:spcBef>
                <a:spcAft>
                  <a:spcPts val="0"/>
                </a:spcAft>
                <a:defRPr/>
              </a:pPr>
              <a:r>
                <a:rPr lang="es-MX" sz="2000" b="1" kern="0" dirty="0">
                  <a:solidFill>
                    <a:prstClr val="black"/>
                  </a:solidFill>
                  <a:latin typeface="+mn-lt"/>
                  <a:cs typeface="+mn-cs"/>
                </a:rPr>
                <a:t>http://www.plataformadetransparencia.org.mx</a:t>
              </a:r>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t="11839" r="11253" b="14667"/>
            <a:stretch>
              <a:fillRect/>
            </a:stretch>
          </p:blipFill>
          <p:spPr bwMode="auto">
            <a:xfrm>
              <a:off x="0" y="1537098"/>
              <a:ext cx="9017000" cy="31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1579564" y="3242072"/>
              <a:ext cx="1792287" cy="10239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3" name="2 Flecha derecha"/>
            <p:cNvSpPr/>
            <p:nvPr/>
          </p:nvSpPr>
          <p:spPr>
            <a:xfrm>
              <a:off x="465139" y="3380185"/>
              <a:ext cx="1055687" cy="74771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grpSp>
      <p:pic>
        <p:nvPicPr>
          <p:cNvPr id="11"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43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Título"/>
          <p:cNvSpPr>
            <a:spLocks noGrp="1"/>
          </p:cNvSpPr>
          <p:nvPr>
            <p:ph type="title"/>
          </p:nvPr>
        </p:nvSpPr>
        <p:spPr>
          <a:xfrm>
            <a:off x="925634" y="-13692"/>
            <a:ext cx="8229600" cy="857250"/>
          </a:xfrm>
        </p:spPr>
        <p:txBody>
          <a:bodyPr/>
          <a:lstStyle/>
          <a:p>
            <a:pPr algn="r" eaLnBrk="1" hangingPunct="1"/>
            <a:r>
              <a:rPr lang="es-MX" altLang="es-MX" sz="3200" b="1" dirty="0" smtClean="0">
                <a:latin typeface="Arial" pitchFamily="34" charset="0"/>
                <a:cs typeface="Arial" pitchFamily="34" charset="0"/>
              </a:rPr>
              <a:t>PNT</a:t>
            </a:r>
          </a:p>
        </p:txBody>
      </p:sp>
      <p:sp>
        <p:nvSpPr>
          <p:cNvPr id="6" name="5 Rectángulo"/>
          <p:cNvSpPr/>
          <p:nvPr/>
        </p:nvSpPr>
        <p:spPr>
          <a:xfrm>
            <a:off x="839789" y="843558"/>
            <a:ext cx="7305675" cy="400110"/>
          </a:xfrm>
          <a:prstGeom prst="rect">
            <a:avLst/>
          </a:prstGeom>
        </p:spPr>
        <p:txBody>
          <a:bodyPr>
            <a:spAutoFit/>
          </a:bodyPr>
          <a:lstStyle/>
          <a:p>
            <a:pPr algn="ctr" fontAlgn="auto">
              <a:spcBef>
                <a:spcPts val="0"/>
              </a:spcBef>
              <a:spcAft>
                <a:spcPts val="0"/>
              </a:spcAft>
              <a:defRPr/>
            </a:pPr>
            <a:r>
              <a:rPr lang="es-MX" sz="2000" b="1" kern="0" dirty="0">
                <a:solidFill>
                  <a:prstClr val="black"/>
                </a:solidFill>
                <a:latin typeface="+mn-lt"/>
                <a:cs typeface="+mn-cs"/>
              </a:rPr>
              <a:t>http://www.plataformadetransparencia.org.mx</a:t>
            </a: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l="19714" t="21759" r="67255" b="65945"/>
          <a:stretch>
            <a:fillRect/>
          </a:stretch>
        </p:blipFill>
        <p:spPr bwMode="auto">
          <a:xfrm>
            <a:off x="3779839" y="351235"/>
            <a:ext cx="16160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8 CuadroTexto"/>
          <p:cNvSpPr txBox="1">
            <a:spLocks noChangeArrowheads="1"/>
          </p:cNvSpPr>
          <p:nvPr/>
        </p:nvSpPr>
        <p:spPr bwMode="auto">
          <a:xfrm>
            <a:off x="7480300" y="639688"/>
            <a:ext cx="1638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000" dirty="0">
                <a:latin typeface="+mn-lt"/>
              </a:rPr>
              <a:t>Art. 69 y 70 LTAIP</a:t>
            </a:r>
          </a:p>
        </p:txBody>
      </p:sp>
      <p:pic>
        <p:nvPicPr>
          <p:cNvPr id="41990" name="Picture 2"/>
          <p:cNvPicPr>
            <a:picLocks noChangeAspect="1" noChangeArrowheads="1"/>
          </p:cNvPicPr>
          <p:nvPr/>
        </p:nvPicPr>
        <p:blipFill>
          <a:blip r:embed="rId3">
            <a:extLst>
              <a:ext uri="{28A0092B-C50C-407E-A947-70E740481C1C}">
                <a14:useLocalDpi xmlns:a14="http://schemas.microsoft.com/office/drawing/2010/main" val="0"/>
              </a:ext>
            </a:extLst>
          </a:blip>
          <a:srcRect l="9975" t="12018" r="19749" b="25999"/>
          <a:stretch>
            <a:fillRect/>
          </a:stretch>
        </p:blipFill>
        <p:spPr bwMode="auto">
          <a:xfrm>
            <a:off x="1520826" y="1221582"/>
            <a:ext cx="6994525" cy="260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4"/>
          <p:cNvPicPr>
            <a:picLocks noChangeAspect="1" noChangeArrowheads="1"/>
          </p:cNvPicPr>
          <p:nvPr/>
        </p:nvPicPr>
        <p:blipFill>
          <a:blip r:embed="rId4">
            <a:extLst>
              <a:ext uri="{28A0092B-C50C-407E-A947-70E740481C1C}">
                <a14:useLocalDpi xmlns:a14="http://schemas.microsoft.com/office/drawing/2010/main" val="0"/>
              </a:ext>
            </a:extLst>
          </a:blip>
          <a:srcRect l="9373" t="56889" r="20001" b="7333"/>
          <a:stretch>
            <a:fillRect/>
          </a:stretch>
        </p:blipFill>
        <p:spPr bwMode="auto">
          <a:xfrm>
            <a:off x="1463676" y="3118247"/>
            <a:ext cx="6994525" cy="149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2755900" y="3502819"/>
            <a:ext cx="5302250" cy="27741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3" name="2 Flecha derecha"/>
          <p:cNvSpPr/>
          <p:nvPr/>
        </p:nvSpPr>
        <p:spPr>
          <a:xfrm>
            <a:off x="674689" y="3252787"/>
            <a:ext cx="1055687" cy="74890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1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a:xfrm>
            <a:off x="872107" y="17328"/>
            <a:ext cx="8229600" cy="857250"/>
          </a:xfrm>
        </p:spPr>
        <p:txBody>
          <a:bodyPr/>
          <a:lstStyle/>
          <a:p>
            <a:pPr algn="r" eaLnBrk="1" hangingPunct="1"/>
            <a:r>
              <a:rPr lang="es-MX" altLang="es-MX" sz="3200" b="1" dirty="0" smtClean="0">
                <a:latin typeface="Arial" pitchFamily="34" charset="0"/>
                <a:cs typeface="Arial" pitchFamily="34" charset="0"/>
              </a:rPr>
              <a:t>PNT</a:t>
            </a:r>
          </a:p>
        </p:txBody>
      </p:sp>
      <p:sp>
        <p:nvSpPr>
          <p:cNvPr id="6" name="5 Rectángulo"/>
          <p:cNvSpPr/>
          <p:nvPr/>
        </p:nvSpPr>
        <p:spPr>
          <a:xfrm>
            <a:off x="839789" y="947504"/>
            <a:ext cx="7305675" cy="400110"/>
          </a:xfrm>
          <a:prstGeom prst="rect">
            <a:avLst/>
          </a:prstGeom>
        </p:spPr>
        <p:txBody>
          <a:bodyPr>
            <a:spAutoFit/>
          </a:bodyPr>
          <a:lstStyle/>
          <a:p>
            <a:pPr algn="ctr" fontAlgn="auto">
              <a:spcBef>
                <a:spcPts val="0"/>
              </a:spcBef>
              <a:spcAft>
                <a:spcPts val="0"/>
              </a:spcAft>
              <a:defRPr/>
            </a:pPr>
            <a:r>
              <a:rPr lang="es-MX" sz="2000" b="1" kern="0" dirty="0">
                <a:solidFill>
                  <a:prstClr val="black"/>
                </a:solidFill>
                <a:latin typeface="+mn-lt"/>
                <a:cs typeface="+mn-cs"/>
              </a:rPr>
              <a:t>http://www.plataformadetransparencia.org.mx</a:t>
            </a: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l="19714" t="21759" r="67255" b="65945"/>
          <a:stretch>
            <a:fillRect/>
          </a:stretch>
        </p:blipFill>
        <p:spPr bwMode="auto">
          <a:xfrm>
            <a:off x="3779839" y="365522"/>
            <a:ext cx="16160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8 CuadroTexto"/>
          <p:cNvSpPr txBox="1">
            <a:spLocks noChangeArrowheads="1"/>
          </p:cNvSpPr>
          <p:nvPr/>
        </p:nvSpPr>
        <p:spPr bwMode="auto">
          <a:xfrm>
            <a:off x="7511518" y="625853"/>
            <a:ext cx="1638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000" dirty="0">
                <a:latin typeface="+mn-lt"/>
              </a:rPr>
              <a:t>Art. 69 y 70 LTAIP</a:t>
            </a:r>
          </a:p>
        </p:txBody>
      </p:sp>
      <p:pic>
        <p:nvPicPr>
          <p:cNvPr id="43014" name="Picture 2"/>
          <p:cNvPicPr>
            <a:picLocks noChangeAspect="1" noChangeArrowheads="1"/>
          </p:cNvPicPr>
          <p:nvPr/>
        </p:nvPicPr>
        <p:blipFill>
          <a:blip r:embed="rId3">
            <a:extLst>
              <a:ext uri="{28A0092B-C50C-407E-A947-70E740481C1C}">
                <a14:useLocalDpi xmlns:a14="http://schemas.microsoft.com/office/drawing/2010/main" val="0"/>
              </a:ext>
            </a:extLst>
          </a:blip>
          <a:srcRect l="9500" t="12018" r="19875" b="4666"/>
          <a:stretch>
            <a:fillRect/>
          </a:stretch>
        </p:blipFill>
        <p:spPr bwMode="auto">
          <a:xfrm>
            <a:off x="1102866" y="1429344"/>
            <a:ext cx="6781502" cy="337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2178050" y="2139701"/>
            <a:ext cx="1993900" cy="21178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3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a:xfrm>
            <a:off x="839789" y="43890"/>
            <a:ext cx="8229600" cy="857250"/>
          </a:xfrm>
        </p:spPr>
        <p:txBody>
          <a:bodyPr/>
          <a:lstStyle/>
          <a:p>
            <a:pPr algn="r" eaLnBrk="1" hangingPunct="1"/>
            <a:r>
              <a:rPr lang="es-MX" altLang="es-MX" sz="3200" b="1" dirty="0" smtClean="0">
                <a:latin typeface="Arial" pitchFamily="34" charset="0"/>
                <a:cs typeface="Arial" pitchFamily="34" charset="0"/>
              </a:rPr>
              <a:t>PNT</a:t>
            </a:r>
          </a:p>
        </p:txBody>
      </p:sp>
      <p:sp>
        <p:nvSpPr>
          <p:cNvPr id="6" name="5 Rectángulo"/>
          <p:cNvSpPr/>
          <p:nvPr/>
        </p:nvSpPr>
        <p:spPr>
          <a:xfrm>
            <a:off x="859224" y="794118"/>
            <a:ext cx="7305675" cy="400110"/>
          </a:xfrm>
          <a:prstGeom prst="rect">
            <a:avLst/>
          </a:prstGeom>
        </p:spPr>
        <p:txBody>
          <a:bodyPr>
            <a:spAutoFit/>
          </a:bodyPr>
          <a:lstStyle/>
          <a:p>
            <a:pPr algn="ctr" fontAlgn="auto">
              <a:spcBef>
                <a:spcPts val="0"/>
              </a:spcBef>
              <a:spcAft>
                <a:spcPts val="0"/>
              </a:spcAft>
              <a:defRPr/>
            </a:pPr>
            <a:r>
              <a:rPr lang="es-MX" sz="2000" b="1" kern="0" dirty="0">
                <a:solidFill>
                  <a:prstClr val="black"/>
                </a:solidFill>
                <a:latin typeface="+mn-lt"/>
                <a:cs typeface="+mn-cs"/>
              </a:rPr>
              <a:t>http://www.plataformadetransparencia.org.mx</a:t>
            </a: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l="19714" t="21759" r="67255" b="65945"/>
          <a:stretch>
            <a:fillRect/>
          </a:stretch>
        </p:blipFill>
        <p:spPr bwMode="auto">
          <a:xfrm>
            <a:off x="4047779" y="349557"/>
            <a:ext cx="1080193" cy="42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8 CuadroTexto"/>
          <p:cNvSpPr txBox="1">
            <a:spLocks noChangeArrowheads="1"/>
          </p:cNvSpPr>
          <p:nvPr/>
        </p:nvSpPr>
        <p:spPr bwMode="auto">
          <a:xfrm>
            <a:off x="7480300" y="662221"/>
            <a:ext cx="1638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000" dirty="0">
                <a:latin typeface="+mj-lt"/>
              </a:rPr>
              <a:t>Art. 69 y 70 LTAIP</a:t>
            </a:r>
          </a:p>
        </p:txBody>
      </p:sp>
      <p:pic>
        <p:nvPicPr>
          <p:cNvPr id="44038" name="Picture 2"/>
          <p:cNvPicPr>
            <a:picLocks noChangeAspect="1" noChangeArrowheads="1"/>
          </p:cNvPicPr>
          <p:nvPr/>
        </p:nvPicPr>
        <p:blipFill>
          <a:blip r:embed="rId3">
            <a:extLst>
              <a:ext uri="{28A0092B-C50C-407E-A947-70E740481C1C}">
                <a14:useLocalDpi xmlns:a14="http://schemas.microsoft.com/office/drawing/2010/main" val="0"/>
              </a:ext>
            </a:extLst>
          </a:blip>
          <a:srcRect l="9499" t="10686" r="19376" b="6667"/>
          <a:stretch>
            <a:fillRect/>
          </a:stretch>
        </p:blipFill>
        <p:spPr bwMode="auto">
          <a:xfrm>
            <a:off x="1068388" y="1251348"/>
            <a:ext cx="7231062" cy="354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1339851" y="3406379"/>
            <a:ext cx="3248025" cy="27741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9" name="8 Flecha derecha"/>
          <p:cNvSpPr/>
          <p:nvPr/>
        </p:nvSpPr>
        <p:spPr>
          <a:xfrm>
            <a:off x="203200" y="3152775"/>
            <a:ext cx="1055688" cy="74890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38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800100" y="-18720"/>
            <a:ext cx="8229600" cy="857250"/>
          </a:xfrm>
        </p:spPr>
        <p:txBody>
          <a:bodyPr/>
          <a:lstStyle/>
          <a:p>
            <a:pPr algn="r" eaLnBrk="1" hangingPunct="1"/>
            <a:r>
              <a:rPr lang="es-MX" altLang="es-MX" sz="3200" b="1" dirty="0" smtClean="0">
                <a:latin typeface="Arial" pitchFamily="34" charset="0"/>
                <a:cs typeface="Arial" pitchFamily="34" charset="0"/>
              </a:rPr>
              <a:t>PNT</a:t>
            </a:r>
          </a:p>
        </p:txBody>
      </p:sp>
      <p:sp>
        <p:nvSpPr>
          <p:cNvPr id="6" name="5 Rectángulo"/>
          <p:cNvSpPr/>
          <p:nvPr/>
        </p:nvSpPr>
        <p:spPr>
          <a:xfrm>
            <a:off x="839789" y="965597"/>
            <a:ext cx="7305675" cy="400110"/>
          </a:xfrm>
          <a:prstGeom prst="rect">
            <a:avLst/>
          </a:prstGeom>
        </p:spPr>
        <p:txBody>
          <a:bodyPr>
            <a:spAutoFit/>
          </a:bodyPr>
          <a:lstStyle/>
          <a:p>
            <a:pPr algn="ctr" fontAlgn="auto">
              <a:spcBef>
                <a:spcPts val="0"/>
              </a:spcBef>
              <a:spcAft>
                <a:spcPts val="0"/>
              </a:spcAft>
              <a:defRPr/>
            </a:pPr>
            <a:r>
              <a:rPr lang="es-MX" sz="2000" b="1" kern="0" dirty="0">
                <a:solidFill>
                  <a:prstClr val="black"/>
                </a:solidFill>
                <a:latin typeface="+mn-lt"/>
                <a:cs typeface="+mn-cs"/>
              </a:rPr>
              <a:t>http://www.plataformadetransparencia.org.mx</a:t>
            </a: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l="19714" t="21759" r="67255" b="65945"/>
          <a:stretch>
            <a:fillRect/>
          </a:stretch>
        </p:blipFill>
        <p:spPr bwMode="auto">
          <a:xfrm>
            <a:off x="3779839" y="351235"/>
            <a:ext cx="16160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8 CuadroTexto"/>
          <p:cNvSpPr txBox="1">
            <a:spLocks noChangeArrowheads="1"/>
          </p:cNvSpPr>
          <p:nvPr/>
        </p:nvSpPr>
        <p:spPr bwMode="auto">
          <a:xfrm>
            <a:off x="7457242" y="636341"/>
            <a:ext cx="1638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000" dirty="0">
                <a:latin typeface="+mj-lt"/>
              </a:rPr>
              <a:t>Art. 69 y 70 LTAIP</a:t>
            </a:r>
          </a:p>
        </p:txBody>
      </p:sp>
      <p:pic>
        <p:nvPicPr>
          <p:cNvPr id="45062" name="Picture 2"/>
          <p:cNvPicPr>
            <a:picLocks noChangeAspect="1" noChangeArrowheads="1"/>
          </p:cNvPicPr>
          <p:nvPr/>
        </p:nvPicPr>
        <p:blipFill>
          <a:blip r:embed="rId3">
            <a:extLst>
              <a:ext uri="{28A0092B-C50C-407E-A947-70E740481C1C}">
                <a14:useLocalDpi xmlns:a14="http://schemas.microsoft.com/office/drawing/2010/main" val="0"/>
              </a:ext>
            </a:extLst>
          </a:blip>
          <a:srcRect l="9875" t="10463" r="19875" b="6889"/>
          <a:stretch>
            <a:fillRect/>
          </a:stretch>
        </p:blipFill>
        <p:spPr bwMode="auto">
          <a:xfrm>
            <a:off x="1279525" y="1265635"/>
            <a:ext cx="6959600" cy="345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2349500" y="3762375"/>
            <a:ext cx="5130800" cy="9572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9" name="8 Flecha derecha"/>
          <p:cNvSpPr/>
          <p:nvPr/>
        </p:nvSpPr>
        <p:spPr>
          <a:xfrm>
            <a:off x="1165225" y="3901678"/>
            <a:ext cx="1055688" cy="74771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9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553" b="4546"/>
          <a:stretch/>
        </p:blipFill>
        <p:spPr bwMode="auto">
          <a:xfrm>
            <a:off x="68996" y="839338"/>
            <a:ext cx="9075005" cy="348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2320119" y="2487304"/>
            <a:ext cx="4394580" cy="38896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Flecha derecha"/>
          <p:cNvSpPr/>
          <p:nvPr/>
        </p:nvSpPr>
        <p:spPr>
          <a:xfrm>
            <a:off x="637381" y="2307927"/>
            <a:ext cx="1055688" cy="74771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54932"/>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56" b="4444"/>
          <a:stretch/>
        </p:blipFill>
        <p:spPr bwMode="auto">
          <a:xfrm>
            <a:off x="0" y="1021556"/>
            <a:ext cx="9197879" cy="341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Flecha derecha"/>
          <p:cNvSpPr/>
          <p:nvPr/>
        </p:nvSpPr>
        <p:spPr>
          <a:xfrm>
            <a:off x="708025" y="2480072"/>
            <a:ext cx="1055688" cy="74771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4"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10305"/>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C\2018\Presentaciones adicionales\INFOGRAFIA SIPOT\infografia_carg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8906" y="174010"/>
            <a:ext cx="4733853" cy="45946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3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C\2018\Presentaciones adicionales\INFOGRAFIA SIPOT\infografia_cambio_baj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5905" y="210857"/>
            <a:ext cx="4677089" cy="453952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199797" y="706272"/>
            <a:ext cx="285656" cy="338554"/>
          </a:xfrm>
          <a:prstGeom prst="rect">
            <a:avLst/>
          </a:prstGeom>
          <a:noFill/>
        </p:spPr>
        <p:txBody>
          <a:bodyPr wrap="none" rtlCol="0">
            <a:spAutoFit/>
          </a:bodyPr>
          <a:lstStyle/>
          <a:p>
            <a:r>
              <a:rPr lang="es-MX" sz="1600" b="1" dirty="0" smtClean="0"/>
              <a:t>á</a:t>
            </a:r>
            <a:endParaRPr lang="es-MX" sz="1600" b="1" dirty="0"/>
          </a:p>
        </p:txBody>
      </p:sp>
      <p:pic>
        <p:nvPicPr>
          <p:cNvPr id="4"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5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C\2018\Presentaciones adicionales\INFOGRAFIA SIPOT\infografia_baj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7416" y="161648"/>
            <a:ext cx="4722125" cy="45832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0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474377" y="1707654"/>
            <a:ext cx="3593567" cy="7368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ES" sz="1800" dirty="0" smtClean="0">
                <a:cs typeface="Arial" panose="020B0604020202020204" pitchFamily="34" charset="0"/>
              </a:rPr>
              <a:t>Órgano encargado de operar el sistema de información, cuyas funciones son las de registrar y procesar la información pública.</a:t>
            </a:r>
          </a:p>
          <a:p>
            <a:pPr marL="0" indent="0" algn="just">
              <a:buNone/>
            </a:pPr>
            <a:r>
              <a:rPr lang="es-ES" sz="1800" dirty="0" smtClean="0">
                <a:cs typeface="Arial" panose="020B0604020202020204" pitchFamily="34" charset="0"/>
              </a:rPr>
              <a:t>El responsable es el Titular de la Unidad de Transparencia.</a:t>
            </a:r>
            <a:endParaRPr lang="es-MX" sz="1800" dirty="0">
              <a:cs typeface="Arial" panose="020B0604020202020204" pitchFamily="34" charset="0"/>
            </a:endParaRPr>
          </a:p>
        </p:txBody>
      </p:sp>
      <p:sp>
        <p:nvSpPr>
          <p:cNvPr id="9" name="1 Título"/>
          <p:cNvSpPr txBox="1">
            <a:spLocks/>
          </p:cNvSpPr>
          <p:nvPr/>
        </p:nvSpPr>
        <p:spPr>
          <a:xfrm>
            <a:off x="1758418" y="51470"/>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smtClean="0">
                <a:solidFill>
                  <a:srgbClr val="333399"/>
                </a:solidFill>
                <a:latin typeface="+mn-lt"/>
                <a:cs typeface="Arial" pitchFamily="34" charset="0"/>
              </a:rPr>
              <a:t>Unidad de Transparencia</a:t>
            </a:r>
            <a:endParaRPr lang="es-MX" sz="2800" b="1" dirty="0">
              <a:solidFill>
                <a:srgbClr val="333399"/>
              </a:solidFill>
              <a:latin typeface="+mn-lt"/>
              <a:cs typeface="Arial" pitchFamily="34" charset="0"/>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76" t="16276" r="37750" b="7778"/>
          <a:stretch/>
        </p:blipFill>
        <p:spPr bwMode="auto">
          <a:xfrm>
            <a:off x="4788024" y="983692"/>
            <a:ext cx="3600400" cy="335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4473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91989" y="2378"/>
            <a:ext cx="9006020" cy="501909"/>
          </a:xfrm>
          <a:prstGeom prst="rect">
            <a:avLst/>
          </a:prstGeom>
        </p:spPr>
        <p:txBody>
          <a:bodyPr lIns="127937" tIns="63968" rIns="127937" bIns="63968">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MX" sz="2400" b="1" dirty="0" smtClean="0">
                <a:cs typeface="Arial" panose="020B0604020202020204" pitchFamily="34" charset="0"/>
              </a:rPr>
              <a:t>Denuncia por incumplimiento</a:t>
            </a:r>
            <a:endParaRPr lang="es-MX" sz="2400" b="1" dirty="0">
              <a:cs typeface="Arial" panose="020B0604020202020204" pitchFamily="34" charset="0"/>
            </a:endParaRPr>
          </a:p>
        </p:txBody>
      </p:sp>
      <p:grpSp>
        <p:nvGrpSpPr>
          <p:cNvPr id="8" name="7 Grupo"/>
          <p:cNvGrpSpPr/>
          <p:nvPr/>
        </p:nvGrpSpPr>
        <p:grpSpPr>
          <a:xfrm>
            <a:off x="187323" y="1059582"/>
            <a:ext cx="8059305" cy="3456384"/>
            <a:chOff x="455612" y="1412775"/>
            <a:chExt cx="9053511" cy="4608514"/>
          </a:xfrm>
        </p:grpSpPr>
        <p:grpSp>
          <p:nvGrpSpPr>
            <p:cNvPr id="9" name="Group 17"/>
            <p:cNvGrpSpPr/>
            <p:nvPr/>
          </p:nvGrpSpPr>
          <p:grpSpPr>
            <a:xfrm flipV="1">
              <a:off x="2651123" y="3124200"/>
              <a:ext cx="2438400" cy="2089121"/>
              <a:chOff x="608012" y="1797079"/>
              <a:chExt cx="2438400" cy="2089121"/>
            </a:xfrm>
          </p:grpSpPr>
          <p:sp>
            <p:nvSpPr>
              <p:cNvPr id="38" name="Arc 18"/>
              <p:cNvSpPr/>
              <p:nvPr/>
            </p:nvSpPr>
            <p:spPr>
              <a:xfrm>
                <a:off x="1674812" y="2514600"/>
                <a:ext cx="1371600" cy="1371600"/>
              </a:xfrm>
              <a:prstGeom prst="arc">
                <a:avLst>
                  <a:gd name="adj1" fmla="val 10812873"/>
                  <a:gd name="adj2" fmla="val 16131434"/>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400">
                  <a:latin typeface="+mj-lt"/>
                </a:endParaRPr>
              </a:p>
            </p:txBody>
          </p:sp>
          <p:sp>
            <p:nvSpPr>
              <p:cNvPr id="39" name="Freeform 19"/>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400">
                  <a:solidFill>
                    <a:schemeClr val="tx1"/>
                  </a:solidFill>
                  <a:latin typeface="+mj-lt"/>
                </a:endParaRPr>
              </a:p>
            </p:txBody>
          </p:sp>
          <p:sp>
            <p:nvSpPr>
              <p:cNvPr id="40" name="Freeform 20"/>
              <p:cNvSpPr/>
              <p:nvPr/>
            </p:nvSpPr>
            <p:spPr>
              <a:xfrm rot="5400000">
                <a:off x="1946986" y="2139979"/>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a:headEnd type="none"/>
                <a:tailEnd type="oval"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400">
                  <a:solidFill>
                    <a:schemeClr val="tx1"/>
                  </a:solidFill>
                  <a:latin typeface="+mj-lt"/>
                </a:endParaRPr>
              </a:p>
            </p:txBody>
          </p:sp>
        </p:grpSp>
        <p:grpSp>
          <p:nvGrpSpPr>
            <p:cNvPr id="10" name="Group 16"/>
            <p:cNvGrpSpPr/>
            <p:nvPr/>
          </p:nvGrpSpPr>
          <p:grpSpPr>
            <a:xfrm>
              <a:off x="455612" y="2401888"/>
              <a:ext cx="2438400" cy="2105027"/>
              <a:chOff x="608012" y="1781173"/>
              <a:chExt cx="2438400" cy="2105027"/>
            </a:xfrm>
          </p:grpSpPr>
          <p:sp>
            <p:nvSpPr>
              <p:cNvPr id="35" name="Arc 8"/>
              <p:cNvSpPr/>
              <p:nvPr/>
            </p:nvSpPr>
            <p:spPr>
              <a:xfrm>
                <a:off x="1674812" y="2514600"/>
                <a:ext cx="1371600" cy="1371600"/>
              </a:xfrm>
              <a:prstGeom prst="arc">
                <a:avLst>
                  <a:gd name="adj1" fmla="val 10812873"/>
                  <a:gd name="adj2" fmla="val 16131434"/>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400">
                  <a:latin typeface="+mj-lt"/>
                </a:endParaRPr>
              </a:p>
            </p:txBody>
          </p:sp>
          <p:sp>
            <p:nvSpPr>
              <p:cNvPr id="36" name="Freeform 14"/>
              <p:cNvSpPr/>
              <p:nvPr/>
            </p:nvSpPr>
            <p:spPr>
              <a:xfrm>
                <a:off x="608012" y="3198812"/>
                <a:ext cx="1063627"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400">
                  <a:solidFill>
                    <a:schemeClr val="tx1"/>
                  </a:solidFill>
                  <a:latin typeface="+mj-lt"/>
                </a:endParaRPr>
              </a:p>
            </p:txBody>
          </p:sp>
          <p:sp>
            <p:nvSpPr>
              <p:cNvPr id="37" name="Freeform 15"/>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a:headEnd type="none"/>
                <a:tailEnd type="oval"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400">
                  <a:solidFill>
                    <a:schemeClr val="tx1"/>
                  </a:solidFill>
                  <a:latin typeface="+mj-lt"/>
                </a:endParaRPr>
              </a:p>
            </p:txBody>
          </p:sp>
        </p:grpSp>
        <p:grpSp>
          <p:nvGrpSpPr>
            <p:cNvPr id="11" name="Group 27"/>
            <p:cNvGrpSpPr/>
            <p:nvPr/>
          </p:nvGrpSpPr>
          <p:grpSpPr>
            <a:xfrm>
              <a:off x="4875212" y="2401888"/>
              <a:ext cx="2438400" cy="2105027"/>
              <a:chOff x="608012" y="1781173"/>
              <a:chExt cx="2438400" cy="2105027"/>
            </a:xfrm>
          </p:grpSpPr>
          <p:sp>
            <p:nvSpPr>
              <p:cNvPr id="32" name="Arc 28"/>
              <p:cNvSpPr/>
              <p:nvPr/>
            </p:nvSpPr>
            <p:spPr>
              <a:xfrm>
                <a:off x="1674812" y="2514600"/>
                <a:ext cx="1371600" cy="1371600"/>
              </a:xfrm>
              <a:prstGeom prst="arc">
                <a:avLst>
                  <a:gd name="adj1" fmla="val 10812873"/>
                  <a:gd name="adj2" fmla="val 16131434"/>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1400">
                  <a:latin typeface="+mj-lt"/>
                </a:endParaRPr>
              </a:p>
            </p:txBody>
          </p:sp>
          <p:sp>
            <p:nvSpPr>
              <p:cNvPr id="33" name="Freeform 29"/>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1400">
                  <a:solidFill>
                    <a:schemeClr val="tx1"/>
                  </a:solidFill>
                  <a:latin typeface="+mj-lt"/>
                </a:endParaRPr>
              </a:p>
            </p:txBody>
          </p:sp>
          <p:sp>
            <p:nvSpPr>
              <p:cNvPr id="34" name="Freeform 30"/>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a:headEnd type="none"/>
                <a:tailEnd type="oval"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1400">
                  <a:solidFill>
                    <a:schemeClr val="tx1"/>
                  </a:solidFill>
                  <a:latin typeface="+mj-lt"/>
                </a:endParaRPr>
              </a:p>
            </p:txBody>
          </p:sp>
        </p:grpSp>
        <p:grpSp>
          <p:nvGrpSpPr>
            <p:cNvPr id="12" name="Group 31"/>
            <p:cNvGrpSpPr/>
            <p:nvPr/>
          </p:nvGrpSpPr>
          <p:grpSpPr>
            <a:xfrm flipV="1">
              <a:off x="7070723" y="3124200"/>
              <a:ext cx="2438400" cy="2105027"/>
              <a:chOff x="608012" y="1781173"/>
              <a:chExt cx="2438400" cy="2105027"/>
            </a:xfrm>
          </p:grpSpPr>
          <p:sp>
            <p:nvSpPr>
              <p:cNvPr id="29" name="Arc 32"/>
              <p:cNvSpPr/>
              <p:nvPr/>
            </p:nvSpPr>
            <p:spPr>
              <a:xfrm>
                <a:off x="1674812" y="2514600"/>
                <a:ext cx="1371600" cy="1371600"/>
              </a:xfrm>
              <a:prstGeom prst="arc">
                <a:avLst>
                  <a:gd name="adj1" fmla="val 10812873"/>
                  <a:gd name="adj2" fmla="val 16131434"/>
                </a:avLst>
              </a:pr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400">
                  <a:latin typeface="+mj-lt"/>
                </a:endParaRPr>
              </a:p>
            </p:txBody>
          </p:sp>
          <p:sp>
            <p:nvSpPr>
              <p:cNvPr id="30" name="Freeform 33"/>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400">
                  <a:solidFill>
                    <a:schemeClr val="tx1"/>
                  </a:solidFill>
                  <a:latin typeface="+mj-lt"/>
                </a:endParaRPr>
              </a:p>
            </p:txBody>
          </p:sp>
          <p:sp>
            <p:nvSpPr>
              <p:cNvPr id="31" name="Freeform 34"/>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a:headEnd type="none"/>
                <a:tailEnd type="oval"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400">
                  <a:solidFill>
                    <a:schemeClr val="tx1"/>
                  </a:solidFill>
                  <a:latin typeface="+mj-lt"/>
                </a:endParaRPr>
              </a:p>
            </p:txBody>
          </p:sp>
        </p:grpSp>
        <p:grpSp>
          <p:nvGrpSpPr>
            <p:cNvPr id="13" name="Group 7"/>
            <p:cNvGrpSpPr/>
            <p:nvPr/>
          </p:nvGrpSpPr>
          <p:grpSpPr>
            <a:xfrm>
              <a:off x="1660523" y="3263900"/>
              <a:ext cx="1066800" cy="1066800"/>
              <a:chOff x="9726611" y="2667000"/>
              <a:chExt cx="1066800" cy="1066800"/>
            </a:xfrm>
          </p:grpSpPr>
          <p:sp>
            <p:nvSpPr>
              <p:cNvPr id="27" name="Oval 5"/>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8" name="Oval 6"/>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grpSp>
          <p:nvGrpSpPr>
            <p:cNvPr id="14" name="Group 21"/>
            <p:cNvGrpSpPr/>
            <p:nvPr/>
          </p:nvGrpSpPr>
          <p:grpSpPr>
            <a:xfrm>
              <a:off x="3870323" y="3263900"/>
              <a:ext cx="1066800" cy="1066800"/>
              <a:chOff x="9726611" y="2667000"/>
              <a:chExt cx="1066800" cy="1066800"/>
            </a:xfrm>
          </p:grpSpPr>
          <p:sp>
            <p:nvSpPr>
              <p:cNvPr id="25" name="Oval 22"/>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6" name="Oval 23"/>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grpSp>
          <p:nvGrpSpPr>
            <p:cNvPr id="15" name="Group 24"/>
            <p:cNvGrpSpPr/>
            <p:nvPr/>
          </p:nvGrpSpPr>
          <p:grpSpPr>
            <a:xfrm>
              <a:off x="6080123" y="3263900"/>
              <a:ext cx="1066800" cy="1066800"/>
              <a:chOff x="9726611" y="2667000"/>
              <a:chExt cx="1066800" cy="1066800"/>
            </a:xfrm>
          </p:grpSpPr>
          <p:sp>
            <p:nvSpPr>
              <p:cNvPr id="23" name="Oval 25"/>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4" name="Oval 26"/>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grpSp>
          <p:nvGrpSpPr>
            <p:cNvPr id="16" name="Group 35"/>
            <p:cNvGrpSpPr/>
            <p:nvPr/>
          </p:nvGrpSpPr>
          <p:grpSpPr>
            <a:xfrm>
              <a:off x="8289923" y="3263900"/>
              <a:ext cx="1066800" cy="1066800"/>
              <a:chOff x="9726611" y="2667000"/>
              <a:chExt cx="1066800" cy="1066800"/>
            </a:xfrm>
          </p:grpSpPr>
          <p:sp>
            <p:nvSpPr>
              <p:cNvPr id="21" name="Oval 36"/>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2" name="Oval 37"/>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grpSp>
        <p:sp>
          <p:nvSpPr>
            <p:cNvPr id="17" name="TextBox 50"/>
            <p:cNvSpPr txBox="1"/>
            <p:nvPr/>
          </p:nvSpPr>
          <p:spPr>
            <a:xfrm>
              <a:off x="834845" y="1412775"/>
              <a:ext cx="2567938" cy="907964"/>
            </a:xfrm>
            <a:prstGeom prst="rect">
              <a:avLst/>
            </a:prstGeom>
            <a:noFill/>
          </p:spPr>
          <p:txBody>
            <a:bodyPr wrap="square" rtlCol="0" anchor="ctr">
              <a:noAutofit/>
            </a:bodyPr>
            <a:lstStyle/>
            <a:p>
              <a:pPr lvl="0" algn="ctr" defTabSz="457200">
                <a:defRPr/>
              </a:pPr>
              <a:r>
                <a:rPr lang="es-MX" sz="1400" b="1" kern="0" dirty="0" smtClean="0">
                  <a:latin typeface="+mj-lt"/>
                </a:rPr>
                <a:t>Cualquier Persona Puede Denunciar</a:t>
              </a:r>
              <a:endParaRPr lang="es-MX" sz="1400" b="1" kern="0" dirty="0">
                <a:latin typeface="+mj-lt"/>
              </a:endParaRPr>
            </a:p>
          </p:txBody>
        </p:sp>
        <p:sp>
          <p:nvSpPr>
            <p:cNvPr id="18" name="TextBox 52"/>
            <p:cNvSpPr txBox="1"/>
            <p:nvPr/>
          </p:nvSpPr>
          <p:spPr>
            <a:xfrm>
              <a:off x="2937878" y="5113325"/>
              <a:ext cx="2732209" cy="907964"/>
            </a:xfrm>
            <a:prstGeom prst="rect">
              <a:avLst/>
            </a:prstGeom>
            <a:noFill/>
          </p:spPr>
          <p:txBody>
            <a:bodyPr wrap="square" rtlCol="0" anchor="ctr">
              <a:noAutofit/>
            </a:bodyPr>
            <a:lstStyle/>
            <a:p>
              <a:pPr algn="ctr"/>
              <a:r>
                <a:rPr lang="en-US" sz="1400" b="1" dirty="0">
                  <a:latin typeface="+mj-lt"/>
                  <a:cs typeface="Arial" panose="020B0604020202020204" pitchFamily="34" charset="0"/>
                </a:rPr>
                <a:t>Ante </a:t>
              </a:r>
              <a:r>
                <a:rPr lang="en-US" sz="1400" b="1" dirty="0" smtClean="0">
                  <a:latin typeface="+mj-lt"/>
                  <a:cs typeface="Arial" panose="020B0604020202020204" pitchFamily="34" charset="0"/>
                </a:rPr>
                <a:t>el OG</a:t>
              </a:r>
              <a:endParaRPr lang="en-US" sz="1400" dirty="0">
                <a:latin typeface="+mj-lt"/>
                <a:cs typeface="Arial" panose="020B0604020202020204" pitchFamily="34" charset="0"/>
              </a:endParaRPr>
            </a:p>
          </p:txBody>
        </p:sp>
        <p:sp>
          <p:nvSpPr>
            <p:cNvPr id="19" name="TextBox 53"/>
            <p:cNvSpPr txBox="1"/>
            <p:nvPr/>
          </p:nvSpPr>
          <p:spPr>
            <a:xfrm>
              <a:off x="5077300" y="1412775"/>
              <a:ext cx="3057049" cy="907964"/>
            </a:xfrm>
            <a:prstGeom prst="rect">
              <a:avLst/>
            </a:prstGeom>
            <a:noFill/>
          </p:spPr>
          <p:txBody>
            <a:bodyPr wrap="square" rtlCol="0" anchor="ctr">
              <a:noAutofit/>
            </a:bodyPr>
            <a:lstStyle/>
            <a:p>
              <a:pPr lvl="0" algn="ctr" defTabSz="457200">
                <a:defRPr/>
              </a:pPr>
              <a:r>
                <a:rPr lang="es-MX" sz="1400" b="1" kern="0" dirty="0">
                  <a:latin typeface="+mj-lt"/>
                </a:rPr>
                <a:t>Solicitud por parte del </a:t>
              </a:r>
              <a:r>
                <a:rPr lang="es-MX" sz="1400" b="1" kern="0" dirty="0" smtClean="0">
                  <a:latin typeface="+mj-lt"/>
                </a:rPr>
                <a:t>OG </a:t>
              </a:r>
            </a:p>
            <a:p>
              <a:pPr lvl="0" algn="ctr" defTabSz="457200">
                <a:defRPr/>
              </a:pPr>
              <a:r>
                <a:rPr lang="es-MX" sz="1400" b="1" kern="0" dirty="0" smtClean="0">
                  <a:latin typeface="+mj-lt"/>
                </a:rPr>
                <a:t>de </a:t>
              </a:r>
              <a:r>
                <a:rPr lang="es-MX" sz="1400" b="1" kern="0" dirty="0">
                  <a:latin typeface="+mj-lt"/>
                </a:rPr>
                <a:t>un informe al </a:t>
              </a:r>
              <a:r>
                <a:rPr lang="es-MX" sz="1400" b="1" kern="0" dirty="0" smtClean="0">
                  <a:latin typeface="+mj-lt"/>
                </a:rPr>
                <a:t>SO</a:t>
              </a:r>
              <a:endParaRPr lang="es-MX" sz="1400" b="1" kern="0" dirty="0">
                <a:latin typeface="+mj-lt"/>
              </a:endParaRPr>
            </a:p>
          </p:txBody>
        </p:sp>
        <p:sp>
          <p:nvSpPr>
            <p:cNvPr id="20" name="Freeform 56"/>
            <p:cNvSpPr>
              <a:spLocks noEditPoints="1"/>
            </p:cNvSpPr>
            <p:nvPr/>
          </p:nvSpPr>
          <p:spPr bwMode="auto">
            <a:xfrm>
              <a:off x="1993534" y="3547063"/>
              <a:ext cx="400778" cy="500474"/>
            </a:xfrm>
            <a:custGeom>
              <a:avLst/>
              <a:gdLst>
                <a:gd name="T0" fmla="*/ 9 w 85"/>
                <a:gd name="T1" fmla="*/ 0 h 106"/>
                <a:gd name="T2" fmla="*/ 0 w 85"/>
                <a:gd name="T3" fmla="*/ 9 h 106"/>
                <a:gd name="T4" fmla="*/ 0 w 85"/>
                <a:gd name="T5" fmla="*/ 98 h 106"/>
                <a:gd name="T6" fmla="*/ 9 w 85"/>
                <a:gd name="T7" fmla="*/ 106 h 106"/>
                <a:gd name="T8" fmla="*/ 76 w 85"/>
                <a:gd name="T9" fmla="*/ 106 h 106"/>
                <a:gd name="T10" fmla="*/ 85 w 85"/>
                <a:gd name="T11" fmla="*/ 98 h 106"/>
                <a:gd name="T12" fmla="*/ 85 w 85"/>
                <a:gd name="T13" fmla="*/ 31 h 106"/>
                <a:gd name="T14" fmla="*/ 81 w 85"/>
                <a:gd name="T15" fmla="*/ 23 h 106"/>
                <a:gd name="T16" fmla="*/ 61 w 85"/>
                <a:gd name="T17" fmla="*/ 3 h 106"/>
                <a:gd name="T18" fmla="*/ 54 w 85"/>
                <a:gd name="T19" fmla="*/ 0 h 106"/>
                <a:gd name="T20" fmla="*/ 9 w 85"/>
                <a:gd name="T21" fmla="*/ 0 h 106"/>
                <a:gd name="T22" fmla="*/ 40 w 85"/>
                <a:gd name="T23" fmla="*/ 16 h 106"/>
                <a:gd name="T24" fmla="*/ 45 w 85"/>
                <a:gd name="T25" fmla="*/ 11 h 106"/>
                <a:gd name="T26" fmla="*/ 49 w 85"/>
                <a:gd name="T27" fmla="*/ 16 h 106"/>
                <a:gd name="T28" fmla="*/ 49 w 85"/>
                <a:gd name="T29" fmla="*/ 32 h 106"/>
                <a:gd name="T30" fmla="*/ 52 w 85"/>
                <a:gd name="T31" fmla="*/ 36 h 106"/>
                <a:gd name="T32" fmla="*/ 69 w 85"/>
                <a:gd name="T33" fmla="*/ 36 h 106"/>
                <a:gd name="T34" fmla="*/ 73 w 85"/>
                <a:gd name="T35" fmla="*/ 40 h 106"/>
                <a:gd name="T36" fmla="*/ 69 w 85"/>
                <a:gd name="T37" fmla="*/ 44 h 106"/>
                <a:gd name="T38" fmla="*/ 49 w 85"/>
                <a:gd name="T39" fmla="*/ 44 h 106"/>
                <a:gd name="T40" fmla="*/ 40 w 85"/>
                <a:gd name="T41" fmla="*/ 36 h 106"/>
                <a:gd name="T42" fmla="*/ 40 w 85"/>
                <a:gd name="T43"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06">
                  <a:moveTo>
                    <a:pt x="9" y="0"/>
                  </a:moveTo>
                  <a:cubicBezTo>
                    <a:pt x="4" y="0"/>
                    <a:pt x="0" y="4"/>
                    <a:pt x="0" y="9"/>
                  </a:cubicBezTo>
                  <a:cubicBezTo>
                    <a:pt x="0" y="98"/>
                    <a:pt x="0" y="98"/>
                    <a:pt x="0" y="98"/>
                  </a:cubicBezTo>
                  <a:cubicBezTo>
                    <a:pt x="0" y="103"/>
                    <a:pt x="4" y="106"/>
                    <a:pt x="9" y="106"/>
                  </a:cubicBezTo>
                  <a:cubicBezTo>
                    <a:pt x="76" y="106"/>
                    <a:pt x="76" y="106"/>
                    <a:pt x="76" y="106"/>
                  </a:cubicBezTo>
                  <a:cubicBezTo>
                    <a:pt x="81" y="106"/>
                    <a:pt x="85" y="103"/>
                    <a:pt x="85" y="98"/>
                  </a:cubicBezTo>
                  <a:cubicBezTo>
                    <a:pt x="85" y="31"/>
                    <a:pt x="85" y="31"/>
                    <a:pt x="85" y="31"/>
                  </a:cubicBezTo>
                  <a:cubicBezTo>
                    <a:pt x="85" y="28"/>
                    <a:pt x="83" y="25"/>
                    <a:pt x="81" y="23"/>
                  </a:cubicBezTo>
                  <a:cubicBezTo>
                    <a:pt x="61" y="3"/>
                    <a:pt x="61" y="3"/>
                    <a:pt x="61" y="3"/>
                  </a:cubicBezTo>
                  <a:cubicBezTo>
                    <a:pt x="59" y="1"/>
                    <a:pt x="57" y="0"/>
                    <a:pt x="54" y="0"/>
                  </a:cubicBezTo>
                  <a:lnTo>
                    <a:pt x="9" y="0"/>
                  </a:lnTo>
                  <a:close/>
                  <a:moveTo>
                    <a:pt x="40" y="16"/>
                  </a:moveTo>
                  <a:cubicBezTo>
                    <a:pt x="40" y="13"/>
                    <a:pt x="42" y="11"/>
                    <a:pt x="45" y="11"/>
                  </a:cubicBezTo>
                  <a:cubicBezTo>
                    <a:pt x="47" y="11"/>
                    <a:pt x="49" y="13"/>
                    <a:pt x="49" y="16"/>
                  </a:cubicBezTo>
                  <a:cubicBezTo>
                    <a:pt x="49" y="32"/>
                    <a:pt x="49" y="32"/>
                    <a:pt x="49" y="32"/>
                  </a:cubicBezTo>
                  <a:cubicBezTo>
                    <a:pt x="49" y="34"/>
                    <a:pt x="51" y="36"/>
                    <a:pt x="52" y="36"/>
                  </a:cubicBezTo>
                  <a:cubicBezTo>
                    <a:pt x="69" y="36"/>
                    <a:pt x="69" y="36"/>
                    <a:pt x="69" y="36"/>
                  </a:cubicBezTo>
                  <a:cubicBezTo>
                    <a:pt x="71" y="36"/>
                    <a:pt x="73" y="38"/>
                    <a:pt x="73" y="40"/>
                  </a:cubicBezTo>
                  <a:cubicBezTo>
                    <a:pt x="73" y="42"/>
                    <a:pt x="71" y="44"/>
                    <a:pt x="69" y="44"/>
                  </a:cubicBezTo>
                  <a:cubicBezTo>
                    <a:pt x="49" y="44"/>
                    <a:pt x="49" y="44"/>
                    <a:pt x="49" y="44"/>
                  </a:cubicBezTo>
                  <a:cubicBezTo>
                    <a:pt x="44" y="44"/>
                    <a:pt x="40" y="40"/>
                    <a:pt x="40" y="36"/>
                  </a:cubicBezTo>
                  <a:lnTo>
                    <a:pt x="40" y="16"/>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41" name="Group 4"/>
          <p:cNvGrpSpPr>
            <a:grpSpLocks noChangeAspect="1"/>
          </p:cNvGrpSpPr>
          <p:nvPr/>
        </p:nvGrpSpPr>
        <p:grpSpPr bwMode="auto">
          <a:xfrm>
            <a:off x="3484635" y="2585679"/>
            <a:ext cx="473253" cy="487684"/>
            <a:chOff x="1905" y="153"/>
            <a:chExt cx="869" cy="1194"/>
          </a:xfrm>
          <a:solidFill>
            <a:schemeClr val="accent2">
              <a:lumMod val="75000"/>
            </a:schemeClr>
          </a:solidFill>
        </p:grpSpPr>
        <p:sp>
          <p:nvSpPr>
            <p:cNvPr id="42" name="Freeform 6"/>
            <p:cNvSpPr>
              <a:spLocks/>
            </p:cNvSpPr>
            <p:nvPr/>
          </p:nvSpPr>
          <p:spPr bwMode="auto">
            <a:xfrm>
              <a:off x="2085" y="153"/>
              <a:ext cx="510" cy="508"/>
            </a:xfrm>
            <a:custGeom>
              <a:avLst/>
              <a:gdLst>
                <a:gd name="T0" fmla="*/ 838 w 1530"/>
                <a:gd name="T1" fmla="*/ 4 h 1522"/>
                <a:gd name="T2" fmla="*/ 979 w 1530"/>
                <a:gd name="T3" fmla="*/ 31 h 1522"/>
                <a:gd name="T4" fmla="*/ 1110 w 1530"/>
                <a:gd name="T5" fmla="*/ 82 h 1522"/>
                <a:gd name="T6" fmla="*/ 1228 w 1530"/>
                <a:gd name="T7" fmla="*/ 156 h 1522"/>
                <a:gd name="T8" fmla="*/ 1329 w 1530"/>
                <a:gd name="T9" fmla="*/ 248 h 1522"/>
                <a:gd name="T10" fmla="*/ 1414 w 1530"/>
                <a:gd name="T11" fmla="*/ 358 h 1522"/>
                <a:gd name="T12" fmla="*/ 1476 w 1530"/>
                <a:gd name="T13" fmla="*/ 482 h 1522"/>
                <a:gd name="T14" fmla="*/ 1516 w 1530"/>
                <a:gd name="T15" fmla="*/ 616 h 1522"/>
                <a:gd name="T16" fmla="*/ 1530 w 1530"/>
                <a:gd name="T17" fmla="*/ 761 h 1522"/>
                <a:gd name="T18" fmla="*/ 1516 w 1530"/>
                <a:gd name="T19" fmla="*/ 906 h 1522"/>
                <a:gd name="T20" fmla="*/ 1476 w 1530"/>
                <a:gd name="T21" fmla="*/ 1040 h 1522"/>
                <a:gd name="T22" fmla="*/ 1414 w 1530"/>
                <a:gd name="T23" fmla="*/ 1164 h 1522"/>
                <a:gd name="T24" fmla="*/ 1329 w 1530"/>
                <a:gd name="T25" fmla="*/ 1273 h 1522"/>
                <a:gd name="T26" fmla="*/ 1228 w 1530"/>
                <a:gd name="T27" fmla="*/ 1366 h 1522"/>
                <a:gd name="T28" fmla="*/ 1110 w 1530"/>
                <a:gd name="T29" fmla="*/ 1440 h 1522"/>
                <a:gd name="T30" fmla="*/ 979 w 1530"/>
                <a:gd name="T31" fmla="*/ 1491 h 1522"/>
                <a:gd name="T32" fmla="*/ 838 w 1530"/>
                <a:gd name="T33" fmla="*/ 1519 h 1522"/>
                <a:gd name="T34" fmla="*/ 692 w 1530"/>
                <a:gd name="T35" fmla="*/ 1519 h 1522"/>
                <a:gd name="T36" fmla="*/ 551 w 1530"/>
                <a:gd name="T37" fmla="*/ 1491 h 1522"/>
                <a:gd name="T38" fmla="*/ 419 w 1530"/>
                <a:gd name="T39" fmla="*/ 1440 h 1522"/>
                <a:gd name="T40" fmla="*/ 302 w 1530"/>
                <a:gd name="T41" fmla="*/ 1366 h 1522"/>
                <a:gd name="T42" fmla="*/ 200 w 1530"/>
                <a:gd name="T43" fmla="*/ 1273 h 1522"/>
                <a:gd name="T44" fmla="*/ 116 w 1530"/>
                <a:gd name="T45" fmla="*/ 1164 h 1522"/>
                <a:gd name="T46" fmla="*/ 53 w 1530"/>
                <a:gd name="T47" fmla="*/ 1040 h 1522"/>
                <a:gd name="T48" fmla="*/ 14 w 1530"/>
                <a:gd name="T49" fmla="*/ 906 h 1522"/>
                <a:gd name="T50" fmla="*/ 0 w 1530"/>
                <a:gd name="T51" fmla="*/ 761 h 1522"/>
                <a:gd name="T52" fmla="*/ 14 w 1530"/>
                <a:gd name="T53" fmla="*/ 616 h 1522"/>
                <a:gd name="T54" fmla="*/ 53 w 1530"/>
                <a:gd name="T55" fmla="*/ 482 h 1522"/>
                <a:gd name="T56" fmla="*/ 116 w 1530"/>
                <a:gd name="T57" fmla="*/ 358 h 1522"/>
                <a:gd name="T58" fmla="*/ 200 w 1530"/>
                <a:gd name="T59" fmla="*/ 248 h 1522"/>
                <a:gd name="T60" fmla="*/ 302 w 1530"/>
                <a:gd name="T61" fmla="*/ 156 h 1522"/>
                <a:gd name="T62" fmla="*/ 419 w 1530"/>
                <a:gd name="T63" fmla="*/ 82 h 1522"/>
                <a:gd name="T64" fmla="*/ 551 w 1530"/>
                <a:gd name="T65" fmla="*/ 31 h 1522"/>
                <a:gd name="T66" fmla="*/ 692 w 1530"/>
                <a:gd name="T67" fmla="*/ 4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0" h="1522">
                  <a:moveTo>
                    <a:pt x="765" y="0"/>
                  </a:moveTo>
                  <a:lnTo>
                    <a:pt x="838" y="4"/>
                  </a:lnTo>
                  <a:lnTo>
                    <a:pt x="910" y="14"/>
                  </a:lnTo>
                  <a:lnTo>
                    <a:pt x="979" y="31"/>
                  </a:lnTo>
                  <a:lnTo>
                    <a:pt x="1046" y="53"/>
                  </a:lnTo>
                  <a:lnTo>
                    <a:pt x="1110" y="82"/>
                  </a:lnTo>
                  <a:lnTo>
                    <a:pt x="1170" y="116"/>
                  </a:lnTo>
                  <a:lnTo>
                    <a:pt x="1228" y="156"/>
                  </a:lnTo>
                  <a:lnTo>
                    <a:pt x="1280" y="200"/>
                  </a:lnTo>
                  <a:lnTo>
                    <a:pt x="1329" y="248"/>
                  </a:lnTo>
                  <a:lnTo>
                    <a:pt x="1374" y="300"/>
                  </a:lnTo>
                  <a:lnTo>
                    <a:pt x="1414" y="358"/>
                  </a:lnTo>
                  <a:lnTo>
                    <a:pt x="1448" y="417"/>
                  </a:lnTo>
                  <a:lnTo>
                    <a:pt x="1476" y="482"/>
                  </a:lnTo>
                  <a:lnTo>
                    <a:pt x="1499" y="548"/>
                  </a:lnTo>
                  <a:lnTo>
                    <a:pt x="1516" y="616"/>
                  </a:lnTo>
                  <a:lnTo>
                    <a:pt x="1526" y="688"/>
                  </a:lnTo>
                  <a:lnTo>
                    <a:pt x="1530" y="761"/>
                  </a:lnTo>
                  <a:lnTo>
                    <a:pt x="1526" y="834"/>
                  </a:lnTo>
                  <a:lnTo>
                    <a:pt x="1516" y="906"/>
                  </a:lnTo>
                  <a:lnTo>
                    <a:pt x="1499" y="974"/>
                  </a:lnTo>
                  <a:lnTo>
                    <a:pt x="1476" y="1040"/>
                  </a:lnTo>
                  <a:lnTo>
                    <a:pt x="1448" y="1104"/>
                  </a:lnTo>
                  <a:lnTo>
                    <a:pt x="1414" y="1164"/>
                  </a:lnTo>
                  <a:lnTo>
                    <a:pt x="1374" y="1222"/>
                  </a:lnTo>
                  <a:lnTo>
                    <a:pt x="1329" y="1273"/>
                  </a:lnTo>
                  <a:lnTo>
                    <a:pt x="1280" y="1322"/>
                  </a:lnTo>
                  <a:lnTo>
                    <a:pt x="1228" y="1366"/>
                  </a:lnTo>
                  <a:lnTo>
                    <a:pt x="1170" y="1406"/>
                  </a:lnTo>
                  <a:lnTo>
                    <a:pt x="1110" y="1440"/>
                  </a:lnTo>
                  <a:lnTo>
                    <a:pt x="1046" y="1469"/>
                  </a:lnTo>
                  <a:lnTo>
                    <a:pt x="979" y="1491"/>
                  </a:lnTo>
                  <a:lnTo>
                    <a:pt x="910" y="1508"/>
                  </a:lnTo>
                  <a:lnTo>
                    <a:pt x="838" y="1519"/>
                  </a:lnTo>
                  <a:lnTo>
                    <a:pt x="765" y="1522"/>
                  </a:lnTo>
                  <a:lnTo>
                    <a:pt x="692" y="1519"/>
                  </a:lnTo>
                  <a:lnTo>
                    <a:pt x="619" y="1508"/>
                  </a:lnTo>
                  <a:lnTo>
                    <a:pt x="551" y="1491"/>
                  </a:lnTo>
                  <a:lnTo>
                    <a:pt x="483" y="1469"/>
                  </a:lnTo>
                  <a:lnTo>
                    <a:pt x="419" y="1440"/>
                  </a:lnTo>
                  <a:lnTo>
                    <a:pt x="358" y="1406"/>
                  </a:lnTo>
                  <a:lnTo>
                    <a:pt x="302" y="1366"/>
                  </a:lnTo>
                  <a:lnTo>
                    <a:pt x="248" y="1322"/>
                  </a:lnTo>
                  <a:lnTo>
                    <a:pt x="200" y="1273"/>
                  </a:lnTo>
                  <a:lnTo>
                    <a:pt x="156" y="1222"/>
                  </a:lnTo>
                  <a:lnTo>
                    <a:pt x="116" y="1164"/>
                  </a:lnTo>
                  <a:lnTo>
                    <a:pt x="82" y="1104"/>
                  </a:lnTo>
                  <a:lnTo>
                    <a:pt x="53" y="1040"/>
                  </a:lnTo>
                  <a:lnTo>
                    <a:pt x="31" y="974"/>
                  </a:lnTo>
                  <a:lnTo>
                    <a:pt x="14" y="906"/>
                  </a:lnTo>
                  <a:lnTo>
                    <a:pt x="3" y="834"/>
                  </a:lnTo>
                  <a:lnTo>
                    <a:pt x="0" y="761"/>
                  </a:lnTo>
                  <a:lnTo>
                    <a:pt x="3" y="688"/>
                  </a:lnTo>
                  <a:lnTo>
                    <a:pt x="14" y="616"/>
                  </a:lnTo>
                  <a:lnTo>
                    <a:pt x="31" y="548"/>
                  </a:lnTo>
                  <a:lnTo>
                    <a:pt x="53" y="482"/>
                  </a:lnTo>
                  <a:lnTo>
                    <a:pt x="82" y="417"/>
                  </a:lnTo>
                  <a:lnTo>
                    <a:pt x="116" y="358"/>
                  </a:lnTo>
                  <a:lnTo>
                    <a:pt x="156" y="300"/>
                  </a:lnTo>
                  <a:lnTo>
                    <a:pt x="200" y="248"/>
                  </a:lnTo>
                  <a:lnTo>
                    <a:pt x="248" y="200"/>
                  </a:lnTo>
                  <a:lnTo>
                    <a:pt x="302" y="156"/>
                  </a:lnTo>
                  <a:lnTo>
                    <a:pt x="358" y="116"/>
                  </a:lnTo>
                  <a:lnTo>
                    <a:pt x="419" y="82"/>
                  </a:lnTo>
                  <a:lnTo>
                    <a:pt x="483" y="53"/>
                  </a:lnTo>
                  <a:lnTo>
                    <a:pt x="551" y="31"/>
                  </a:lnTo>
                  <a:lnTo>
                    <a:pt x="619" y="14"/>
                  </a:lnTo>
                  <a:lnTo>
                    <a:pt x="692" y="4"/>
                  </a:lnTo>
                  <a:lnTo>
                    <a:pt x="7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43" name="Freeform 7"/>
            <p:cNvSpPr>
              <a:spLocks noEditPoints="1"/>
            </p:cNvSpPr>
            <p:nvPr/>
          </p:nvSpPr>
          <p:spPr bwMode="auto">
            <a:xfrm>
              <a:off x="1905" y="678"/>
              <a:ext cx="869" cy="669"/>
            </a:xfrm>
            <a:custGeom>
              <a:avLst/>
              <a:gdLst>
                <a:gd name="T0" fmla="*/ 1237 w 2608"/>
                <a:gd name="T1" fmla="*/ 527 h 2006"/>
                <a:gd name="T2" fmla="*/ 1233 w 2608"/>
                <a:gd name="T3" fmla="*/ 531 h 2006"/>
                <a:gd name="T4" fmla="*/ 1166 w 2608"/>
                <a:gd name="T5" fmla="*/ 1525 h 2006"/>
                <a:gd name="T6" fmla="*/ 1168 w 2608"/>
                <a:gd name="T7" fmla="*/ 1531 h 2006"/>
                <a:gd name="T8" fmla="*/ 1301 w 2608"/>
                <a:gd name="T9" fmla="*/ 1737 h 2006"/>
                <a:gd name="T10" fmla="*/ 1306 w 2608"/>
                <a:gd name="T11" fmla="*/ 1740 h 2006"/>
                <a:gd name="T12" fmla="*/ 1309 w 2608"/>
                <a:gd name="T13" fmla="*/ 1740 h 2006"/>
                <a:gd name="T14" fmla="*/ 1315 w 2608"/>
                <a:gd name="T15" fmla="*/ 1735 h 2006"/>
                <a:gd name="T16" fmla="*/ 1456 w 2608"/>
                <a:gd name="T17" fmla="*/ 1529 h 2006"/>
                <a:gd name="T18" fmla="*/ 1386 w 2608"/>
                <a:gd name="T19" fmla="*/ 536 h 2006"/>
                <a:gd name="T20" fmla="*/ 1384 w 2608"/>
                <a:gd name="T21" fmla="*/ 529 h 2006"/>
                <a:gd name="T22" fmla="*/ 1376 w 2608"/>
                <a:gd name="T23" fmla="*/ 527 h 2006"/>
                <a:gd name="T24" fmla="*/ 1142 w 2608"/>
                <a:gd name="T25" fmla="*/ 160 h 2006"/>
                <a:gd name="T26" fmla="*/ 1112 w 2608"/>
                <a:gd name="T27" fmla="*/ 169 h 2006"/>
                <a:gd name="T28" fmla="*/ 1094 w 2608"/>
                <a:gd name="T29" fmla="*/ 193 h 2006"/>
                <a:gd name="T30" fmla="*/ 1231 w 2608"/>
                <a:gd name="T31" fmla="*/ 496 h 2006"/>
                <a:gd name="T32" fmla="*/ 1527 w 2608"/>
                <a:gd name="T33" fmla="*/ 210 h 2006"/>
                <a:gd name="T34" fmla="*/ 1517 w 2608"/>
                <a:gd name="T35" fmla="*/ 180 h 2006"/>
                <a:gd name="T36" fmla="*/ 1493 w 2608"/>
                <a:gd name="T37" fmla="*/ 162 h 2006"/>
                <a:gd name="T38" fmla="*/ 1142 w 2608"/>
                <a:gd name="T39" fmla="*/ 160 h 2006"/>
                <a:gd name="T40" fmla="*/ 1628 w 2608"/>
                <a:gd name="T41" fmla="*/ 0 h 2006"/>
                <a:gd name="T42" fmla="*/ 1787 w 2608"/>
                <a:gd name="T43" fmla="*/ 12 h 2006"/>
                <a:gd name="T44" fmla="*/ 1937 w 2608"/>
                <a:gd name="T45" fmla="*/ 50 h 2006"/>
                <a:gd name="T46" fmla="*/ 2078 w 2608"/>
                <a:gd name="T47" fmla="*/ 108 h 2006"/>
                <a:gd name="T48" fmla="*/ 2206 w 2608"/>
                <a:gd name="T49" fmla="*/ 188 h 2006"/>
                <a:gd name="T50" fmla="*/ 2320 w 2608"/>
                <a:gd name="T51" fmla="*/ 285 h 2006"/>
                <a:gd name="T52" fmla="*/ 2418 w 2608"/>
                <a:gd name="T53" fmla="*/ 399 h 2006"/>
                <a:gd name="T54" fmla="*/ 2498 w 2608"/>
                <a:gd name="T55" fmla="*/ 526 h 2006"/>
                <a:gd name="T56" fmla="*/ 2558 w 2608"/>
                <a:gd name="T57" fmla="*/ 666 h 2006"/>
                <a:gd name="T58" fmla="*/ 2594 w 2608"/>
                <a:gd name="T59" fmla="*/ 816 h 2006"/>
                <a:gd name="T60" fmla="*/ 2608 w 2608"/>
                <a:gd name="T61" fmla="*/ 973 h 2006"/>
                <a:gd name="T62" fmla="*/ 2602 w 2608"/>
                <a:gd name="T63" fmla="*/ 1763 h 2006"/>
                <a:gd name="T64" fmla="*/ 2544 w 2608"/>
                <a:gd name="T65" fmla="*/ 1793 h 2006"/>
                <a:gd name="T66" fmla="*/ 2513 w 2608"/>
                <a:gd name="T67" fmla="*/ 1806 h 2006"/>
                <a:gd name="T68" fmla="*/ 2460 w 2608"/>
                <a:gd name="T69" fmla="*/ 1828 h 2006"/>
                <a:gd name="T70" fmla="*/ 2383 w 2608"/>
                <a:gd name="T71" fmla="*/ 1856 h 2006"/>
                <a:gd name="T72" fmla="*/ 2287 w 2608"/>
                <a:gd name="T73" fmla="*/ 1886 h 2006"/>
                <a:gd name="T74" fmla="*/ 2168 w 2608"/>
                <a:gd name="T75" fmla="*/ 1917 h 2006"/>
                <a:gd name="T76" fmla="*/ 2029 w 2608"/>
                <a:gd name="T77" fmla="*/ 1947 h 2006"/>
                <a:gd name="T78" fmla="*/ 1870 w 2608"/>
                <a:gd name="T79" fmla="*/ 1974 h 2006"/>
                <a:gd name="T80" fmla="*/ 1692 w 2608"/>
                <a:gd name="T81" fmla="*/ 1994 h 2006"/>
                <a:gd name="T82" fmla="*/ 1494 w 2608"/>
                <a:gd name="T83" fmla="*/ 2005 h 2006"/>
                <a:gd name="T84" fmla="*/ 1286 w 2608"/>
                <a:gd name="T85" fmla="*/ 2005 h 2006"/>
                <a:gd name="T86" fmla="*/ 1070 w 2608"/>
                <a:gd name="T87" fmla="*/ 1993 h 2006"/>
                <a:gd name="T88" fmla="*/ 837 w 2608"/>
                <a:gd name="T89" fmla="*/ 1967 h 2006"/>
                <a:gd name="T90" fmla="*/ 592 w 2608"/>
                <a:gd name="T91" fmla="*/ 1927 h 2006"/>
                <a:gd name="T92" fmla="*/ 331 w 2608"/>
                <a:gd name="T93" fmla="*/ 1869 h 2006"/>
                <a:gd name="T94" fmla="*/ 57 w 2608"/>
                <a:gd name="T95" fmla="*/ 1793 h 2006"/>
                <a:gd name="T96" fmla="*/ 0 w 2608"/>
                <a:gd name="T97" fmla="*/ 1763 h 2006"/>
                <a:gd name="T98" fmla="*/ 3 w 2608"/>
                <a:gd name="T99" fmla="*/ 893 h 2006"/>
                <a:gd name="T100" fmla="*/ 29 w 2608"/>
                <a:gd name="T101" fmla="*/ 740 h 2006"/>
                <a:gd name="T102" fmla="*/ 77 w 2608"/>
                <a:gd name="T103" fmla="*/ 594 h 2006"/>
                <a:gd name="T104" fmla="*/ 147 w 2608"/>
                <a:gd name="T105" fmla="*/ 461 h 2006"/>
                <a:gd name="T106" fmla="*/ 235 w 2608"/>
                <a:gd name="T107" fmla="*/ 340 h 2006"/>
                <a:gd name="T108" fmla="*/ 342 w 2608"/>
                <a:gd name="T109" fmla="*/ 234 h 2006"/>
                <a:gd name="T110" fmla="*/ 464 w 2608"/>
                <a:gd name="T111" fmla="*/ 146 h 2006"/>
                <a:gd name="T112" fmla="*/ 599 w 2608"/>
                <a:gd name="T113" fmla="*/ 76 h 2006"/>
                <a:gd name="T114" fmla="*/ 744 w 2608"/>
                <a:gd name="T115" fmla="*/ 28 h 2006"/>
                <a:gd name="T116" fmla="*/ 899 w 2608"/>
                <a:gd name="T117" fmla="*/ 3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8" h="2006">
                  <a:moveTo>
                    <a:pt x="1242" y="527"/>
                  </a:moveTo>
                  <a:lnTo>
                    <a:pt x="1237" y="527"/>
                  </a:lnTo>
                  <a:lnTo>
                    <a:pt x="1235" y="529"/>
                  </a:lnTo>
                  <a:lnTo>
                    <a:pt x="1233" y="531"/>
                  </a:lnTo>
                  <a:lnTo>
                    <a:pt x="1232" y="536"/>
                  </a:lnTo>
                  <a:lnTo>
                    <a:pt x="1166" y="1525"/>
                  </a:lnTo>
                  <a:lnTo>
                    <a:pt x="1167" y="1529"/>
                  </a:lnTo>
                  <a:lnTo>
                    <a:pt x="1168" y="1531"/>
                  </a:lnTo>
                  <a:lnTo>
                    <a:pt x="1298" y="1735"/>
                  </a:lnTo>
                  <a:lnTo>
                    <a:pt x="1301" y="1737"/>
                  </a:lnTo>
                  <a:lnTo>
                    <a:pt x="1303" y="1740"/>
                  </a:lnTo>
                  <a:lnTo>
                    <a:pt x="1306" y="1740"/>
                  </a:lnTo>
                  <a:lnTo>
                    <a:pt x="1306" y="1740"/>
                  </a:lnTo>
                  <a:lnTo>
                    <a:pt x="1309" y="1740"/>
                  </a:lnTo>
                  <a:lnTo>
                    <a:pt x="1313" y="1737"/>
                  </a:lnTo>
                  <a:lnTo>
                    <a:pt x="1315" y="1735"/>
                  </a:lnTo>
                  <a:lnTo>
                    <a:pt x="1455" y="1532"/>
                  </a:lnTo>
                  <a:lnTo>
                    <a:pt x="1456" y="1529"/>
                  </a:lnTo>
                  <a:lnTo>
                    <a:pt x="1456" y="1525"/>
                  </a:lnTo>
                  <a:lnTo>
                    <a:pt x="1386" y="536"/>
                  </a:lnTo>
                  <a:lnTo>
                    <a:pt x="1386" y="531"/>
                  </a:lnTo>
                  <a:lnTo>
                    <a:pt x="1384" y="529"/>
                  </a:lnTo>
                  <a:lnTo>
                    <a:pt x="1381" y="527"/>
                  </a:lnTo>
                  <a:lnTo>
                    <a:pt x="1376" y="527"/>
                  </a:lnTo>
                  <a:lnTo>
                    <a:pt x="1242" y="527"/>
                  </a:lnTo>
                  <a:close/>
                  <a:moveTo>
                    <a:pt x="1142" y="160"/>
                  </a:moveTo>
                  <a:lnTo>
                    <a:pt x="1126" y="162"/>
                  </a:lnTo>
                  <a:lnTo>
                    <a:pt x="1112" y="169"/>
                  </a:lnTo>
                  <a:lnTo>
                    <a:pt x="1101" y="180"/>
                  </a:lnTo>
                  <a:lnTo>
                    <a:pt x="1094" y="193"/>
                  </a:lnTo>
                  <a:lnTo>
                    <a:pt x="1092" y="210"/>
                  </a:lnTo>
                  <a:lnTo>
                    <a:pt x="1231" y="496"/>
                  </a:lnTo>
                  <a:lnTo>
                    <a:pt x="1392" y="496"/>
                  </a:lnTo>
                  <a:lnTo>
                    <a:pt x="1527" y="210"/>
                  </a:lnTo>
                  <a:lnTo>
                    <a:pt x="1524" y="193"/>
                  </a:lnTo>
                  <a:lnTo>
                    <a:pt x="1517" y="180"/>
                  </a:lnTo>
                  <a:lnTo>
                    <a:pt x="1506" y="169"/>
                  </a:lnTo>
                  <a:lnTo>
                    <a:pt x="1493" y="162"/>
                  </a:lnTo>
                  <a:lnTo>
                    <a:pt x="1477" y="160"/>
                  </a:lnTo>
                  <a:lnTo>
                    <a:pt x="1142" y="160"/>
                  </a:lnTo>
                  <a:close/>
                  <a:moveTo>
                    <a:pt x="980" y="0"/>
                  </a:moveTo>
                  <a:lnTo>
                    <a:pt x="1628" y="0"/>
                  </a:lnTo>
                  <a:lnTo>
                    <a:pt x="1708" y="3"/>
                  </a:lnTo>
                  <a:lnTo>
                    <a:pt x="1787" y="12"/>
                  </a:lnTo>
                  <a:lnTo>
                    <a:pt x="1864" y="28"/>
                  </a:lnTo>
                  <a:lnTo>
                    <a:pt x="1937" y="50"/>
                  </a:lnTo>
                  <a:lnTo>
                    <a:pt x="2009" y="76"/>
                  </a:lnTo>
                  <a:lnTo>
                    <a:pt x="2078" y="108"/>
                  </a:lnTo>
                  <a:lnTo>
                    <a:pt x="2144" y="146"/>
                  </a:lnTo>
                  <a:lnTo>
                    <a:pt x="2206" y="188"/>
                  </a:lnTo>
                  <a:lnTo>
                    <a:pt x="2265" y="234"/>
                  </a:lnTo>
                  <a:lnTo>
                    <a:pt x="2320" y="285"/>
                  </a:lnTo>
                  <a:lnTo>
                    <a:pt x="2371" y="340"/>
                  </a:lnTo>
                  <a:lnTo>
                    <a:pt x="2418" y="399"/>
                  </a:lnTo>
                  <a:lnTo>
                    <a:pt x="2460" y="461"/>
                  </a:lnTo>
                  <a:lnTo>
                    <a:pt x="2498" y="526"/>
                  </a:lnTo>
                  <a:lnTo>
                    <a:pt x="2530" y="594"/>
                  </a:lnTo>
                  <a:lnTo>
                    <a:pt x="2558" y="666"/>
                  </a:lnTo>
                  <a:lnTo>
                    <a:pt x="2579" y="740"/>
                  </a:lnTo>
                  <a:lnTo>
                    <a:pt x="2594" y="816"/>
                  </a:lnTo>
                  <a:lnTo>
                    <a:pt x="2604" y="893"/>
                  </a:lnTo>
                  <a:lnTo>
                    <a:pt x="2608" y="973"/>
                  </a:lnTo>
                  <a:lnTo>
                    <a:pt x="2608" y="1763"/>
                  </a:lnTo>
                  <a:lnTo>
                    <a:pt x="2602" y="1763"/>
                  </a:lnTo>
                  <a:lnTo>
                    <a:pt x="2551" y="1789"/>
                  </a:lnTo>
                  <a:lnTo>
                    <a:pt x="2544" y="1793"/>
                  </a:lnTo>
                  <a:lnTo>
                    <a:pt x="2531" y="1798"/>
                  </a:lnTo>
                  <a:lnTo>
                    <a:pt x="2513" y="1806"/>
                  </a:lnTo>
                  <a:lnTo>
                    <a:pt x="2489" y="1816"/>
                  </a:lnTo>
                  <a:lnTo>
                    <a:pt x="2460" y="1828"/>
                  </a:lnTo>
                  <a:lnTo>
                    <a:pt x="2425" y="1841"/>
                  </a:lnTo>
                  <a:lnTo>
                    <a:pt x="2383" y="1856"/>
                  </a:lnTo>
                  <a:lnTo>
                    <a:pt x="2338" y="1871"/>
                  </a:lnTo>
                  <a:lnTo>
                    <a:pt x="2287" y="1886"/>
                  </a:lnTo>
                  <a:lnTo>
                    <a:pt x="2230" y="1902"/>
                  </a:lnTo>
                  <a:lnTo>
                    <a:pt x="2168" y="1917"/>
                  </a:lnTo>
                  <a:lnTo>
                    <a:pt x="2101" y="1933"/>
                  </a:lnTo>
                  <a:lnTo>
                    <a:pt x="2029" y="1947"/>
                  </a:lnTo>
                  <a:lnTo>
                    <a:pt x="1951" y="1962"/>
                  </a:lnTo>
                  <a:lnTo>
                    <a:pt x="1870" y="1974"/>
                  </a:lnTo>
                  <a:lnTo>
                    <a:pt x="1783" y="1985"/>
                  </a:lnTo>
                  <a:lnTo>
                    <a:pt x="1692" y="1994"/>
                  </a:lnTo>
                  <a:lnTo>
                    <a:pt x="1595" y="2000"/>
                  </a:lnTo>
                  <a:lnTo>
                    <a:pt x="1494" y="2005"/>
                  </a:lnTo>
                  <a:lnTo>
                    <a:pt x="1388" y="2006"/>
                  </a:lnTo>
                  <a:lnTo>
                    <a:pt x="1286" y="2005"/>
                  </a:lnTo>
                  <a:lnTo>
                    <a:pt x="1179" y="2000"/>
                  </a:lnTo>
                  <a:lnTo>
                    <a:pt x="1070" y="1993"/>
                  </a:lnTo>
                  <a:lnTo>
                    <a:pt x="955" y="1981"/>
                  </a:lnTo>
                  <a:lnTo>
                    <a:pt x="837" y="1967"/>
                  </a:lnTo>
                  <a:lnTo>
                    <a:pt x="716" y="1949"/>
                  </a:lnTo>
                  <a:lnTo>
                    <a:pt x="592" y="1927"/>
                  </a:lnTo>
                  <a:lnTo>
                    <a:pt x="463" y="1901"/>
                  </a:lnTo>
                  <a:lnTo>
                    <a:pt x="331" y="1869"/>
                  </a:lnTo>
                  <a:lnTo>
                    <a:pt x="195" y="1833"/>
                  </a:lnTo>
                  <a:lnTo>
                    <a:pt x="57" y="1793"/>
                  </a:lnTo>
                  <a:lnTo>
                    <a:pt x="2" y="1775"/>
                  </a:lnTo>
                  <a:lnTo>
                    <a:pt x="0" y="1763"/>
                  </a:lnTo>
                  <a:lnTo>
                    <a:pt x="0" y="973"/>
                  </a:lnTo>
                  <a:lnTo>
                    <a:pt x="3" y="893"/>
                  </a:lnTo>
                  <a:lnTo>
                    <a:pt x="13" y="816"/>
                  </a:lnTo>
                  <a:lnTo>
                    <a:pt x="29" y="740"/>
                  </a:lnTo>
                  <a:lnTo>
                    <a:pt x="50" y="666"/>
                  </a:lnTo>
                  <a:lnTo>
                    <a:pt x="77" y="594"/>
                  </a:lnTo>
                  <a:lnTo>
                    <a:pt x="110" y="526"/>
                  </a:lnTo>
                  <a:lnTo>
                    <a:pt x="147" y="461"/>
                  </a:lnTo>
                  <a:lnTo>
                    <a:pt x="189" y="399"/>
                  </a:lnTo>
                  <a:lnTo>
                    <a:pt x="235" y="340"/>
                  </a:lnTo>
                  <a:lnTo>
                    <a:pt x="288" y="285"/>
                  </a:lnTo>
                  <a:lnTo>
                    <a:pt x="342" y="234"/>
                  </a:lnTo>
                  <a:lnTo>
                    <a:pt x="401" y="188"/>
                  </a:lnTo>
                  <a:lnTo>
                    <a:pt x="464" y="146"/>
                  </a:lnTo>
                  <a:lnTo>
                    <a:pt x="530" y="108"/>
                  </a:lnTo>
                  <a:lnTo>
                    <a:pt x="599" y="76"/>
                  </a:lnTo>
                  <a:lnTo>
                    <a:pt x="670" y="50"/>
                  </a:lnTo>
                  <a:lnTo>
                    <a:pt x="744" y="28"/>
                  </a:lnTo>
                  <a:lnTo>
                    <a:pt x="821" y="12"/>
                  </a:lnTo>
                  <a:lnTo>
                    <a:pt x="899" y="3"/>
                  </a:lnTo>
                  <a:lnTo>
                    <a:pt x="9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44" name="Shape 429"/>
          <p:cNvGrpSpPr/>
          <p:nvPr/>
        </p:nvGrpSpPr>
        <p:grpSpPr>
          <a:xfrm>
            <a:off x="5302945" y="2534499"/>
            <a:ext cx="712333" cy="634912"/>
            <a:chOff x="1020940" y="2110153"/>
            <a:chExt cx="2050500" cy="2555700"/>
          </a:xfrm>
          <a:solidFill>
            <a:schemeClr val="accent4">
              <a:lumMod val="60000"/>
              <a:lumOff val="40000"/>
            </a:schemeClr>
          </a:solidFill>
        </p:grpSpPr>
        <p:sp>
          <p:nvSpPr>
            <p:cNvPr id="45" name="Shape 430"/>
            <p:cNvSpPr/>
            <p:nvPr/>
          </p:nvSpPr>
          <p:spPr>
            <a:xfrm>
              <a:off x="1020940" y="2110153"/>
              <a:ext cx="2050500" cy="2555700"/>
            </a:xfrm>
            <a:custGeom>
              <a:avLst/>
              <a:gdLst/>
              <a:ahLst/>
              <a:cxnLst/>
              <a:rect l="0" t="0" r="0" b="0"/>
              <a:pathLst>
                <a:path w="120000" h="120000" extrusionOk="0">
                  <a:moveTo>
                    <a:pt x="59975" y="35695"/>
                  </a:moveTo>
                  <a:lnTo>
                    <a:pt x="56461" y="35813"/>
                  </a:lnTo>
                  <a:lnTo>
                    <a:pt x="52997" y="36127"/>
                  </a:lnTo>
                  <a:lnTo>
                    <a:pt x="49557" y="36677"/>
                  </a:lnTo>
                  <a:lnTo>
                    <a:pt x="46265" y="37403"/>
                  </a:lnTo>
                  <a:lnTo>
                    <a:pt x="43071" y="38325"/>
                  </a:lnTo>
                  <a:lnTo>
                    <a:pt x="39975" y="39424"/>
                  </a:lnTo>
                  <a:lnTo>
                    <a:pt x="37002" y="40699"/>
                  </a:lnTo>
                  <a:lnTo>
                    <a:pt x="34176" y="42112"/>
                  </a:lnTo>
                  <a:lnTo>
                    <a:pt x="31523" y="43721"/>
                  </a:lnTo>
                  <a:lnTo>
                    <a:pt x="28968" y="45468"/>
                  </a:lnTo>
                  <a:lnTo>
                    <a:pt x="26633" y="47332"/>
                  </a:lnTo>
                  <a:lnTo>
                    <a:pt x="24447" y="49373"/>
                  </a:lnTo>
                  <a:lnTo>
                    <a:pt x="22432" y="51493"/>
                  </a:lnTo>
                  <a:lnTo>
                    <a:pt x="20638" y="53749"/>
                  </a:lnTo>
                  <a:lnTo>
                    <a:pt x="19041" y="56124"/>
                  </a:lnTo>
                  <a:lnTo>
                    <a:pt x="17690" y="58596"/>
                  </a:lnTo>
                  <a:lnTo>
                    <a:pt x="16535" y="61147"/>
                  </a:lnTo>
                  <a:lnTo>
                    <a:pt x="15626" y="63777"/>
                  </a:lnTo>
                  <a:lnTo>
                    <a:pt x="14938" y="66466"/>
                  </a:lnTo>
                  <a:lnTo>
                    <a:pt x="14520" y="69291"/>
                  </a:lnTo>
                  <a:lnTo>
                    <a:pt x="14398" y="72117"/>
                  </a:lnTo>
                  <a:lnTo>
                    <a:pt x="14520" y="74963"/>
                  </a:lnTo>
                  <a:lnTo>
                    <a:pt x="14938" y="77749"/>
                  </a:lnTo>
                  <a:lnTo>
                    <a:pt x="15626" y="80438"/>
                  </a:lnTo>
                  <a:lnTo>
                    <a:pt x="16535" y="83107"/>
                  </a:lnTo>
                  <a:lnTo>
                    <a:pt x="17690" y="85658"/>
                  </a:lnTo>
                  <a:lnTo>
                    <a:pt x="19041" y="88091"/>
                  </a:lnTo>
                  <a:lnTo>
                    <a:pt x="20638" y="90466"/>
                  </a:lnTo>
                  <a:lnTo>
                    <a:pt x="22432" y="92722"/>
                  </a:lnTo>
                  <a:lnTo>
                    <a:pt x="24447" y="94881"/>
                  </a:lnTo>
                  <a:lnTo>
                    <a:pt x="26633" y="96883"/>
                  </a:lnTo>
                  <a:lnTo>
                    <a:pt x="28968" y="98786"/>
                  </a:lnTo>
                  <a:lnTo>
                    <a:pt x="31523" y="100493"/>
                  </a:lnTo>
                  <a:lnTo>
                    <a:pt x="34176" y="102103"/>
                  </a:lnTo>
                  <a:lnTo>
                    <a:pt x="37002" y="103555"/>
                  </a:lnTo>
                  <a:lnTo>
                    <a:pt x="39975" y="104791"/>
                  </a:lnTo>
                  <a:lnTo>
                    <a:pt x="43071" y="105929"/>
                  </a:lnTo>
                  <a:lnTo>
                    <a:pt x="46265" y="106832"/>
                  </a:lnTo>
                  <a:lnTo>
                    <a:pt x="49557" y="107578"/>
                  </a:lnTo>
                  <a:lnTo>
                    <a:pt x="52997" y="108088"/>
                  </a:lnTo>
                  <a:lnTo>
                    <a:pt x="56461" y="108402"/>
                  </a:lnTo>
                  <a:lnTo>
                    <a:pt x="59975" y="108520"/>
                  </a:lnTo>
                  <a:lnTo>
                    <a:pt x="63587" y="108402"/>
                  </a:lnTo>
                  <a:lnTo>
                    <a:pt x="67051" y="108088"/>
                  </a:lnTo>
                  <a:lnTo>
                    <a:pt x="70442" y="107578"/>
                  </a:lnTo>
                  <a:lnTo>
                    <a:pt x="73783" y="106832"/>
                  </a:lnTo>
                  <a:lnTo>
                    <a:pt x="76977" y="105929"/>
                  </a:lnTo>
                  <a:lnTo>
                    <a:pt x="80024" y="104791"/>
                  </a:lnTo>
                  <a:lnTo>
                    <a:pt x="82997" y="103555"/>
                  </a:lnTo>
                  <a:lnTo>
                    <a:pt x="85823" y="102103"/>
                  </a:lnTo>
                  <a:lnTo>
                    <a:pt x="88525" y="100493"/>
                  </a:lnTo>
                  <a:lnTo>
                    <a:pt x="91031" y="98786"/>
                  </a:lnTo>
                  <a:lnTo>
                    <a:pt x="93415" y="96883"/>
                  </a:lnTo>
                  <a:lnTo>
                    <a:pt x="95601" y="94881"/>
                  </a:lnTo>
                  <a:lnTo>
                    <a:pt x="97567" y="92722"/>
                  </a:lnTo>
                  <a:lnTo>
                    <a:pt x="99410" y="90466"/>
                  </a:lnTo>
                  <a:lnTo>
                    <a:pt x="101007" y="88091"/>
                  </a:lnTo>
                  <a:lnTo>
                    <a:pt x="102383" y="85658"/>
                  </a:lnTo>
                  <a:lnTo>
                    <a:pt x="103513" y="83107"/>
                  </a:lnTo>
                  <a:lnTo>
                    <a:pt x="104422" y="80438"/>
                  </a:lnTo>
                  <a:lnTo>
                    <a:pt x="105061" y="77749"/>
                  </a:lnTo>
                  <a:lnTo>
                    <a:pt x="105479" y="74963"/>
                  </a:lnTo>
                  <a:lnTo>
                    <a:pt x="105626" y="72117"/>
                  </a:lnTo>
                  <a:lnTo>
                    <a:pt x="105479" y="69291"/>
                  </a:lnTo>
                  <a:lnTo>
                    <a:pt x="105061" y="66466"/>
                  </a:lnTo>
                  <a:lnTo>
                    <a:pt x="104422" y="63777"/>
                  </a:lnTo>
                  <a:lnTo>
                    <a:pt x="103513" y="61147"/>
                  </a:lnTo>
                  <a:lnTo>
                    <a:pt x="102383" y="58596"/>
                  </a:lnTo>
                  <a:lnTo>
                    <a:pt x="101007" y="56124"/>
                  </a:lnTo>
                  <a:lnTo>
                    <a:pt x="99410" y="53749"/>
                  </a:lnTo>
                  <a:lnTo>
                    <a:pt x="97567" y="51493"/>
                  </a:lnTo>
                  <a:lnTo>
                    <a:pt x="95601" y="49373"/>
                  </a:lnTo>
                  <a:lnTo>
                    <a:pt x="93415" y="47332"/>
                  </a:lnTo>
                  <a:lnTo>
                    <a:pt x="91031" y="45468"/>
                  </a:lnTo>
                  <a:lnTo>
                    <a:pt x="88525" y="43721"/>
                  </a:lnTo>
                  <a:lnTo>
                    <a:pt x="85823" y="42112"/>
                  </a:lnTo>
                  <a:lnTo>
                    <a:pt x="82997" y="40699"/>
                  </a:lnTo>
                  <a:lnTo>
                    <a:pt x="80024" y="39424"/>
                  </a:lnTo>
                  <a:lnTo>
                    <a:pt x="76977" y="38325"/>
                  </a:lnTo>
                  <a:lnTo>
                    <a:pt x="73783" y="37403"/>
                  </a:lnTo>
                  <a:lnTo>
                    <a:pt x="70442" y="36677"/>
                  </a:lnTo>
                  <a:lnTo>
                    <a:pt x="67051" y="36127"/>
                  </a:lnTo>
                  <a:lnTo>
                    <a:pt x="63587" y="35813"/>
                  </a:lnTo>
                  <a:lnTo>
                    <a:pt x="59975" y="35695"/>
                  </a:lnTo>
                  <a:close/>
                  <a:moveTo>
                    <a:pt x="43587" y="0"/>
                  </a:moveTo>
                  <a:lnTo>
                    <a:pt x="76461" y="0"/>
                  </a:lnTo>
                  <a:lnTo>
                    <a:pt x="77469" y="117"/>
                  </a:lnTo>
                  <a:lnTo>
                    <a:pt x="78427" y="392"/>
                  </a:lnTo>
                  <a:lnTo>
                    <a:pt x="79262" y="804"/>
                  </a:lnTo>
                  <a:lnTo>
                    <a:pt x="80000" y="1354"/>
                  </a:lnTo>
                  <a:lnTo>
                    <a:pt x="80491" y="2040"/>
                  </a:lnTo>
                  <a:lnTo>
                    <a:pt x="80859" y="2766"/>
                  </a:lnTo>
                  <a:lnTo>
                    <a:pt x="80958" y="3610"/>
                  </a:lnTo>
                  <a:lnTo>
                    <a:pt x="80958" y="14541"/>
                  </a:lnTo>
                  <a:lnTo>
                    <a:pt x="80859" y="15345"/>
                  </a:lnTo>
                  <a:lnTo>
                    <a:pt x="80491" y="16111"/>
                  </a:lnTo>
                  <a:lnTo>
                    <a:pt x="80000" y="16778"/>
                  </a:lnTo>
                  <a:lnTo>
                    <a:pt x="79262" y="17327"/>
                  </a:lnTo>
                  <a:lnTo>
                    <a:pt x="78427" y="17759"/>
                  </a:lnTo>
                  <a:lnTo>
                    <a:pt x="77469" y="18053"/>
                  </a:lnTo>
                  <a:lnTo>
                    <a:pt x="76461" y="18132"/>
                  </a:lnTo>
                  <a:lnTo>
                    <a:pt x="74004" y="18132"/>
                  </a:lnTo>
                  <a:lnTo>
                    <a:pt x="72948" y="18230"/>
                  </a:lnTo>
                  <a:lnTo>
                    <a:pt x="71990" y="18485"/>
                  </a:lnTo>
                  <a:lnTo>
                    <a:pt x="71179" y="18917"/>
                  </a:lnTo>
                  <a:lnTo>
                    <a:pt x="70491" y="19466"/>
                  </a:lnTo>
                  <a:lnTo>
                    <a:pt x="69950" y="20173"/>
                  </a:lnTo>
                  <a:lnTo>
                    <a:pt x="69606" y="20899"/>
                  </a:lnTo>
                  <a:lnTo>
                    <a:pt x="69484" y="21723"/>
                  </a:lnTo>
                  <a:lnTo>
                    <a:pt x="69484" y="24804"/>
                  </a:lnTo>
                  <a:lnTo>
                    <a:pt x="72825" y="25314"/>
                  </a:lnTo>
                  <a:lnTo>
                    <a:pt x="76068" y="25962"/>
                  </a:lnTo>
                  <a:lnTo>
                    <a:pt x="79262" y="26727"/>
                  </a:lnTo>
                  <a:lnTo>
                    <a:pt x="82358" y="27650"/>
                  </a:lnTo>
                  <a:lnTo>
                    <a:pt x="85380" y="28690"/>
                  </a:lnTo>
                  <a:lnTo>
                    <a:pt x="92088" y="21115"/>
                  </a:lnTo>
                  <a:lnTo>
                    <a:pt x="92678" y="20605"/>
                  </a:lnTo>
                  <a:lnTo>
                    <a:pt x="93366" y="20232"/>
                  </a:lnTo>
                  <a:lnTo>
                    <a:pt x="94152" y="19977"/>
                  </a:lnTo>
                  <a:lnTo>
                    <a:pt x="94914" y="19878"/>
                  </a:lnTo>
                  <a:lnTo>
                    <a:pt x="95749" y="19918"/>
                  </a:lnTo>
                  <a:lnTo>
                    <a:pt x="96560" y="20094"/>
                  </a:lnTo>
                  <a:lnTo>
                    <a:pt x="97297" y="20428"/>
                  </a:lnTo>
                  <a:lnTo>
                    <a:pt x="107223" y="26001"/>
                  </a:lnTo>
                  <a:lnTo>
                    <a:pt x="107862" y="26472"/>
                  </a:lnTo>
                  <a:lnTo>
                    <a:pt x="108353" y="27022"/>
                  </a:lnTo>
                  <a:lnTo>
                    <a:pt x="108673" y="27610"/>
                  </a:lnTo>
                  <a:lnTo>
                    <a:pt x="108820" y="28258"/>
                  </a:lnTo>
                  <a:lnTo>
                    <a:pt x="108771" y="28925"/>
                  </a:lnTo>
                  <a:lnTo>
                    <a:pt x="108525" y="29573"/>
                  </a:lnTo>
                  <a:lnTo>
                    <a:pt x="108132" y="30161"/>
                  </a:lnTo>
                  <a:lnTo>
                    <a:pt x="101547" y="37560"/>
                  </a:lnTo>
                  <a:lnTo>
                    <a:pt x="104299" y="39816"/>
                  </a:lnTo>
                  <a:lnTo>
                    <a:pt x="106855" y="42230"/>
                  </a:lnTo>
                  <a:lnTo>
                    <a:pt x="109213" y="44742"/>
                  </a:lnTo>
                  <a:lnTo>
                    <a:pt x="111425" y="47411"/>
                  </a:lnTo>
                  <a:lnTo>
                    <a:pt x="113341" y="50139"/>
                  </a:lnTo>
                  <a:lnTo>
                    <a:pt x="115061" y="53023"/>
                  </a:lnTo>
                  <a:lnTo>
                    <a:pt x="116535" y="56006"/>
                  </a:lnTo>
                  <a:lnTo>
                    <a:pt x="117764" y="59067"/>
                  </a:lnTo>
                  <a:lnTo>
                    <a:pt x="118722" y="62207"/>
                  </a:lnTo>
                  <a:lnTo>
                    <a:pt x="119459" y="65445"/>
                  </a:lnTo>
                  <a:lnTo>
                    <a:pt x="119877" y="68742"/>
                  </a:lnTo>
                  <a:lnTo>
                    <a:pt x="120000" y="72117"/>
                  </a:lnTo>
                  <a:lnTo>
                    <a:pt x="119877" y="75375"/>
                  </a:lnTo>
                  <a:lnTo>
                    <a:pt x="119459" y="78613"/>
                  </a:lnTo>
                  <a:lnTo>
                    <a:pt x="118820" y="81753"/>
                  </a:lnTo>
                  <a:lnTo>
                    <a:pt x="117862" y="84853"/>
                  </a:lnTo>
                  <a:lnTo>
                    <a:pt x="116707" y="87836"/>
                  </a:lnTo>
                  <a:lnTo>
                    <a:pt x="115307" y="90760"/>
                  </a:lnTo>
                  <a:lnTo>
                    <a:pt x="113660" y="93566"/>
                  </a:lnTo>
                  <a:lnTo>
                    <a:pt x="111818" y="96274"/>
                  </a:lnTo>
                  <a:lnTo>
                    <a:pt x="109778" y="98884"/>
                  </a:lnTo>
                  <a:lnTo>
                    <a:pt x="107493" y="101376"/>
                  </a:lnTo>
                  <a:lnTo>
                    <a:pt x="105061" y="103751"/>
                  </a:lnTo>
                  <a:lnTo>
                    <a:pt x="102407" y="105968"/>
                  </a:lnTo>
                  <a:lnTo>
                    <a:pt x="99631" y="108088"/>
                  </a:lnTo>
                  <a:lnTo>
                    <a:pt x="96658" y="110011"/>
                  </a:lnTo>
                  <a:lnTo>
                    <a:pt x="93562" y="111836"/>
                  </a:lnTo>
                  <a:lnTo>
                    <a:pt x="90270" y="113484"/>
                  </a:lnTo>
                  <a:lnTo>
                    <a:pt x="86879" y="114937"/>
                  </a:lnTo>
                  <a:lnTo>
                    <a:pt x="83366" y="116251"/>
                  </a:lnTo>
                  <a:lnTo>
                    <a:pt x="79705" y="117370"/>
                  </a:lnTo>
                  <a:lnTo>
                    <a:pt x="75970" y="118292"/>
                  </a:lnTo>
                  <a:lnTo>
                    <a:pt x="72088" y="119058"/>
                  </a:lnTo>
                  <a:lnTo>
                    <a:pt x="68157" y="119568"/>
                  </a:lnTo>
                  <a:lnTo>
                    <a:pt x="64127" y="119901"/>
                  </a:lnTo>
                  <a:lnTo>
                    <a:pt x="59975" y="120000"/>
                  </a:lnTo>
                  <a:lnTo>
                    <a:pt x="55921" y="119901"/>
                  </a:lnTo>
                  <a:lnTo>
                    <a:pt x="51891" y="119568"/>
                  </a:lnTo>
                  <a:lnTo>
                    <a:pt x="47911" y="119058"/>
                  </a:lnTo>
                  <a:lnTo>
                    <a:pt x="44078" y="118292"/>
                  </a:lnTo>
                  <a:lnTo>
                    <a:pt x="40343" y="117370"/>
                  </a:lnTo>
                  <a:lnTo>
                    <a:pt x="36683" y="116251"/>
                  </a:lnTo>
                  <a:lnTo>
                    <a:pt x="33169" y="114937"/>
                  </a:lnTo>
                  <a:lnTo>
                    <a:pt x="29729" y="113484"/>
                  </a:lnTo>
                  <a:lnTo>
                    <a:pt x="26486" y="111836"/>
                  </a:lnTo>
                  <a:lnTo>
                    <a:pt x="23341" y="110011"/>
                  </a:lnTo>
                  <a:lnTo>
                    <a:pt x="20417" y="108088"/>
                  </a:lnTo>
                  <a:lnTo>
                    <a:pt x="17592" y="105968"/>
                  </a:lnTo>
                  <a:lnTo>
                    <a:pt x="14987" y="103751"/>
                  </a:lnTo>
                  <a:lnTo>
                    <a:pt x="12530" y="101376"/>
                  </a:lnTo>
                  <a:lnTo>
                    <a:pt x="10270" y="98884"/>
                  </a:lnTo>
                  <a:lnTo>
                    <a:pt x="8230" y="96274"/>
                  </a:lnTo>
                  <a:lnTo>
                    <a:pt x="6363" y="93566"/>
                  </a:lnTo>
                  <a:lnTo>
                    <a:pt x="4717" y="90760"/>
                  </a:lnTo>
                  <a:lnTo>
                    <a:pt x="3341" y="87836"/>
                  </a:lnTo>
                  <a:lnTo>
                    <a:pt x="2162" y="84853"/>
                  </a:lnTo>
                  <a:lnTo>
                    <a:pt x="1228" y="81753"/>
                  </a:lnTo>
                  <a:lnTo>
                    <a:pt x="540" y="78613"/>
                  </a:lnTo>
                  <a:lnTo>
                    <a:pt x="147" y="75375"/>
                  </a:lnTo>
                  <a:lnTo>
                    <a:pt x="0" y="72117"/>
                  </a:lnTo>
                  <a:lnTo>
                    <a:pt x="147" y="68840"/>
                  </a:lnTo>
                  <a:lnTo>
                    <a:pt x="540" y="65602"/>
                  </a:lnTo>
                  <a:lnTo>
                    <a:pt x="1228" y="62462"/>
                  </a:lnTo>
                  <a:lnTo>
                    <a:pt x="2162" y="59362"/>
                  </a:lnTo>
                  <a:lnTo>
                    <a:pt x="3341" y="56379"/>
                  </a:lnTo>
                  <a:lnTo>
                    <a:pt x="4742" y="53455"/>
                  </a:lnTo>
                  <a:lnTo>
                    <a:pt x="6363" y="50649"/>
                  </a:lnTo>
                  <a:lnTo>
                    <a:pt x="8230" y="47921"/>
                  </a:lnTo>
                  <a:lnTo>
                    <a:pt x="10270" y="45331"/>
                  </a:lnTo>
                  <a:lnTo>
                    <a:pt x="12555" y="42838"/>
                  </a:lnTo>
                  <a:lnTo>
                    <a:pt x="14987" y="40484"/>
                  </a:lnTo>
                  <a:lnTo>
                    <a:pt x="17641" y="38207"/>
                  </a:lnTo>
                  <a:lnTo>
                    <a:pt x="10909" y="30632"/>
                  </a:lnTo>
                  <a:lnTo>
                    <a:pt x="10515" y="30044"/>
                  </a:lnTo>
                  <a:lnTo>
                    <a:pt x="10270" y="29396"/>
                  </a:lnTo>
                  <a:lnTo>
                    <a:pt x="10245" y="28729"/>
                  </a:lnTo>
                  <a:lnTo>
                    <a:pt x="10368" y="28121"/>
                  </a:lnTo>
                  <a:lnTo>
                    <a:pt x="10687" y="27493"/>
                  </a:lnTo>
                  <a:lnTo>
                    <a:pt x="11154" y="26943"/>
                  </a:lnTo>
                  <a:lnTo>
                    <a:pt x="11793" y="26472"/>
                  </a:lnTo>
                  <a:lnTo>
                    <a:pt x="21695" y="20899"/>
                  </a:lnTo>
                  <a:lnTo>
                    <a:pt x="22481" y="20565"/>
                  </a:lnTo>
                  <a:lnTo>
                    <a:pt x="23243" y="20389"/>
                  </a:lnTo>
                  <a:lnTo>
                    <a:pt x="24078" y="20349"/>
                  </a:lnTo>
                  <a:lnTo>
                    <a:pt x="24889" y="20448"/>
                  </a:lnTo>
                  <a:lnTo>
                    <a:pt x="25675" y="20703"/>
                  </a:lnTo>
                  <a:lnTo>
                    <a:pt x="26363" y="21076"/>
                  </a:lnTo>
                  <a:lnTo>
                    <a:pt x="26904" y="21586"/>
                  </a:lnTo>
                  <a:lnTo>
                    <a:pt x="33587" y="29102"/>
                  </a:lnTo>
                  <a:lnTo>
                    <a:pt x="36830" y="27924"/>
                  </a:lnTo>
                  <a:lnTo>
                    <a:pt x="40098" y="26904"/>
                  </a:lnTo>
                  <a:lnTo>
                    <a:pt x="43488" y="26080"/>
                  </a:lnTo>
                  <a:lnTo>
                    <a:pt x="47002" y="25334"/>
                  </a:lnTo>
                  <a:lnTo>
                    <a:pt x="50565" y="24804"/>
                  </a:lnTo>
                  <a:lnTo>
                    <a:pt x="50565" y="21723"/>
                  </a:lnTo>
                  <a:lnTo>
                    <a:pt x="50442" y="20899"/>
                  </a:lnTo>
                  <a:lnTo>
                    <a:pt x="50073" y="20173"/>
                  </a:lnTo>
                  <a:lnTo>
                    <a:pt x="49557" y="19466"/>
                  </a:lnTo>
                  <a:lnTo>
                    <a:pt x="48869" y="18917"/>
                  </a:lnTo>
                  <a:lnTo>
                    <a:pt x="48009" y="18485"/>
                  </a:lnTo>
                  <a:lnTo>
                    <a:pt x="47051" y="18230"/>
                  </a:lnTo>
                  <a:lnTo>
                    <a:pt x="46044" y="18132"/>
                  </a:lnTo>
                  <a:lnTo>
                    <a:pt x="43587" y="18132"/>
                  </a:lnTo>
                  <a:lnTo>
                    <a:pt x="42530" y="18053"/>
                  </a:lnTo>
                  <a:lnTo>
                    <a:pt x="41572" y="17759"/>
                  </a:lnTo>
                  <a:lnTo>
                    <a:pt x="40761" y="17327"/>
                  </a:lnTo>
                  <a:lnTo>
                    <a:pt x="40073" y="16778"/>
                  </a:lnTo>
                  <a:lnTo>
                    <a:pt x="39508" y="16111"/>
                  </a:lnTo>
                  <a:lnTo>
                    <a:pt x="39189" y="15345"/>
                  </a:lnTo>
                  <a:lnTo>
                    <a:pt x="39066" y="14541"/>
                  </a:lnTo>
                  <a:lnTo>
                    <a:pt x="39066" y="3610"/>
                  </a:lnTo>
                  <a:lnTo>
                    <a:pt x="39189" y="2766"/>
                  </a:lnTo>
                  <a:lnTo>
                    <a:pt x="39508" y="2040"/>
                  </a:lnTo>
                  <a:lnTo>
                    <a:pt x="40073" y="1354"/>
                  </a:lnTo>
                  <a:lnTo>
                    <a:pt x="40761" y="804"/>
                  </a:lnTo>
                  <a:lnTo>
                    <a:pt x="41572" y="392"/>
                  </a:lnTo>
                  <a:lnTo>
                    <a:pt x="42530" y="117"/>
                  </a:lnTo>
                  <a:lnTo>
                    <a:pt x="43587" y="0"/>
                  </a:lnTo>
                  <a:close/>
                </a:path>
              </a:pathLst>
            </a:custGeom>
            <a:grpFill/>
            <a:ln>
              <a:noFill/>
            </a:ln>
          </p:spPr>
          <p:txBody>
            <a:bodyPr spcFirstLastPara="1" wrap="square" lIns="91425" tIns="45700" rIns="91425" bIns="45700" anchor="t" anchorCtr="0">
              <a:noAutofit/>
            </a:bodyPr>
            <a:lstStyle/>
            <a:p>
              <a:endParaRPr sz="1400">
                <a:solidFill>
                  <a:srgbClr val="000000"/>
                </a:solidFill>
                <a:latin typeface="+mj-lt"/>
                <a:ea typeface="Calibri"/>
                <a:cs typeface="Calibri"/>
                <a:sym typeface="Calibri"/>
              </a:endParaRPr>
            </a:p>
          </p:txBody>
        </p:sp>
        <p:sp>
          <p:nvSpPr>
            <p:cNvPr id="46" name="Shape 431"/>
            <p:cNvSpPr/>
            <p:nvPr/>
          </p:nvSpPr>
          <p:spPr>
            <a:xfrm rot="-5222218">
              <a:off x="1438989" y="3051231"/>
              <a:ext cx="1270999" cy="1200991"/>
            </a:xfrm>
            <a:prstGeom prst="pie">
              <a:avLst>
                <a:gd name="adj1" fmla="val 21303146"/>
                <a:gd name="adj2" fmla="val 5217842"/>
              </a:avLst>
            </a:prstGeom>
            <a:grpFill/>
            <a:ln>
              <a:noFill/>
            </a:ln>
          </p:spPr>
          <p:txBody>
            <a:bodyPr spcFirstLastPara="1" wrap="square" lIns="91425" tIns="45700" rIns="91425" bIns="45700" anchor="ctr" anchorCtr="0">
              <a:noAutofit/>
            </a:bodyPr>
            <a:lstStyle/>
            <a:p>
              <a:pPr algn="ctr"/>
              <a:endParaRPr sz="1400">
                <a:solidFill>
                  <a:srgbClr val="000000"/>
                </a:solidFill>
                <a:latin typeface="+mj-lt"/>
                <a:ea typeface="Calibri"/>
                <a:cs typeface="Calibri"/>
                <a:sym typeface="Calibri"/>
              </a:endParaRPr>
            </a:p>
          </p:txBody>
        </p:sp>
      </p:grpSp>
      <p:sp>
        <p:nvSpPr>
          <p:cNvPr id="47" name="Freeform 193"/>
          <p:cNvSpPr>
            <a:spLocks noEditPoints="1"/>
          </p:cNvSpPr>
          <p:nvPr/>
        </p:nvSpPr>
        <p:spPr bwMode="auto">
          <a:xfrm>
            <a:off x="7381906" y="2586709"/>
            <a:ext cx="683084" cy="637761"/>
          </a:xfrm>
          <a:custGeom>
            <a:avLst/>
            <a:gdLst>
              <a:gd name="T0" fmla="*/ 1982 w 2908"/>
              <a:gd name="T1" fmla="*/ 2871 h 3576"/>
              <a:gd name="T2" fmla="*/ 1840 w 2908"/>
              <a:gd name="T3" fmla="*/ 2941 h 3576"/>
              <a:gd name="T4" fmla="*/ 2172 w 2908"/>
              <a:gd name="T5" fmla="*/ 3267 h 3576"/>
              <a:gd name="T6" fmla="*/ 2700 w 2908"/>
              <a:gd name="T7" fmla="*/ 2735 h 3576"/>
              <a:gd name="T8" fmla="*/ 2607 w 2908"/>
              <a:gd name="T9" fmla="*/ 2605 h 3576"/>
              <a:gd name="T10" fmla="*/ 1479 w 2908"/>
              <a:gd name="T11" fmla="*/ 2605 h 3576"/>
              <a:gd name="T12" fmla="*/ 939 w 2908"/>
              <a:gd name="T13" fmla="*/ 2646 h 3576"/>
              <a:gd name="T14" fmla="*/ 953 w 2908"/>
              <a:gd name="T15" fmla="*/ 2505 h 3576"/>
              <a:gd name="T16" fmla="*/ 829 w 2908"/>
              <a:gd name="T17" fmla="*/ 2453 h 3576"/>
              <a:gd name="T18" fmla="*/ 451 w 2908"/>
              <a:gd name="T19" fmla="*/ 2589 h 3576"/>
              <a:gd name="T20" fmla="*/ 483 w 2908"/>
              <a:gd name="T21" fmla="*/ 2505 h 3576"/>
              <a:gd name="T22" fmla="*/ 2245 w 2908"/>
              <a:gd name="T23" fmla="*/ 2247 h 3576"/>
              <a:gd name="T24" fmla="*/ 2714 w 2908"/>
              <a:gd name="T25" fmla="*/ 2443 h 3576"/>
              <a:gd name="T26" fmla="*/ 2908 w 2908"/>
              <a:gd name="T27" fmla="*/ 2912 h 3576"/>
              <a:gd name="T28" fmla="*/ 2714 w 2908"/>
              <a:gd name="T29" fmla="*/ 3381 h 3576"/>
              <a:gd name="T30" fmla="*/ 2245 w 2908"/>
              <a:gd name="T31" fmla="*/ 3576 h 3576"/>
              <a:gd name="T32" fmla="*/ 1776 w 2908"/>
              <a:gd name="T33" fmla="*/ 3381 h 3576"/>
              <a:gd name="T34" fmla="*/ 1582 w 2908"/>
              <a:gd name="T35" fmla="*/ 2912 h 3576"/>
              <a:gd name="T36" fmla="*/ 1776 w 2908"/>
              <a:gd name="T37" fmla="*/ 2443 h 3576"/>
              <a:gd name="T38" fmla="*/ 2245 w 2908"/>
              <a:gd name="T39" fmla="*/ 2247 h 3576"/>
              <a:gd name="T40" fmla="*/ 1582 w 2908"/>
              <a:gd name="T41" fmla="*/ 2146 h 3576"/>
              <a:gd name="T42" fmla="*/ 939 w 2908"/>
              <a:gd name="T43" fmla="*/ 2187 h 3576"/>
              <a:gd name="T44" fmla="*/ 953 w 2908"/>
              <a:gd name="T45" fmla="*/ 2046 h 3576"/>
              <a:gd name="T46" fmla="*/ 829 w 2908"/>
              <a:gd name="T47" fmla="*/ 2016 h 3576"/>
              <a:gd name="T48" fmla="*/ 451 w 2908"/>
              <a:gd name="T49" fmla="*/ 2151 h 3576"/>
              <a:gd name="T50" fmla="*/ 483 w 2908"/>
              <a:gd name="T51" fmla="*/ 2068 h 3576"/>
              <a:gd name="T52" fmla="*/ 970 w 2908"/>
              <a:gd name="T53" fmla="*/ 1635 h 3576"/>
              <a:gd name="T54" fmla="*/ 1834 w 2908"/>
              <a:gd name="T55" fmla="*/ 1753 h 3576"/>
              <a:gd name="T56" fmla="*/ 928 w 2908"/>
              <a:gd name="T57" fmla="*/ 1767 h 3576"/>
              <a:gd name="T58" fmla="*/ 970 w 2908"/>
              <a:gd name="T59" fmla="*/ 1635 h 3576"/>
              <a:gd name="T60" fmla="*/ 821 w 2908"/>
              <a:gd name="T61" fmla="*/ 1594 h 3576"/>
              <a:gd name="T62" fmla="*/ 441 w 2908"/>
              <a:gd name="T63" fmla="*/ 1706 h 3576"/>
              <a:gd name="T64" fmla="*/ 497 w 2908"/>
              <a:gd name="T65" fmla="*/ 1636 h 3576"/>
              <a:gd name="T66" fmla="*/ 1785 w 2908"/>
              <a:gd name="T67" fmla="*/ 1175 h 3576"/>
              <a:gd name="T68" fmla="*/ 1827 w 2908"/>
              <a:gd name="T69" fmla="*/ 1307 h 3576"/>
              <a:gd name="T70" fmla="*/ 921 w 2908"/>
              <a:gd name="T71" fmla="*/ 1293 h 3576"/>
              <a:gd name="T72" fmla="*/ 790 w 2908"/>
              <a:gd name="T73" fmla="*/ 1061 h 3576"/>
              <a:gd name="T74" fmla="*/ 633 w 2908"/>
              <a:gd name="T75" fmla="*/ 1351 h 3576"/>
              <a:gd name="T76" fmla="*/ 435 w 2908"/>
              <a:gd name="T77" fmla="*/ 1238 h 3576"/>
              <a:gd name="T78" fmla="*/ 510 w 2908"/>
              <a:gd name="T79" fmla="*/ 1189 h 3576"/>
              <a:gd name="T80" fmla="*/ 563 w 2908"/>
              <a:gd name="T81" fmla="*/ 384 h 3576"/>
              <a:gd name="T82" fmla="*/ 699 w 2908"/>
              <a:gd name="T83" fmla="*/ 636 h 3576"/>
              <a:gd name="T84" fmla="*/ 1631 w 2908"/>
              <a:gd name="T85" fmla="*/ 614 h 3576"/>
              <a:gd name="T86" fmla="*/ 1729 w 2908"/>
              <a:gd name="T87" fmla="*/ 358 h 3576"/>
              <a:gd name="T88" fmla="*/ 2260 w 2908"/>
              <a:gd name="T89" fmla="*/ 451 h 3576"/>
              <a:gd name="T90" fmla="*/ 2175 w 2908"/>
              <a:gd name="T91" fmla="*/ 2098 h 3576"/>
              <a:gd name="T92" fmla="*/ 1450 w 2908"/>
              <a:gd name="T93" fmla="*/ 3095 h 3576"/>
              <a:gd name="T94" fmla="*/ 49 w 2908"/>
              <a:gd name="T95" fmla="*/ 3146 h 3576"/>
              <a:gd name="T96" fmla="*/ 22 w 2908"/>
              <a:gd name="T97" fmla="*/ 468 h 3576"/>
              <a:gd name="T98" fmla="*/ 1148 w 2908"/>
              <a:gd name="T99" fmla="*/ 102 h 3576"/>
              <a:gd name="T100" fmla="*/ 1082 w 2908"/>
              <a:gd name="T101" fmla="*/ 218 h 3576"/>
              <a:gd name="T102" fmla="*/ 1214 w 2908"/>
              <a:gd name="T103" fmla="*/ 218 h 3576"/>
              <a:gd name="T104" fmla="*/ 1148 w 2908"/>
              <a:gd name="T105" fmla="*/ 102 h 3576"/>
              <a:gd name="T106" fmla="*/ 1303 w 2908"/>
              <a:gd name="T107" fmla="*/ 88 h 3576"/>
              <a:gd name="T108" fmla="*/ 1364 w 2908"/>
              <a:gd name="T109" fmla="*/ 245 h 3576"/>
              <a:gd name="T110" fmla="*/ 1607 w 2908"/>
              <a:gd name="T111" fmla="*/ 322 h 3576"/>
              <a:gd name="T112" fmla="*/ 1588 w 2908"/>
              <a:gd name="T113" fmla="*/ 518 h 3576"/>
              <a:gd name="T114" fmla="*/ 730 w 2908"/>
              <a:gd name="T115" fmla="*/ 536 h 3576"/>
              <a:gd name="T116" fmla="*/ 675 w 2908"/>
              <a:gd name="T117" fmla="*/ 348 h 3576"/>
              <a:gd name="T118" fmla="*/ 913 w 2908"/>
              <a:gd name="T119" fmla="*/ 252 h 3576"/>
              <a:gd name="T120" fmla="*/ 980 w 2908"/>
              <a:gd name="T121" fmla="*/ 115 h 3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8" h="3576">
                <a:moveTo>
                  <a:pt x="2607" y="2605"/>
                </a:moveTo>
                <a:lnTo>
                  <a:pt x="2585" y="2607"/>
                </a:lnTo>
                <a:lnTo>
                  <a:pt x="2563" y="2613"/>
                </a:lnTo>
                <a:lnTo>
                  <a:pt x="2543" y="2623"/>
                </a:lnTo>
                <a:lnTo>
                  <a:pt x="2526" y="2640"/>
                </a:lnTo>
                <a:lnTo>
                  <a:pt x="2181" y="3027"/>
                </a:lnTo>
                <a:lnTo>
                  <a:pt x="2003" y="2884"/>
                </a:lnTo>
                <a:lnTo>
                  <a:pt x="1982" y="2871"/>
                </a:lnTo>
                <a:lnTo>
                  <a:pt x="1961" y="2863"/>
                </a:lnTo>
                <a:lnTo>
                  <a:pt x="1939" y="2861"/>
                </a:lnTo>
                <a:lnTo>
                  <a:pt x="1916" y="2863"/>
                </a:lnTo>
                <a:lnTo>
                  <a:pt x="1895" y="2871"/>
                </a:lnTo>
                <a:lnTo>
                  <a:pt x="1875" y="2882"/>
                </a:lnTo>
                <a:lnTo>
                  <a:pt x="1859" y="2899"/>
                </a:lnTo>
                <a:lnTo>
                  <a:pt x="1846" y="2919"/>
                </a:lnTo>
                <a:lnTo>
                  <a:pt x="1840" y="2941"/>
                </a:lnTo>
                <a:lnTo>
                  <a:pt x="1836" y="2963"/>
                </a:lnTo>
                <a:lnTo>
                  <a:pt x="1840" y="2985"/>
                </a:lnTo>
                <a:lnTo>
                  <a:pt x="1846" y="3007"/>
                </a:lnTo>
                <a:lnTo>
                  <a:pt x="1858" y="3026"/>
                </a:lnTo>
                <a:lnTo>
                  <a:pt x="1875" y="3043"/>
                </a:lnTo>
                <a:lnTo>
                  <a:pt x="2130" y="3247"/>
                </a:lnTo>
                <a:lnTo>
                  <a:pt x="2150" y="3260"/>
                </a:lnTo>
                <a:lnTo>
                  <a:pt x="2172" y="3267"/>
                </a:lnTo>
                <a:lnTo>
                  <a:pt x="2193" y="3269"/>
                </a:lnTo>
                <a:lnTo>
                  <a:pt x="2215" y="3267"/>
                </a:lnTo>
                <a:lnTo>
                  <a:pt x="2235" y="3261"/>
                </a:lnTo>
                <a:lnTo>
                  <a:pt x="2254" y="3250"/>
                </a:lnTo>
                <a:lnTo>
                  <a:pt x="2270" y="3236"/>
                </a:lnTo>
                <a:lnTo>
                  <a:pt x="2678" y="2775"/>
                </a:lnTo>
                <a:lnTo>
                  <a:pt x="2691" y="2756"/>
                </a:lnTo>
                <a:lnTo>
                  <a:pt x="2700" y="2735"/>
                </a:lnTo>
                <a:lnTo>
                  <a:pt x="2704" y="2712"/>
                </a:lnTo>
                <a:lnTo>
                  <a:pt x="2702" y="2691"/>
                </a:lnTo>
                <a:lnTo>
                  <a:pt x="2697" y="2669"/>
                </a:lnTo>
                <a:lnTo>
                  <a:pt x="2686" y="2648"/>
                </a:lnTo>
                <a:lnTo>
                  <a:pt x="2670" y="2631"/>
                </a:lnTo>
                <a:lnTo>
                  <a:pt x="2650" y="2618"/>
                </a:lnTo>
                <a:lnTo>
                  <a:pt x="2629" y="2609"/>
                </a:lnTo>
                <a:lnTo>
                  <a:pt x="2607" y="2605"/>
                </a:lnTo>
                <a:close/>
                <a:moveTo>
                  <a:pt x="970" y="2503"/>
                </a:moveTo>
                <a:lnTo>
                  <a:pt x="1428" y="2503"/>
                </a:lnTo>
                <a:lnTo>
                  <a:pt x="1445" y="2505"/>
                </a:lnTo>
                <a:lnTo>
                  <a:pt x="1459" y="2513"/>
                </a:lnTo>
                <a:lnTo>
                  <a:pt x="1469" y="2524"/>
                </a:lnTo>
                <a:lnTo>
                  <a:pt x="1477" y="2538"/>
                </a:lnTo>
                <a:lnTo>
                  <a:pt x="1479" y="2554"/>
                </a:lnTo>
                <a:lnTo>
                  <a:pt x="1479" y="2605"/>
                </a:lnTo>
                <a:lnTo>
                  <a:pt x="1477" y="2621"/>
                </a:lnTo>
                <a:lnTo>
                  <a:pt x="1469" y="2635"/>
                </a:lnTo>
                <a:lnTo>
                  <a:pt x="1459" y="2646"/>
                </a:lnTo>
                <a:lnTo>
                  <a:pt x="1445" y="2654"/>
                </a:lnTo>
                <a:lnTo>
                  <a:pt x="1428" y="2656"/>
                </a:lnTo>
                <a:lnTo>
                  <a:pt x="970" y="2656"/>
                </a:lnTo>
                <a:lnTo>
                  <a:pt x="953" y="2654"/>
                </a:lnTo>
                <a:lnTo>
                  <a:pt x="939" y="2646"/>
                </a:lnTo>
                <a:lnTo>
                  <a:pt x="928" y="2635"/>
                </a:lnTo>
                <a:lnTo>
                  <a:pt x="921" y="2621"/>
                </a:lnTo>
                <a:lnTo>
                  <a:pt x="919" y="2605"/>
                </a:lnTo>
                <a:lnTo>
                  <a:pt x="919" y="2554"/>
                </a:lnTo>
                <a:lnTo>
                  <a:pt x="921" y="2538"/>
                </a:lnTo>
                <a:lnTo>
                  <a:pt x="928" y="2524"/>
                </a:lnTo>
                <a:lnTo>
                  <a:pt x="939" y="2513"/>
                </a:lnTo>
                <a:lnTo>
                  <a:pt x="953" y="2505"/>
                </a:lnTo>
                <a:lnTo>
                  <a:pt x="970" y="2503"/>
                </a:lnTo>
                <a:close/>
                <a:moveTo>
                  <a:pt x="790" y="2388"/>
                </a:moveTo>
                <a:lnTo>
                  <a:pt x="804" y="2392"/>
                </a:lnTo>
                <a:lnTo>
                  <a:pt x="817" y="2400"/>
                </a:lnTo>
                <a:lnTo>
                  <a:pt x="827" y="2411"/>
                </a:lnTo>
                <a:lnTo>
                  <a:pt x="832" y="2425"/>
                </a:lnTo>
                <a:lnTo>
                  <a:pt x="832" y="2439"/>
                </a:lnTo>
                <a:lnTo>
                  <a:pt x="829" y="2453"/>
                </a:lnTo>
                <a:lnTo>
                  <a:pt x="821" y="2466"/>
                </a:lnTo>
                <a:lnTo>
                  <a:pt x="633" y="2678"/>
                </a:lnTo>
                <a:lnTo>
                  <a:pt x="622" y="2686"/>
                </a:lnTo>
                <a:lnTo>
                  <a:pt x="610" y="2692"/>
                </a:lnTo>
                <a:lnTo>
                  <a:pt x="597" y="2694"/>
                </a:lnTo>
                <a:lnTo>
                  <a:pt x="582" y="2691"/>
                </a:lnTo>
                <a:lnTo>
                  <a:pt x="568" y="2683"/>
                </a:lnTo>
                <a:lnTo>
                  <a:pt x="451" y="2589"/>
                </a:lnTo>
                <a:lnTo>
                  <a:pt x="441" y="2578"/>
                </a:lnTo>
                <a:lnTo>
                  <a:pt x="435" y="2565"/>
                </a:lnTo>
                <a:lnTo>
                  <a:pt x="434" y="2551"/>
                </a:lnTo>
                <a:lnTo>
                  <a:pt x="436" y="2537"/>
                </a:lnTo>
                <a:lnTo>
                  <a:pt x="444" y="2523"/>
                </a:lnTo>
                <a:lnTo>
                  <a:pt x="454" y="2513"/>
                </a:lnTo>
                <a:lnTo>
                  <a:pt x="468" y="2508"/>
                </a:lnTo>
                <a:lnTo>
                  <a:pt x="483" y="2505"/>
                </a:lnTo>
                <a:lnTo>
                  <a:pt x="497" y="2509"/>
                </a:lnTo>
                <a:lnTo>
                  <a:pt x="510" y="2516"/>
                </a:lnTo>
                <a:lnTo>
                  <a:pt x="592" y="2582"/>
                </a:lnTo>
                <a:lnTo>
                  <a:pt x="751" y="2404"/>
                </a:lnTo>
                <a:lnTo>
                  <a:pt x="762" y="2394"/>
                </a:lnTo>
                <a:lnTo>
                  <a:pt x="776" y="2389"/>
                </a:lnTo>
                <a:lnTo>
                  <a:pt x="790" y="2388"/>
                </a:lnTo>
                <a:close/>
                <a:moveTo>
                  <a:pt x="2245" y="2247"/>
                </a:moveTo>
                <a:lnTo>
                  <a:pt x="2312" y="2251"/>
                </a:lnTo>
                <a:lnTo>
                  <a:pt x="2378" y="2262"/>
                </a:lnTo>
                <a:lnTo>
                  <a:pt x="2442" y="2278"/>
                </a:lnTo>
                <a:lnTo>
                  <a:pt x="2503" y="2299"/>
                </a:lnTo>
                <a:lnTo>
                  <a:pt x="2561" y="2328"/>
                </a:lnTo>
                <a:lnTo>
                  <a:pt x="2615" y="2361"/>
                </a:lnTo>
                <a:lnTo>
                  <a:pt x="2666" y="2399"/>
                </a:lnTo>
                <a:lnTo>
                  <a:pt x="2714" y="2443"/>
                </a:lnTo>
                <a:lnTo>
                  <a:pt x="2756" y="2489"/>
                </a:lnTo>
                <a:lnTo>
                  <a:pt x="2795" y="2540"/>
                </a:lnTo>
                <a:lnTo>
                  <a:pt x="2828" y="2595"/>
                </a:lnTo>
                <a:lnTo>
                  <a:pt x="2856" y="2654"/>
                </a:lnTo>
                <a:lnTo>
                  <a:pt x="2878" y="2715"/>
                </a:lnTo>
                <a:lnTo>
                  <a:pt x="2895" y="2778"/>
                </a:lnTo>
                <a:lnTo>
                  <a:pt x="2904" y="2843"/>
                </a:lnTo>
                <a:lnTo>
                  <a:pt x="2908" y="2912"/>
                </a:lnTo>
                <a:lnTo>
                  <a:pt x="2904" y="2980"/>
                </a:lnTo>
                <a:lnTo>
                  <a:pt x="2895" y="3046"/>
                </a:lnTo>
                <a:lnTo>
                  <a:pt x="2878" y="3109"/>
                </a:lnTo>
                <a:lnTo>
                  <a:pt x="2856" y="3171"/>
                </a:lnTo>
                <a:lnTo>
                  <a:pt x="2828" y="3228"/>
                </a:lnTo>
                <a:lnTo>
                  <a:pt x="2795" y="3283"/>
                </a:lnTo>
                <a:lnTo>
                  <a:pt x="2756" y="3334"/>
                </a:lnTo>
                <a:lnTo>
                  <a:pt x="2714" y="3381"/>
                </a:lnTo>
                <a:lnTo>
                  <a:pt x="2666" y="3424"/>
                </a:lnTo>
                <a:lnTo>
                  <a:pt x="2615" y="3462"/>
                </a:lnTo>
                <a:lnTo>
                  <a:pt x="2561" y="3496"/>
                </a:lnTo>
                <a:lnTo>
                  <a:pt x="2503" y="3524"/>
                </a:lnTo>
                <a:lnTo>
                  <a:pt x="2442" y="3546"/>
                </a:lnTo>
                <a:lnTo>
                  <a:pt x="2378" y="3563"/>
                </a:lnTo>
                <a:lnTo>
                  <a:pt x="2312" y="3573"/>
                </a:lnTo>
                <a:lnTo>
                  <a:pt x="2245" y="3576"/>
                </a:lnTo>
                <a:lnTo>
                  <a:pt x="2177" y="3573"/>
                </a:lnTo>
                <a:lnTo>
                  <a:pt x="2111" y="3563"/>
                </a:lnTo>
                <a:lnTo>
                  <a:pt x="2047" y="3546"/>
                </a:lnTo>
                <a:lnTo>
                  <a:pt x="1987" y="3524"/>
                </a:lnTo>
                <a:lnTo>
                  <a:pt x="1928" y="3496"/>
                </a:lnTo>
                <a:lnTo>
                  <a:pt x="1874" y="3462"/>
                </a:lnTo>
                <a:lnTo>
                  <a:pt x="1823" y="3424"/>
                </a:lnTo>
                <a:lnTo>
                  <a:pt x="1776" y="3381"/>
                </a:lnTo>
                <a:lnTo>
                  <a:pt x="1733" y="3334"/>
                </a:lnTo>
                <a:lnTo>
                  <a:pt x="1695" y="3283"/>
                </a:lnTo>
                <a:lnTo>
                  <a:pt x="1662" y="3228"/>
                </a:lnTo>
                <a:lnTo>
                  <a:pt x="1634" y="3171"/>
                </a:lnTo>
                <a:lnTo>
                  <a:pt x="1611" y="3109"/>
                </a:lnTo>
                <a:lnTo>
                  <a:pt x="1595" y="3046"/>
                </a:lnTo>
                <a:lnTo>
                  <a:pt x="1585" y="2980"/>
                </a:lnTo>
                <a:lnTo>
                  <a:pt x="1582" y="2912"/>
                </a:lnTo>
                <a:lnTo>
                  <a:pt x="1585" y="2843"/>
                </a:lnTo>
                <a:lnTo>
                  <a:pt x="1595" y="2778"/>
                </a:lnTo>
                <a:lnTo>
                  <a:pt x="1611" y="2715"/>
                </a:lnTo>
                <a:lnTo>
                  <a:pt x="1634" y="2654"/>
                </a:lnTo>
                <a:lnTo>
                  <a:pt x="1662" y="2595"/>
                </a:lnTo>
                <a:lnTo>
                  <a:pt x="1695" y="2540"/>
                </a:lnTo>
                <a:lnTo>
                  <a:pt x="1733" y="2489"/>
                </a:lnTo>
                <a:lnTo>
                  <a:pt x="1776" y="2443"/>
                </a:lnTo>
                <a:lnTo>
                  <a:pt x="1823" y="2399"/>
                </a:lnTo>
                <a:lnTo>
                  <a:pt x="1874" y="2361"/>
                </a:lnTo>
                <a:lnTo>
                  <a:pt x="1928" y="2328"/>
                </a:lnTo>
                <a:lnTo>
                  <a:pt x="1987" y="2299"/>
                </a:lnTo>
                <a:lnTo>
                  <a:pt x="2047" y="2278"/>
                </a:lnTo>
                <a:lnTo>
                  <a:pt x="2111" y="2262"/>
                </a:lnTo>
                <a:lnTo>
                  <a:pt x="2177" y="2251"/>
                </a:lnTo>
                <a:lnTo>
                  <a:pt x="2245" y="2247"/>
                </a:lnTo>
                <a:close/>
                <a:moveTo>
                  <a:pt x="970" y="2044"/>
                </a:moveTo>
                <a:lnTo>
                  <a:pt x="1531" y="2044"/>
                </a:lnTo>
                <a:lnTo>
                  <a:pt x="1546" y="2046"/>
                </a:lnTo>
                <a:lnTo>
                  <a:pt x="1560" y="2053"/>
                </a:lnTo>
                <a:lnTo>
                  <a:pt x="1572" y="2064"/>
                </a:lnTo>
                <a:lnTo>
                  <a:pt x="1579" y="2078"/>
                </a:lnTo>
                <a:lnTo>
                  <a:pt x="1582" y="2095"/>
                </a:lnTo>
                <a:lnTo>
                  <a:pt x="1582" y="2146"/>
                </a:lnTo>
                <a:lnTo>
                  <a:pt x="1579" y="2162"/>
                </a:lnTo>
                <a:lnTo>
                  <a:pt x="1572" y="2176"/>
                </a:lnTo>
                <a:lnTo>
                  <a:pt x="1560" y="2187"/>
                </a:lnTo>
                <a:lnTo>
                  <a:pt x="1546" y="2194"/>
                </a:lnTo>
                <a:lnTo>
                  <a:pt x="1531" y="2197"/>
                </a:lnTo>
                <a:lnTo>
                  <a:pt x="970" y="2197"/>
                </a:lnTo>
                <a:lnTo>
                  <a:pt x="953" y="2194"/>
                </a:lnTo>
                <a:lnTo>
                  <a:pt x="939" y="2187"/>
                </a:lnTo>
                <a:lnTo>
                  <a:pt x="928" y="2176"/>
                </a:lnTo>
                <a:lnTo>
                  <a:pt x="921" y="2162"/>
                </a:lnTo>
                <a:lnTo>
                  <a:pt x="919" y="2146"/>
                </a:lnTo>
                <a:lnTo>
                  <a:pt x="919" y="2095"/>
                </a:lnTo>
                <a:lnTo>
                  <a:pt x="921" y="2078"/>
                </a:lnTo>
                <a:lnTo>
                  <a:pt x="928" y="2064"/>
                </a:lnTo>
                <a:lnTo>
                  <a:pt x="939" y="2053"/>
                </a:lnTo>
                <a:lnTo>
                  <a:pt x="953" y="2046"/>
                </a:lnTo>
                <a:lnTo>
                  <a:pt x="970" y="2044"/>
                </a:lnTo>
                <a:close/>
                <a:moveTo>
                  <a:pt x="790" y="1951"/>
                </a:moveTo>
                <a:lnTo>
                  <a:pt x="804" y="1954"/>
                </a:lnTo>
                <a:lnTo>
                  <a:pt x="817" y="1962"/>
                </a:lnTo>
                <a:lnTo>
                  <a:pt x="827" y="1973"/>
                </a:lnTo>
                <a:lnTo>
                  <a:pt x="832" y="1987"/>
                </a:lnTo>
                <a:lnTo>
                  <a:pt x="832" y="2001"/>
                </a:lnTo>
                <a:lnTo>
                  <a:pt x="829" y="2016"/>
                </a:lnTo>
                <a:lnTo>
                  <a:pt x="821" y="2029"/>
                </a:lnTo>
                <a:lnTo>
                  <a:pt x="633" y="2240"/>
                </a:lnTo>
                <a:lnTo>
                  <a:pt x="622" y="2249"/>
                </a:lnTo>
                <a:lnTo>
                  <a:pt x="610" y="2254"/>
                </a:lnTo>
                <a:lnTo>
                  <a:pt x="597" y="2256"/>
                </a:lnTo>
                <a:lnTo>
                  <a:pt x="582" y="2253"/>
                </a:lnTo>
                <a:lnTo>
                  <a:pt x="568" y="2245"/>
                </a:lnTo>
                <a:lnTo>
                  <a:pt x="451" y="2151"/>
                </a:lnTo>
                <a:lnTo>
                  <a:pt x="441" y="2140"/>
                </a:lnTo>
                <a:lnTo>
                  <a:pt x="435" y="2127"/>
                </a:lnTo>
                <a:lnTo>
                  <a:pt x="434" y="2113"/>
                </a:lnTo>
                <a:lnTo>
                  <a:pt x="436" y="2099"/>
                </a:lnTo>
                <a:lnTo>
                  <a:pt x="444" y="2085"/>
                </a:lnTo>
                <a:lnTo>
                  <a:pt x="454" y="2075"/>
                </a:lnTo>
                <a:lnTo>
                  <a:pt x="468" y="2070"/>
                </a:lnTo>
                <a:lnTo>
                  <a:pt x="483" y="2068"/>
                </a:lnTo>
                <a:lnTo>
                  <a:pt x="497" y="2071"/>
                </a:lnTo>
                <a:lnTo>
                  <a:pt x="510" y="2078"/>
                </a:lnTo>
                <a:lnTo>
                  <a:pt x="592" y="2145"/>
                </a:lnTo>
                <a:lnTo>
                  <a:pt x="751" y="1966"/>
                </a:lnTo>
                <a:lnTo>
                  <a:pt x="762" y="1956"/>
                </a:lnTo>
                <a:lnTo>
                  <a:pt x="776" y="1952"/>
                </a:lnTo>
                <a:lnTo>
                  <a:pt x="790" y="1951"/>
                </a:lnTo>
                <a:close/>
                <a:moveTo>
                  <a:pt x="970" y="1635"/>
                </a:moveTo>
                <a:lnTo>
                  <a:pt x="1785" y="1635"/>
                </a:lnTo>
                <a:lnTo>
                  <a:pt x="1802" y="1637"/>
                </a:lnTo>
                <a:lnTo>
                  <a:pt x="1816" y="1645"/>
                </a:lnTo>
                <a:lnTo>
                  <a:pt x="1827" y="1656"/>
                </a:lnTo>
                <a:lnTo>
                  <a:pt x="1834" y="1670"/>
                </a:lnTo>
                <a:lnTo>
                  <a:pt x="1836" y="1686"/>
                </a:lnTo>
                <a:lnTo>
                  <a:pt x="1836" y="1737"/>
                </a:lnTo>
                <a:lnTo>
                  <a:pt x="1834" y="1753"/>
                </a:lnTo>
                <a:lnTo>
                  <a:pt x="1827" y="1767"/>
                </a:lnTo>
                <a:lnTo>
                  <a:pt x="1816" y="1778"/>
                </a:lnTo>
                <a:lnTo>
                  <a:pt x="1802" y="1786"/>
                </a:lnTo>
                <a:lnTo>
                  <a:pt x="1785" y="1788"/>
                </a:lnTo>
                <a:lnTo>
                  <a:pt x="970" y="1788"/>
                </a:lnTo>
                <a:lnTo>
                  <a:pt x="953" y="1786"/>
                </a:lnTo>
                <a:lnTo>
                  <a:pt x="939" y="1778"/>
                </a:lnTo>
                <a:lnTo>
                  <a:pt x="928" y="1767"/>
                </a:lnTo>
                <a:lnTo>
                  <a:pt x="921" y="1753"/>
                </a:lnTo>
                <a:lnTo>
                  <a:pt x="919" y="1737"/>
                </a:lnTo>
                <a:lnTo>
                  <a:pt x="919" y="1686"/>
                </a:lnTo>
                <a:lnTo>
                  <a:pt x="921" y="1670"/>
                </a:lnTo>
                <a:lnTo>
                  <a:pt x="928" y="1656"/>
                </a:lnTo>
                <a:lnTo>
                  <a:pt x="939" y="1645"/>
                </a:lnTo>
                <a:lnTo>
                  <a:pt x="953" y="1637"/>
                </a:lnTo>
                <a:lnTo>
                  <a:pt x="970" y="1635"/>
                </a:lnTo>
                <a:close/>
                <a:moveTo>
                  <a:pt x="790" y="1516"/>
                </a:moveTo>
                <a:lnTo>
                  <a:pt x="804" y="1519"/>
                </a:lnTo>
                <a:lnTo>
                  <a:pt x="817" y="1528"/>
                </a:lnTo>
                <a:lnTo>
                  <a:pt x="827" y="1539"/>
                </a:lnTo>
                <a:lnTo>
                  <a:pt x="832" y="1553"/>
                </a:lnTo>
                <a:lnTo>
                  <a:pt x="832" y="1567"/>
                </a:lnTo>
                <a:lnTo>
                  <a:pt x="829" y="1581"/>
                </a:lnTo>
                <a:lnTo>
                  <a:pt x="821" y="1594"/>
                </a:lnTo>
                <a:lnTo>
                  <a:pt x="633" y="1805"/>
                </a:lnTo>
                <a:lnTo>
                  <a:pt x="622" y="1814"/>
                </a:lnTo>
                <a:lnTo>
                  <a:pt x="610" y="1819"/>
                </a:lnTo>
                <a:lnTo>
                  <a:pt x="597" y="1822"/>
                </a:lnTo>
                <a:lnTo>
                  <a:pt x="582" y="1818"/>
                </a:lnTo>
                <a:lnTo>
                  <a:pt x="568" y="1811"/>
                </a:lnTo>
                <a:lnTo>
                  <a:pt x="451" y="1716"/>
                </a:lnTo>
                <a:lnTo>
                  <a:pt x="441" y="1706"/>
                </a:lnTo>
                <a:lnTo>
                  <a:pt x="435" y="1693"/>
                </a:lnTo>
                <a:lnTo>
                  <a:pt x="434" y="1679"/>
                </a:lnTo>
                <a:lnTo>
                  <a:pt x="436" y="1663"/>
                </a:lnTo>
                <a:lnTo>
                  <a:pt x="444" y="1650"/>
                </a:lnTo>
                <a:lnTo>
                  <a:pt x="454" y="1641"/>
                </a:lnTo>
                <a:lnTo>
                  <a:pt x="468" y="1635"/>
                </a:lnTo>
                <a:lnTo>
                  <a:pt x="483" y="1633"/>
                </a:lnTo>
                <a:lnTo>
                  <a:pt x="497" y="1636"/>
                </a:lnTo>
                <a:lnTo>
                  <a:pt x="510" y="1644"/>
                </a:lnTo>
                <a:lnTo>
                  <a:pt x="592" y="1710"/>
                </a:lnTo>
                <a:lnTo>
                  <a:pt x="751" y="1531"/>
                </a:lnTo>
                <a:lnTo>
                  <a:pt x="762" y="1521"/>
                </a:lnTo>
                <a:lnTo>
                  <a:pt x="776" y="1517"/>
                </a:lnTo>
                <a:lnTo>
                  <a:pt x="790" y="1516"/>
                </a:lnTo>
                <a:close/>
                <a:moveTo>
                  <a:pt x="970" y="1175"/>
                </a:moveTo>
                <a:lnTo>
                  <a:pt x="1785" y="1175"/>
                </a:lnTo>
                <a:lnTo>
                  <a:pt x="1802" y="1178"/>
                </a:lnTo>
                <a:lnTo>
                  <a:pt x="1816" y="1184"/>
                </a:lnTo>
                <a:lnTo>
                  <a:pt x="1827" y="1196"/>
                </a:lnTo>
                <a:lnTo>
                  <a:pt x="1834" y="1210"/>
                </a:lnTo>
                <a:lnTo>
                  <a:pt x="1836" y="1226"/>
                </a:lnTo>
                <a:lnTo>
                  <a:pt x="1836" y="1278"/>
                </a:lnTo>
                <a:lnTo>
                  <a:pt x="1834" y="1293"/>
                </a:lnTo>
                <a:lnTo>
                  <a:pt x="1827" y="1307"/>
                </a:lnTo>
                <a:lnTo>
                  <a:pt x="1816" y="1319"/>
                </a:lnTo>
                <a:lnTo>
                  <a:pt x="1802" y="1325"/>
                </a:lnTo>
                <a:lnTo>
                  <a:pt x="1785" y="1329"/>
                </a:lnTo>
                <a:lnTo>
                  <a:pt x="970" y="1329"/>
                </a:lnTo>
                <a:lnTo>
                  <a:pt x="953" y="1325"/>
                </a:lnTo>
                <a:lnTo>
                  <a:pt x="939" y="1319"/>
                </a:lnTo>
                <a:lnTo>
                  <a:pt x="928" y="1307"/>
                </a:lnTo>
                <a:lnTo>
                  <a:pt x="921" y="1293"/>
                </a:lnTo>
                <a:lnTo>
                  <a:pt x="919" y="1278"/>
                </a:lnTo>
                <a:lnTo>
                  <a:pt x="919" y="1226"/>
                </a:lnTo>
                <a:lnTo>
                  <a:pt x="921" y="1210"/>
                </a:lnTo>
                <a:lnTo>
                  <a:pt x="928" y="1196"/>
                </a:lnTo>
                <a:lnTo>
                  <a:pt x="939" y="1184"/>
                </a:lnTo>
                <a:lnTo>
                  <a:pt x="953" y="1178"/>
                </a:lnTo>
                <a:lnTo>
                  <a:pt x="970" y="1175"/>
                </a:lnTo>
                <a:close/>
                <a:moveTo>
                  <a:pt x="790" y="1061"/>
                </a:moveTo>
                <a:lnTo>
                  <a:pt x="804" y="1065"/>
                </a:lnTo>
                <a:lnTo>
                  <a:pt x="817" y="1073"/>
                </a:lnTo>
                <a:lnTo>
                  <a:pt x="827" y="1085"/>
                </a:lnTo>
                <a:lnTo>
                  <a:pt x="832" y="1098"/>
                </a:lnTo>
                <a:lnTo>
                  <a:pt x="832" y="1113"/>
                </a:lnTo>
                <a:lnTo>
                  <a:pt x="829" y="1127"/>
                </a:lnTo>
                <a:lnTo>
                  <a:pt x="821" y="1139"/>
                </a:lnTo>
                <a:lnTo>
                  <a:pt x="633" y="1351"/>
                </a:lnTo>
                <a:lnTo>
                  <a:pt x="622" y="1360"/>
                </a:lnTo>
                <a:lnTo>
                  <a:pt x="610" y="1365"/>
                </a:lnTo>
                <a:lnTo>
                  <a:pt x="597" y="1366"/>
                </a:lnTo>
                <a:lnTo>
                  <a:pt x="582" y="1364"/>
                </a:lnTo>
                <a:lnTo>
                  <a:pt x="568" y="1357"/>
                </a:lnTo>
                <a:lnTo>
                  <a:pt x="451" y="1262"/>
                </a:lnTo>
                <a:lnTo>
                  <a:pt x="441" y="1252"/>
                </a:lnTo>
                <a:lnTo>
                  <a:pt x="435" y="1238"/>
                </a:lnTo>
                <a:lnTo>
                  <a:pt x="434" y="1223"/>
                </a:lnTo>
                <a:lnTo>
                  <a:pt x="436" y="1209"/>
                </a:lnTo>
                <a:lnTo>
                  <a:pt x="444" y="1196"/>
                </a:lnTo>
                <a:lnTo>
                  <a:pt x="454" y="1187"/>
                </a:lnTo>
                <a:lnTo>
                  <a:pt x="468" y="1180"/>
                </a:lnTo>
                <a:lnTo>
                  <a:pt x="483" y="1179"/>
                </a:lnTo>
                <a:lnTo>
                  <a:pt x="497" y="1181"/>
                </a:lnTo>
                <a:lnTo>
                  <a:pt x="510" y="1189"/>
                </a:lnTo>
                <a:lnTo>
                  <a:pt x="592" y="1255"/>
                </a:lnTo>
                <a:lnTo>
                  <a:pt x="751" y="1077"/>
                </a:lnTo>
                <a:lnTo>
                  <a:pt x="762" y="1067"/>
                </a:lnTo>
                <a:lnTo>
                  <a:pt x="776" y="1062"/>
                </a:lnTo>
                <a:lnTo>
                  <a:pt x="790" y="1061"/>
                </a:lnTo>
                <a:close/>
                <a:moveTo>
                  <a:pt x="154" y="358"/>
                </a:moveTo>
                <a:lnTo>
                  <a:pt x="567" y="358"/>
                </a:lnTo>
                <a:lnTo>
                  <a:pt x="563" y="384"/>
                </a:lnTo>
                <a:lnTo>
                  <a:pt x="562" y="411"/>
                </a:lnTo>
                <a:lnTo>
                  <a:pt x="565" y="452"/>
                </a:lnTo>
                <a:lnTo>
                  <a:pt x="575" y="491"/>
                </a:lnTo>
                <a:lnTo>
                  <a:pt x="590" y="527"/>
                </a:lnTo>
                <a:lnTo>
                  <a:pt x="610" y="560"/>
                </a:lnTo>
                <a:lnTo>
                  <a:pt x="635" y="589"/>
                </a:lnTo>
                <a:lnTo>
                  <a:pt x="665" y="616"/>
                </a:lnTo>
                <a:lnTo>
                  <a:pt x="699" y="636"/>
                </a:lnTo>
                <a:lnTo>
                  <a:pt x="735" y="651"/>
                </a:lnTo>
                <a:lnTo>
                  <a:pt x="774" y="661"/>
                </a:lnTo>
                <a:lnTo>
                  <a:pt x="815" y="664"/>
                </a:lnTo>
                <a:lnTo>
                  <a:pt x="1481" y="664"/>
                </a:lnTo>
                <a:lnTo>
                  <a:pt x="1522" y="661"/>
                </a:lnTo>
                <a:lnTo>
                  <a:pt x="1561" y="651"/>
                </a:lnTo>
                <a:lnTo>
                  <a:pt x="1597" y="636"/>
                </a:lnTo>
                <a:lnTo>
                  <a:pt x="1631" y="614"/>
                </a:lnTo>
                <a:lnTo>
                  <a:pt x="1660" y="589"/>
                </a:lnTo>
                <a:lnTo>
                  <a:pt x="1686" y="559"/>
                </a:lnTo>
                <a:lnTo>
                  <a:pt x="1706" y="526"/>
                </a:lnTo>
                <a:lnTo>
                  <a:pt x="1722" y="489"/>
                </a:lnTo>
                <a:lnTo>
                  <a:pt x="1731" y="449"/>
                </a:lnTo>
                <a:lnTo>
                  <a:pt x="1735" y="407"/>
                </a:lnTo>
                <a:lnTo>
                  <a:pt x="1733" y="383"/>
                </a:lnTo>
                <a:lnTo>
                  <a:pt x="1729" y="358"/>
                </a:lnTo>
                <a:lnTo>
                  <a:pt x="2041" y="358"/>
                </a:lnTo>
                <a:lnTo>
                  <a:pt x="2084" y="360"/>
                </a:lnTo>
                <a:lnTo>
                  <a:pt x="2123" y="366"/>
                </a:lnTo>
                <a:lnTo>
                  <a:pt x="2158" y="377"/>
                </a:lnTo>
                <a:lnTo>
                  <a:pt x="2190" y="390"/>
                </a:lnTo>
                <a:lnTo>
                  <a:pt x="2217" y="407"/>
                </a:lnTo>
                <a:lnTo>
                  <a:pt x="2241" y="428"/>
                </a:lnTo>
                <a:lnTo>
                  <a:pt x="2260" y="451"/>
                </a:lnTo>
                <a:lnTo>
                  <a:pt x="2276" y="476"/>
                </a:lnTo>
                <a:lnTo>
                  <a:pt x="2286" y="503"/>
                </a:lnTo>
                <a:lnTo>
                  <a:pt x="2294" y="532"/>
                </a:lnTo>
                <a:lnTo>
                  <a:pt x="2296" y="562"/>
                </a:lnTo>
                <a:lnTo>
                  <a:pt x="2296" y="2097"/>
                </a:lnTo>
                <a:lnTo>
                  <a:pt x="2270" y="2096"/>
                </a:lnTo>
                <a:lnTo>
                  <a:pt x="2245" y="2095"/>
                </a:lnTo>
                <a:lnTo>
                  <a:pt x="2175" y="2098"/>
                </a:lnTo>
                <a:lnTo>
                  <a:pt x="2107" y="2107"/>
                </a:lnTo>
                <a:lnTo>
                  <a:pt x="2041" y="2122"/>
                </a:lnTo>
                <a:lnTo>
                  <a:pt x="2041" y="920"/>
                </a:lnTo>
                <a:lnTo>
                  <a:pt x="255" y="920"/>
                </a:lnTo>
                <a:lnTo>
                  <a:pt x="255" y="2963"/>
                </a:lnTo>
                <a:lnTo>
                  <a:pt x="1432" y="2963"/>
                </a:lnTo>
                <a:lnTo>
                  <a:pt x="1438" y="3030"/>
                </a:lnTo>
                <a:lnTo>
                  <a:pt x="1450" y="3095"/>
                </a:lnTo>
                <a:lnTo>
                  <a:pt x="1467" y="3158"/>
                </a:lnTo>
                <a:lnTo>
                  <a:pt x="1489" y="3218"/>
                </a:lnTo>
                <a:lnTo>
                  <a:pt x="204" y="3218"/>
                </a:lnTo>
                <a:lnTo>
                  <a:pt x="168" y="3215"/>
                </a:lnTo>
                <a:lnTo>
                  <a:pt x="133" y="3205"/>
                </a:lnTo>
                <a:lnTo>
                  <a:pt x="102" y="3190"/>
                </a:lnTo>
                <a:lnTo>
                  <a:pt x="72" y="3171"/>
                </a:lnTo>
                <a:lnTo>
                  <a:pt x="49" y="3146"/>
                </a:lnTo>
                <a:lnTo>
                  <a:pt x="28" y="3118"/>
                </a:lnTo>
                <a:lnTo>
                  <a:pt x="13" y="3085"/>
                </a:lnTo>
                <a:lnTo>
                  <a:pt x="3" y="3050"/>
                </a:lnTo>
                <a:lnTo>
                  <a:pt x="0" y="3014"/>
                </a:lnTo>
                <a:lnTo>
                  <a:pt x="0" y="562"/>
                </a:lnTo>
                <a:lnTo>
                  <a:pt x="3" y="529"/>
                </a:lnTo>
                <a:lnTo>
                  <a:pt x="10" y="497"/>
                </a:lnTo>
                <a:lnTo>
                  <a:pt x="22" y="468"/>
                </a:lnTo>
                <a:lnTo>
                  <a:pt x="37" y="441"/>
                </a:lnTo>
                <a:lnTo>
                  <a:pt x="54" y="417"/>
                </a:lnTo>
                <a:lnTo>
                  <a:pt x="72" y="397"/>
                </a:lnTo>
                <a:lnTo>
                  <a:pt x="93" y="380"/>
                </a:lnTo>
                <a:lnTo>
                  <a:pt x="114" y="368"/>
                </a:lnTo>
                <a:lnTo>
                  <a:pt x="134" y="360"/>
                </a:lnTo>
                <a:lnTo>
                  <a:pt x="154" y="358"/>
                </a:lnTo>
                <a:close/>
                <a:moveTo>
                  <a:pt x="1148" y="102"/>
                </a:moveTo>
                <a:lnTo>
                  <a:pt x="1127" y="105"/>
                </a:lnTo>
                <a:lnTo>
                  <a:pt x="1109" y="113"/>
                </a:lnTo>
                <a:lnTo>
                  <a:pt x="1094" y="125"/>
                </a:lnTo>
                <a:lnTo>
                  <a:pt x="1082" y="140"/>
                </a:lnTo>
                <a:lnTo>
                  <a:pt x="1074" y="158"/>
                </a:lnTo>
                <a:lnTo>
                  <a:pt x="1071" y="179"/>
                </a:lnTo>
                <a:lnTo>
                  <a:pt x="1074" y="199"/>
                </a:lnTo>
                <a:lnTo>
                  <a:pt x="1082" y="218"/>
                </a:lnTo>
                <a:lnTo>
                  <a:pt x="1094" y="233"/>
                </a:lnTo>
                <a:lnTo>
                  <a:pt x="1109" y="245"/>
                </a:lnTo>
                <a:lnTo>
                  <a:pt x="1127" y="252"/>
                </a:lnTo>
                <a:lnTo>
                  <a:pt x="1148" y="256"/>
                </a:lnTo>
                <a:lnTo>
                  <a:pt x="1169" y="252"/>
                </a:lnTo>
                <a:lnTo>
                  <a:pt x="1187" y="245"/>
                </a:lnTo>
                <a:lnTo>
                  <a:pt x="1202" y="233"/>
                </a:lnTo>
                <a:lnTo>
                  <a:pt x="1214" y="218"/>
                </a:lnTo>
                <a:lnTo>
                  <a:pt x="1222" y="199"/>
                </a:lnTo>
                <a:lnTo>
                  <a:pt x="1225" y="179"/>
                </a:lnTo>
                <a:lnTo>
                  <a:pt x="1222" y="158"/>
                </a:lnTo>
                <a:lnTo>
                  <a:pt x="1214" y="140"/>
                </a:lnTo>
                <a:lnTo>
                  <a:pt x="1202" y="125"/>
                </a:lnTo>
                <a:lnTo>
                  <a:pt x="1187" y="113"/>
                </a:lnTo>
                <a:lnTo>
                  <a:pt x="1169" y="105"/>
                </a:lnTo>
                <a:lnTo>
                  <a:pt x="1148" y="102"/>
                </a:lnTo>
                <a:close/>
                <a:moveTo>
                  <a:pt x="1146" y="0"/>
                </a:moveTo>
                <a:lnTo>
                  <a:pt x="1150" y="0"/>
                </a:lnTo>
                <a:lnTo>
                  <a:pt x="1182" y="3"/>
                </a:lnTo>
                <a:lnTo>
                  <a:pt x="1212" y="11"/>
                </a:lnTo>
                <a:lnTo>
                  <a:pt x="1239" y="24"/>
                </a:lnTo>
                <a:lnTo>
                  <a:pt x="1264" y="41"/>
                </a:lnTo>
                <a:lnTo>
                  <a:pt x="1285" y="63"/>
                </a:lnTo>
                <a:lnTo>
                  <a:pt x="1303" y="88"/>
                </a:lnTo>
                <a:lnTo>
                  <a:pt x="1316" y="115"/>
                </a:lnTo>
                <a:lnTo>
                  <a:pt x="1323" y="145"/>
                </a:lnTo>
                <a:lnTo>
                  <a:pt x="1327" y="177"/>
                </a:lnTo>
                <a:lnTo>
                  <a:pt x="1327" y="179"/>
                </a:lnTo>
                <a:lnTo>
                  <a:pt x="1329" y="199"/>
                </a:lnTo>
                <a:lnTo>
                  <a:pt x="1337" y="218"/>
                </a:lnTo>
                <a:lnTo>
                  <a:pt x="1349" y="233"/>
                </a:lnTo>
                <a:lnTo>
                  <a:pt x="1364" y="245"/>
                </a:lnTo>
                <a:lnTo>
                  <a:pt x="1382" y="252"/>
                </a:lnTo>
                <a:lnTo>
                  <a:pt x="1402" y="256"/>
                </a:lnTo>
                <a:lnTo>
                  <a:pt x="1481" y="256"/>
                </a:lnTo>
                <a:lnTo>
                  <a:pt x="1512" y="259"/>
                </a:lnTo>
                <a:lnTo>
                  <a:pt x="1540" y="268"/>
                </a:lnTo>
                <a:lnTo>
                  <a:pt x="1566" y="282"/>
                </a:lnTo>
                <a:lnTo>
                  <a:pt x="1588" y="300"/>
                </a:lnTo>
                <a:lnTo>
                  <a:pt x="1607" y="322"/>
                </a:lnTo>
                <a:lnTo>
                  <a:pt x="1621" y="348"/>
                </a:lnTo>
                <a:lnTo>
                  <a:pt x="1630" y="377"/>
                </a:lnTo>
                <a:lnTo>
                  <a:pt x="1633" y="407"/>
                </a:lnTo>
                <a:lnTo>
                  <a:pt x="1633" y="411"/>
                </a:lnTo>
                <a:lnTo>
                  <a:pt x="1630" y="441"/>
                </a:lnTo>
                <a:lnTo>
                  <a:pt x="1621" y="469"/>
                </a:lnTo>
                <a:lnTo>
                  <a:pt x="1607" y="495"/>
                </a:lnTo>
                <a:lnTo>
                  <a:pt x="1588" y="518"/>
                </a:lnTo>
                <a:lnTo>
                  <a:pt x="1566" y="536"/>
                </a:lnTo>
                <a:lnTo>
                  <a:pt x="1540" y="550"/>
                </a:lnTo>
                <a:lnTo>
                  <a:pt x="1512" y="559"/>
                </a:lnTo>
                <a:lnTo>
                  <a:pt x="1481" y="562"/>
                </a:lnTo>
                <a:lnTo>
                  <a:pt x="815" y="562"/>
                </a:lnTo>
                <a:lnTo>
                  <a:pt x="784" y="559"/>
                </a:lnTo>
                <a:lnTo>
                  <a:pt x="756" y="550"/>
                </a:lnTo>
                <a:lnTo>
                  <a:pt x="730" y="536"/>
                </a:lnTo>
                <a:lnTo>
                  <a:pt x="708" y="518"/>
                </a:lnTo>
                <a:lnTo>
                  <a:pt x="689" y="495"/>
                </a:lnTo>
                <a:lnTo>
                  <a:pt x="675" y="469"/>
                </a:lnTo>
                <a:lnTo>
                  <a:pt x="667" y="441"/>
                </a:lnTo>
                <a:lnTo>
                  <a:pt x="663" y="411"/>
                </a:lnTo>
                <a:lnTo>
                  <a:pt x="663" y="407"/>
                </a:lnTo>
                <a:lnTo>
                  <a:pt x="667" y="377"/>
                </a:lnTo>
                <a:lnTo>
                  <a:pt x="675" y="348"/>
                </a:lnTo>
                <a:lnTo>
                  <a:pt x="689" y="322"/>
                </a:lnTo>
                <a:lnTo>
                  <a:pt x="708" y="300"/>
                </a:lnTo>
                <a:lnTo>
                  <a:pt x="730" y="282"/>
                </a:lnTo>
                <a:lnTo>
                  <a:pt x="756" y="268"/>
                </a:lnTo>
                <a:lnTo>
                  <a:pt x="784" y="259"/>
                </a:lnTo>
                <a:lnTo>
                  <a:pt x="815" y="256"/>
                </a:lnTo>
                <a:lnTo>
                  <a:pt x="894" y="256"/>
                </a:lnTo>
                <a:lnTo>
                  <a:pt x="913" y="252"/>
                </a:lnTo>
                <a:lnTo>
                  <a:pt x="932" y="245"/>
                </a:lnTo>
                <a:lnTo>
                  <a:pt x="947" y="233"/>
                </a:lnTo>
                <a:lnTo>
                  <a:pt x="959" y="218"/>
                </a:lnTo>
                <a:lnTo>
                  <a:pt x="966" y="199"/>
                </a:lnTo>
                <a:lnTo>
                  <a:pt x="970" y="179"/>
                </a:lnTo>
                <a:lnTo>
                  <a:pt x="970" y="177"/>
                </a:lnTo>
                <a:lnTo>
                  <a:pt x="973" y="145"/>
                </a:lnTo>
                <a:lnTo>
                  <a:pt x="980" y="115"/>
                </a:lnTo>
                <a:lnTo>
                  <a:pt x="993" y="88"/>
                </a:lnTo>
                <a:lnTo>
                  <a:pt x="1011" y="63"/>
                </a:lnTo>
                <a:lnTo>
                  <a:pt x="1032" y="41"/>
                </a:lnTo>
                <a:lnTo>
                  <a:pt x="1057" y="24"/>
                </a:lnTo>
                <a:lnTo>
                  <a:pt x="1084" y="11"/>
                </a:lnTo>
                <a:lnTo>
                  <a:pt x="1115" y="3"/>
                </a:lnTo>
                <a:lnTo>
                  <a:pt x="1146" y="0"/>
                </a:lnTo>
                <a:close/>
              </a:path>
            </a:pathLst>
          </a:custGeom>
          <a:solidFill>
            <a:schemeClr val="accent5">
              <a:lumMod val="60000"/>
              <a:lumOff val="40000"/>
            </a:schemeClr>
          </a:solidFill>
          <a:ln w="0">
            <a:noFill/>
            <a:prstDash val="solid"/>
            <a:round/>
            <a:headEnd/>
            <a:tailEnd/>
          </a:ln>
        </p:spPr>
        <p:txBody>
          <a:bodyPr vert="horz" wrap="square" lIns="91429" tIns="45715" rIns="91429" bIns="45715" numCol="1" anchor="t" anchorCtr="0" compatLnSpc="1">
            <a:prstTxWarp prst="textNoShape">
              <a:avLst/>
            </a:prstTxWarp>
          </a:bodyPr>
          <a:lstStyle/>
          <a:p>
            <a:endParaRPr lang="en-US" sz="1400">
              <a:latin typeface="+mj-lt"/>
              <a:cs typeface="Arial" panose="020B0604020202020204" pitchFamily="34" charset="0"/>
            </a:endParaRPr>
          </a:p>
        </p:txBody>
      </p:sp>
      <p:sp>
        <p:nvSpPr>
          <p:cNvPr id="48" name="47 Rectángulo"/>
          <p:cNvSpPr/>
          <p:nvPr/>
        </p:nvSpPr>
        <p:spPr>
          <a:xfrm>
            <a:off x="493764" y="3376032"/>
            <a:ext cx="3286148" cy="707886"/>
          </a:xfrm>
          <a:prstGeom prst="rect">
            <a:avLst/>
          </a:prstGeom>
        </p:spPr>
        <p:txBody>
          <a:bodyPr wrap="square">
            <a:spAutoFit/>
          </a:bodyPr>
          <a:lstStyle/>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i="0" u="none" strike="noStrike" kern="0" cap="none" spc="0" normalizeH="0" baseline="0" noProof="0" dirty="0" smtClean="0">
                <a:ln>
                  <a:noFill/>
                </a:ln>
                <a:effectLst/>
                <a:uLnTx/>
                <a:uFillTx/>
                <a:latin typeface="+mj-lt"/>
              </a:rPr>
              <a:t>Nombre del sujeto obligado</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i="0" u="none" strike="noStrike" kern="0" cap="none" spc="0" normalizeH="0" baseline="0" noProof="0" dirty="0" smtClean="0">
                <a:ln>
                  <a:noFill/>
                </a:ln>
                <a:effectLst/>
                <a:uLnTx/>
                <a:uFillTx/>
                <a:latin typeface="+mj-lt"/>
              </a:rPr>
              <a:t>Descripción del incumplimiento</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i="0" u="none" strike="noStrike" kern="0" cap="none" spc="0" normalizeH="0" baseline="0" noProof="0" dirty="0" smtClean="0">
                <a:ln>
                  <a:noFill/>
                </a:ln>
                <a:effectLst/>
                <a:uLnTx/>
                <a:uFillTx/>
                <a:latin typeface="+mj-lt"/>
              </a:rPr>
              <a:t>Medios de prueba</a:t>
            </a:r>
          </a:p>
          <a:p>
            <a:pPr marL="457200" marR="0" lvl="0" indent="-4572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i="0" u="none" strike="noStrike" kern="0" cap="none" spc="0" normalizeH="0" baseline="0" noProof="0" dirty="0" smtClean="0">
                <a:ln>
                  <a:noFill/>
                </a:ln>
                <a:effectLst/>
                <a:uLnTx/>
                <a:uFillTx/>
                <a:latin typeface="+mj-lt"/>
              </a:rPr>
              <a:t>Nombre del denunciante</a:t>
            </a:r>
          </a:p>
        </p:txBody>
      </p:sp>
      <p:sp>
        <p:nvSpPr>
          <p:cNvPr id="49" name="48 Rectángulo"/>
          <p:cNvSpPr/>
          <p:nvPr/>
        </p:nvSpPr>
        <p:spPr>
          <a:xfrm>
            <a:off x="6170829" y="4019447"/>
            <a:ext cx="2877203" cy="523220"/>
          </a:xfrm>
          <a:prstGeom prst="rect">
            <a:avLst/>
          </a:prstGeom>
        </p:spPr>
        <p:txBody>
          <a:bodyPr wrap="square">
            <a:spAutoFit/>
          </a:bodyPr>
          <a:lstStyle/>
          <a:p>
            <a:pPr lvl="0" algn="ctr" defTabSz="457200">
              <a:defRPr/>
            </a:pPr>
            <a:r>
              <a:rPr lang="es-MX" sz="1400" b="1" kern="0" dirty="0">
                <a:latin typeface="+mj-lt"/>
              </a:rPr>
              <a:t>Resolución </a:t>
            </a:r>
            <a:r>
              <a:rPr lang="es-MX" sz="1400" b="1" kern="0" dirty="0" smtClean="0">
                <a:latin typeface="+mj-lt"/>
              </a:rPr>
              <a:t>y ejecución</a:t>
            </a:r>
          </a:p>
          <a:p>
            <a:pPr lvl="0" algn="ctr" defTabSz="457200">
              <a:defRPr/>
            </a:pPr>
            <a:r>
              <a:rPr lang="es-MX" sz="1400" b="1" kern="0" dirty="0" smtClean="0">
                <a:latin typeface="+mj-lt"/>
              </a:rPr>
              <a:t> de </a:t>
            </a:r>
            <a:r>
              <a:rPr lang="es-MX" sz="1400" b="1" kern="0" dirty="0">
                <a:latin typeface="+mj-lt"/>
              </a:rPr>
              <a:t>la </a:t>
            </a:r>
            <a:r>
              <a:rPr lang="es-MX" sz="1400" b="1" kern="0" dirty="0" smtClean="0">
                <a:latin typeface="+mj-lt"/>
              </a:rPr>
              <a:t>denuncia</a:t>
            </a:r>
            <a:endParaRPr lang="es-MX" sz="1400" b="1" kern="0" dirty="0">
              <a:latin typeface="+mj-lt"/>
            </a:endParaRPr>
          </a:p>
        </p:txBody>
      </p:sp>
      <p:sp>
        <p:nvSpPr>
          <p:cNvPr id="50" name="49 CuadroTexto"/>
          <p:cNvSpPr txBox="1"/>
          <p:nvPr/>
        </p:nvSpPr>
        <p:spPr>
          <a:xfrm>
            <a:off x="7324726" y="416859"/>
            <a:ext cx="1639595" cy="276999"/>
          </a:xfrm>
          <a:prstGeom prst="rect">
            <a:avLst/>
          </a:prstGeom>
          <a:noFill/>
        </p:spPr>
        <p:txBody>
          <a:bodyPr wrap="square" rtlCol="0">
            <a:spAutoFit/>
          </a:bodyPr>
          <a:lstStyle/>
          <a:p>
            <a:pPr algn="r"/>
            <a:r>
              <a:rPr lang="es-MX" sz="1200" dirty="0" smtClean="0">
                <a:latin typeface="+mj-lt"/>
                <a:cs typeface="Arial" pitchFamily="34" charset="0"/>
              </a:rPr>
              <a:t>Art. 102-108 LTAIP</a:t>
            </a:r>
            <a:endParaRPr lang="es-MX" sz="1200" dirty="0">
              <a:latin typeface="+mj-lt"/>
              <a:cs typeface="Arial" pitchFamily="34" charset="0"/>
            </a:endParaRPr>
          </a:p>
        </p:txBody>
      </p:sp>
      <p:pic>
        <p:nvPicPr>
          <p:cNvPr id="51"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11508"/>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1 Grupo"/>
          <p:cNvGrpSpPr/>
          <p:nvPr/>
        </p:nvGrpSpPr>
        <p:grpSpPr>
          <a:xfrm>
            <a:off x="213418" y="1043575"/>
            <a:ext cx="8787883" cy="3649840"/>
            <a:chOff x="-1432962" y="1160338"/>
            <a:chExt cx="14530984" cy="4959459"/>
          </a:xfrm>
        </p:grpSpPr>
        <p:sp>
          <p:nvSpPr>
            <p:cNvPr id="6" name="TextBox 121"/>
            <p:cNvSpPr txBox="1"/>
            <p:nvPr/>
          </p:nvSpPr>
          <p:spPr>
            <a:xfrm>
              <a:off x="8976750" y="5085056"/>
              <a:ext cx="4121272" cy="710959"/>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just">
                <a:buClr>
                  <a:schemeClr val="accent1"/>
                </a:buClr>
              </a:pPr>
              <a:r>
                <a:rPr lang="es-MX" sz="1400" dirty="0" smtClean="0">
                  <a:cs typeface="Arial" pitchFamily="34" charset="0"/>
                </a:rPr>
                <a:t>Declaración de incompetencia del SO.</a:t>
              </a:r>
              <a:endParaRPr lang="es-MX" sz="1400" dirty="0">
                <a:cs typeface="Arial" pitchFamily="34" charset="0"/>
              </a:endParaRPr>
            </a:p>
          </p:txBody>
        </p:sp>
        <p:sp>
          <p:nvSpPr>
            <p:cNvPr id="8" name="TextBox 121"/>
            <p:cNvSpPr txBox="1"/>
            <p:nvPr/>
          </p:nvSpPr>
          <p:spPr>
            <a:xfrm>
              <a:off x="-1432962" y="1249782"/>
              <a:ext cx="4342162" cy="418212"/>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just">
                <a:buClr>
                  <a:schemeClr val="accent1"/>
                </a:buClr>
              </a:pPr>
              <a:r>
                <a:rPr lang="es-MX" sz="1400" dirty="0" smtClean="0">
                  <a:cs typeface="Arial" pitchFamily="34" charset="0"/>
                </a:rPr>
                <a:t>Clasificación de la información.</a:t>
              </a:r>
              <a:endParaRPr lang="es-MX" sz="1400" dirty="0">
                <a:cs typeface="Arial" pitchFamily="34" charset="0"/>
              </a:endParaRPr>
            </a:p>
          </p:txBody>
        </p:sp>
        <p:sp>
          <p:nvSpPr>
            <p:cNvPr id="9" name="Freeform 6"/>
            <p:cNvSpPr>
              <a:spLocks/>
            </p:cNvSpPr>
            <p:nvPr/>
          </p:nvSpPr>
          <p:spPr bwMode="auto">
            <a:xfrm flipH="1">
              <a:off x="7465808" y="1188393"/>
              <a:ext cx="1615358" cy="1687317"/>
            </a:xfrm>
            <a:custGeom>
              <a:avLst/>
              <a:gdLst>
                <a:gd name="T0" fmla="*/ 1165 w 1631"/>
                <a:gd name="T1" fmla="*/ 0 h 1662"/>
                <a:gd name="T2" fmla="*/ 1169 w 1631"/>
                <a:gd name="T3" fmla="*/ 6 h 1662"/>
                <a:gd name="T4" fmla="*/ 1560 w 1631"/>
                <a:gd name="T5" fmla="*/ 856 h 1662"/>
                <a:gd name="T6" fmla="*/ 1631 w 1631"/>
                <a:gd name="T7" fmla="*/ 1008 h 1662"/>
                <a:gd name="T8" fmla="*/ 1627 w 1631"/>
                <a:gd name="T9" fmla="*/ 1011 h 1662"/>
                <a:gd name="T10" fmla="*/ 1614 w 1631"/>
                <a:gd name="T11" fmla="*/ 1021 h 1662"/>
                <a:gd name="T12" fmla="*/ 1595 w 1631"/>
                <a:gd name="T13" fmla="*/ 1035 h 1662"/>
                <a:gd name="T14" fmla="*/ 1570 w 1631"/>
                <a:gd name="T15" fmla="*/ 1056 h 1662"/>
                <a:gd name="T16" fmla="*/ 1537 w 1631"/>
                <a:gd name="T17" fmla="*/ 1082 h 1662"/>
                <a:gd name="T18" fmla="*/ 1501 w 1631"/>
                <a:gd name="T19" fmla="*/ 1113 h 1662"/>
                <a:gd name="T20" fmla="*/ 1460 w 1631"/>
                <a:gd name="T21" fmla="*/ 1148 h 1662"/>
                <a:gd name="T22" fmla="*/ 1416 w 1631"/>
                <a:gd name="T23" fmla="*/ 1188 h 1662"/>
                <a:gd name="T24" fmla="*/ 1370 w 1631"/>
                <a:gd name="T25" fmla="*/ 1234 h 1662"/>
                <a:gd name="T26" fmla="*/ 1416 w 1631"/>
                <a:gd name="T27" fmla="*/ 1405 h 1662"/>
                <a:gd name="T28" fmla="*/ 1238 w 1631"/>
                <a:gd name="T29" fmla="*/ 1378 h 1662"/>
                <a:gd name="T30" fmla="*/ 1167 w 1631"/>
                <a:gd name="T31" fmla="*/ 1466 h 1662"/>
                <a:gd name="T32" fmla="*/ 1102 w 1631"/>
                <a:gd name="T33" fmla="*/ 1562 h 1662"/>
                <a:gd name="T34" fmla="*/ 1042 w 1631"/>
                <a:gd name="T35" fmla="*/ 1662 h 1662"/>
                <a:gd name="T36" fmla="*/ 891 w 1631"/>
                <a:gd name="T37" fmla="*/ 1606 h 1662"/>
                <a:gd name="T38" fmla="*/ 0 w 1631"/>
                <a:gd name="T39" fmla="*/ 1280 h 1662"/>
                <a:gd name="T40" fmla="*/ 21 w 1631"/>
                <a:gd name="T41" fmla="*/ 1207 h 1662"/>
                <a:gd name="T42" fmla="*/ 252 w 1631"/>
                <a:gd name="T43" fmla="*/ 382 h 1662"/>
                <a:gd name="T44" fmla="*/ 1165 w 1631"/>
                <a:gd name="T45" fmla="*/ 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1" h="1662">
                  <a:moveTo>
                    <a:pt x="1165" y="0"/>
                  </a:moveTo>
                  <a:lnTo>
                    <a:pt x="1169" y="6"/>
                  </a:lnTo>
                  <a:lnTo>
                    <a:pt x="1560" y="856"/>
                  </a:lnTo>
                  <a:lnTo>
                    <a:pt x="1631" y="1008"/>
                  </a:lnTo>
                  <a:lnTo>
                    <a:pt x="1627" y="1011"/>
                  </a:lnTo>
                  <a:lnTo>
                    <a:pt x="1614" y="1021"/>
                  </a:lnTo>
                  <a:lnTo>
                    <a:pt x="1595" y="1035"/>
                  </a:lnTo>
                  <a:lnTo>
                    <a:pt x="1570" y="1056"/>
                  </a:lnTo>
                  <a:lnTo>
                    <a:pt x="1537" y="1082"/>
                  </a:lnTo>
                  <a:lnTo>
                    <a:pt x="1501" y="1113"/>
                  </a:lnTo>
                  <a:lnTo>
                    <a:pt x="1460" y="1148"/>
                  </a:lnTo>
                  <a:lnTo>
                    <a:pt x="1416" y="1188"/>
                  </a:lnTo>
                  <a:lnTo>
                    <a:pt x="1370" y="1234"/>
                  </a:lnTo>
                  <a:lnTo>
                    <a:pt x="1416" y="1405"/>
                  </a:lnTo>
                  <a:lnTo>
                    <a:pt x="1238" y="1378"/>
                  </a:lnTo>
                  <a:lnTo>
                    <a:pt x="1167" y="1466"/>
                  </a:lnTo>
                  <a:lnTo>
                    <a:pt x="1102" y="1562"/>
                  </a:lnTo>
                  <a:lnTo>
                    <a:pt x="1042" y="1662"/>
                  </a:lnTo>
                  <a:lnTo>
                    <a:pt x="891" y="1606"/>
                  </a:lnTo>
                  <a:lnTo>
                    <a:pt x="0" y="1280"/>
                  </a:lnTo>
                  <a:lnTo>
                    <a:pt x="21" y="1207"/>
                  </a:lnTo>
                  <a:lnTo>
                    <a:pt x="252" y="382"/>
                  </a:lnTo>
                  <a:lnTo>
                    <a:pt x="1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0" name="Freeform 7"/>
            <p:cNvSpPr>
              <a:spLocks/>
            </p:cNvSpPr>
            <p:nvPr/>
          </p:nvSpPr>
          <p:spPr bwMode="auto">
            <a:xfrm flipH="1">
              <a:off x="7647840" y="1195239"/>
              <a:ext cx="1231888" cy="1543773"/>
            </a:xfrm>
            <a:custGeom>
              <a:avLst/>
              <a:gdLst>
                <a:gd name="T0" fmla="*/ 1169 w 1560"/>
                <a:gd name="T1" fmla="*/ 0 h 1600"/>
                <a:gd name="T2" fmla="*/ 1560 w 1560"/>
                <a:gd name="T3" fmla="*/ 850 h 1600"/>
                <a:gd name="T4" fmla="*/ 1524 w 1560"/>
                <a:gd name="T5" fmla="*/ 875 h 1600"/>
                <a:gd name="T6" fmla="*/ 1480 w 1560"/>
                <a:gd name="T7" fmla="*/ 908 h 1600"/>
                <a:gd name="T8" fmla="*/ 1430 w 1560"/>
                <a:gd name="T9" fmla="*/ 946 h 1600"/>
                <a:gd name="T10" fmla="*/ 1376 w 1560"/>
                <a:gd name="T11" fmla="*/ 992 h 1600"/>
                <a:gd name="T12" fmla="*/ 1317 w 1560"/>
                <a:gd name="T13" fmla="*/ 1044 h 1600"/>
                <a:gd name="T14" fmla="*/ 1255 w 1560"/>
                <a:gd name="T15" fmla="*/ 1103 h 1600"/>
                <a:gd name="T16" fmla="*/ 1194 w 1560"/>
                <a:gd name="T17" fmla="*/ 1169 h 1600"/>
                <a:gd name="T18" fmla="*/ 1130 w 1560"/>
                <a:gd name="T19" fmla="*/ 1242 h 1600"/>
                <a:gd name="T20" fmla="*/ 1067 w 1560"/>
                <a:gd name="T21" fmla="*/ 1320 h 1600"/>
                <a:gd name="T22" fmla="*/ 1006 w 1560"/>
                <a:gd name="T23" fmla="*/ 1407 h 1600"/>
                <a:gd name="T24" fmla="*/ 946 w 1560"/>
                <a:gd name="T25" fmla="*/ 1501 h 1600"/>
                <a:gd name="T26" fmla="*/ 891 w 1560"/>
                <a:gd name="T27" fmla="*/ 1600 h 1600"/>
                <a:gd name="T28" fmla="*/ 0 w 1560"/>
                <a:gd name="T29" fmla="*/ 1274 h 1600"/>
                <a:gd name="T30" fmla="*/ 21 w 1560"/>
                <a:gd name="T31" fmla="*/ 1201 h 1600"/>
                <a:gd name="T32" fmla="*/ 67 w 1560"/>
                <a:gd name="T33" fmla="*/ 1080 h 1600"/>
                <a:gd name="T34" fmla="*/ 119 w 1560"/>
                <a:gd name="T35" fmla="*/ 967 h 1600"/>
                <a:gd name="T36" fmla="*/ 177 w 1560"/>
                <a:gd name="T37" fmla="*/ 862 h 1600"/>
                <a:gd name="T38" fmla="*/ 238 w 1560"/>
                <a:gd name="T39" fmla="*/ 764 h 1600"/>
                <a:gd name="T40" fmla="*/ 302 w 1560"/>
                <a:gd name="T41" fmla="*/ 672 h 1600"/>
                <a:gd name="T42" fmla="*/ 369 w 1560"/>
                <a:gd name="T43" fmla="*/ 587 h 1600"/>
                <a:gd name="T44" fmla="*/ 438 w 1560"/>
                <a:gd name="T45" fmla="*/ 508 h 1600"/>
                <a:gd name="T46" fmla="*/ 507 w 1560"/>
                <a:gd name="T47" fmla="*/ 437 h 1600"/>
                <a:gd name="T48" fmla="*/ 578 w 1560"/>
                <a:gd name="T49" fmla="*/ 370 h 1600"/>
                <a:gd name="T50" fmla="*/ 647 w 1560"/>
                <a:gd name="T51" fmla="*/ 311 h 1600"/>
                <a:gd name="T52" fmla="*/ 716 w 1560"/>
                <a:gd name="T53" fmla="*/ 257 h 1600"/>
                <a:gd name="T54" fmla="*/ 783 w 1560"/>
                <a:gd name="T55" fmla="*/ 209 h 1600"/>
                <a:gd name="T56" fmla="*/ 848 w 1560"/>
                <a:gd name="T57" fmla="*/ 167 h 1600"/>
                <a:gd name="T58" fmla="*/ 910 w 1560"/>
                <a:gd name="T59" fmla="*/ 128 h 1600"/>
                <a:gd name="T60" fmla="*/ 965 w 1560"/>
                <a:gd name="T61" fmla="*/ 96 h 1600"/>
                <a:gd name="T62" fmla="*/ 1019 w 1560"/>
                <a:gd name="T63" fmla="*/ 69 h 1600"/>
                <a:gd name="T64" fmla="*/ 1065 w 1560"/>
                <a:gd name="T65" fmla="*/ 44 h 1600"/>
                <a:gd name="T66" fmla="*/ 1107 w 1560"/>
                <a:gd name="T67" fmla="*/ 27 h 1600"/>
                <a:gd name="T68" fmla="*/ 1142 w 1560"/>
                <a:gd name="T69" fmla="*/ 11 h 1600"/>
                <a:gd name="T70" fmla="*/ 1169 w 1560"/>
                <a:gd name="T71" fmla="*/ 0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0" h="1600">
                  <a:moveTo>
                    <a:pt x="1169" y="0"/>
                  </a:moveTo>
                  <a:lnTo>
                    <a:pt x="1560" y="850"/>
                  </a:lnTo>
                  <a:lnTo>
                    <a:pt x="1524" y="875"/>
                  </a:lnTo>
                  <a:lnTo>
                    <a:pt x="1480" y="908"/>
                  </a:lnTo>
                  <a:lnTo>
                    <a:pt x="1430" y="946"/>
                  </a:lnTo>
                  <a:lnTo>
                    <a:pt x="1376" y="992"/>
                  </a:lnTo>
                  <a:lnTo>
                    <a:pt x="1317" y="1044"/>
                  </a:lnTo>
                  <a:lnTo>
                    <a:pt x="1255" y="1103"/>
                  </a:lnTo>
                  <a:lnTo>
                    <a:pt x="1194" y="1169"/>
                  </a:lnTo>
                  <a:lnTo>
                    <a:pt x="1130" y="1242"/>
                  </a:lnTo>
                  <a:lnTo>
                    <a:pt x="1067" y="1320"/>
                  </a:lnTo>
                  <a:lnTo>
                    <a:pt x="1006" y="1407"/>
                  </a:lnTo>
                  <a:lnTo>
                    <a:pt x="946" y="1501"/>
                  </a:lnTo>
                  <a:lnTo>
                    <a:pt x="891" y="1600"/>
                  </a:lnTo>
                  <a:lnTo>
                    <a:pt x="0" y="1274"/>
                  </a:lnTo>
                  <a:lnTo>
                    <a:pt x="21" y="1201"/>
                  </a:lnTo>
                  <a:lnTo>
                    <a:pt x="67" y="1080"/>
                  </a:lnTo>
                  <a:lnTo>
                    <a:pt x="119" y="967"/>
                  </a:lnTo>
                  <a:lnTo>
                    <a:pt x="177" y="862"/>
                  </a:lnTo>
                  <a:lnTo>
                    <a:pt x="238" y="764"/>
                  </a:lnTo>
                  <a:lnTo>
                    <a:pt x="302" y="672"/>
                  </a:lnTo>
                  <a:lnTo>
                    <a:pt x="369" y="587"/>
                  </a:lnTo>
                  <a:lnTo>
                    <a:pt x="438" y="508"/>
                  </a:lnTo>
                  <a:lnTo>
                    <a:pt x="507" y="437"/>
                  </a:lnTo>
                  <a:lnTo>
                    <a:pt x="578" y="370"/>
                  </a:lnTo>
                  <a:lnTo>
                    <a:pt x="647" y="311"/>
                  </a:lnTo>
                  <a:lnTo>
                    <a:pt x="716" y="257"/>
                  </a:lnTo>
                  <a:lnTo>
                    <a:pt x="783" y="209"/>
                  </a:lnTo>
                  <a:lnTo>
                    <a:pt x="848" y="167"/>
                  </a:lnTo>
                  <a:lnTo>
                    <a:pt x="910" y="128"/>
                  </a:lnTo>
                  <a:lnTo>
                    <a:pt x="965" y="96"/>
                  </a:lnTo>
                  <a:lnTo>
                    <a:pt x="1019" y="69"/>
                  </a:lnTo>
                  <a:lnTo>
                    <a:pt x="1065" y="44"/>
                  </a:lnTo>
                  <a:lnTo>
                    <a:pt x="1107" y="27"/>
                  </a:lnTo>
                  <a:lnTo>
                    <a:pt x="1142" y="11"/>
                  </a:lnTo>
                  <a:lnTo>
                    <a:pt x="1169" y="0"/>
                  </a:lnTo>
                  <a:close/>
                </a:path>
              </a:pathLst>
            </a:custGeom>
            <a:solidFill>
              <a:srgbClr val="86ED00">
                <a:alpha val="3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1" name="Freeform 8"/>
            <p:cNvSpPr>
              <a:spLocks/>
            </p:cNvSpPr>
            <p:nvPr/>
          </p:nvSpPr>
          <p:spPr bwMode="auto">
            <a:xfrm flipH="1">
              <a:off x="8011280" y="2736730"/>
              <a:ext cx="1401076" cy="1972790"/>
            </a:xfrm>
            <a:custGeom>
              <a:avLst/>
              <a:gdLst>
                <a:gd name="T0" fmla="*/ 382 w 1547"/>
                <a:gd name="T1" fmla="*/ 0 h 1729"/>
                <a:gd name="T2" fmla="*/ 390 w 1547"/>
                <a:gd name="T3" fmla="*/ 2 h 1729"/>
                <a:gd name="T4" fmla="*/ 1264 w 1547"/>
                <a:gd name="T5" fmla="*/ 332 h 1729"/>
                <a:gd name="T6" fmla="*/ 1422 w 1547"/>
                <a:gd name="T7" fmla="*/ 390 h 1729"/>
                <a:gd name="T8" fmla="*/ 1420 w 1547"/>
                <a:gd name="T9" fmla="*/ 395 h 1729"/>
                <a:gd name="T10" fmla="*/ 1418 w 1547"/>
                <a:gd name="T11" fmla="*/ 411 h 1729"/>
                <a:gd name="T12" fmla="*/ 1414 w 1547"/>
                <a:gd name="T13" fmla="*/ 436 h 1729"/>
                <a:gd name="T14" fmla="*/ 1410 w 1547"/>
                <a:gd name="T15" fmla="*/ 468 h 1729"/>
                <a:gd name="T16" fmla="*/ 1406 w 1547"/>
                <a:gd name="T17" fmla="*/ 508 h 1729"/>
                <a:gd name="T18" fmla="*/ 1403 w 1547"/>
                <a:gd name="T19" fmla="*/ 556 h 1729"/>
                <a:gd name="T20" fmla="*/ 1399 w 1547"/>
                <a:gd name="T21" fmla="*/ 610 h 1729"/>
                <a:gd name="T22" fmla="*/ 1395 w 1547"/>
                <a:gd name="T23" fmla="*/ 670 h 1729"/>
                <a:gd name="T24" fmla="*/ 1395 w 1547"/>
                <a:gd name="T25" fmla="*/ 733 h 1729"/>
                <a:gd name="T26" fmla="*/ 1547 w 1547"/>
                <a:gd name="T27" fmla="*/ 823 h 1729"/>
                <a:gd name="T28" fmla="*/ 1401 w 1547"/>
                <a:gd name="T29" fmla="*/ 931 h 1729"/>
                <a:gd name="T30" fmla="*/ 1412 w 1547"/>
                <a:gd name="T31" fmla="*/ 1044 h 1729"/>
                <a:gd name="T32" fmla="*/ 1431 w 1547"/>
                <a:gd name="T33" fmla="*/ 1157 h 1729"/>
                <a:gd name="T34" fmla="*/ 1460 w 1547"/>
                <a:gd name="T35" fmla="*/ 1270 h 1729"/>
                <a:gd name="T36" fmla="*/ 1314 w 1547"/>
                <a:gd name="T37" fmla="*/ 1338 h 1729"/>
                <a:gd name="T38" fmla="*/ 451 w 1547"/>
                <a:gd name="T39" fmla="*/ 1729 h 1729"/>
                <a:gd name="T40" fmla="*/ 414 w 1547"/>
                <a:gd name="T41" fmla="*/ 1664 h 1729"/>
                <a:gd name="T42" fmla="*/ 0 w 1547"/>
                <a:gd name="T43" fmla="*/ 913 h 1729"/>
                <a:gd name="T44" fmla="*/ 382 w 1547"/>
                <a:gd name="T45" fmla="*/ 0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7" h="1729">
                  <a:moveTo>
                    <a:pt x="382" y="0"/>
                  </a:moveTo>
                  <a:lnTo>
                    <a:pt x="390" y="2"/>
                  </a:lnTo>
                  <a:lnTo>
                    <a:pt x="1264" y="332"/>
                  </a:lnTo>
                  <a:lnTo>
                    <a:pt x="1422" y="390"/>
                  </a:lnTo>
                  <a:lnTo>
                    <a:pt x="1420" y="395"/>
                  </a:lnTo>
                  <a:lnTo>
                    <a:pt x="1418" y="411"/>
                  </a:lnTo>
                  <a:lnTo>
                    <a:pt x="1414" y="436"/>
                  </a:lnTo>
                  <a:lnTo>
                    <a:pt x="1410" y="468"/>
                  </a:lnTo>
                  <a:lnTo>
                    <a:pt x="1406" y="508"/>
                  </a:lnTo>
                  <a:lnTo>
                    <a:pt x="1403" y="556"/>
                  </a:lnTo>
                  <a:lnTo>
                    <a:pt x="1399" y="610"/>
                  </a:lnTo>
                  <a:lnTo>
                    <a:pt x="1395" y="670"/>
                  </a:lnTo>
                  <a:lnTo>
                    <a:pt x="1395" y="733"/>
                  </a:lnTo>
                  <a:lnTo>
                    <a:pt x="1547" y="823"/>
                  </a:lnTo>
                  <a:lnTo>
                    <a:pt x="1401" y="931"/>
                  </a:lnTo>
                  <a:lnTo>
                    <a:pt x="1412" y="1044"/>
                  </a:lnTo>
                  <a:lnTo>
                    <a:pt x="1431" y="1157"/>
                  </a:lnTo>
                  <a:lnTo>
                    <a:pt x="1460" y="1270"/>
                  </a:lnTo>
                  <a:lnTo>
                    <a:pt x="1314" y="1338"/>
                  </a:lnTo>
                  <a:lnTo>
                    <a:pt x="451" y="1729"/>
                  </a:lnTo>
                  <a:lnTo>
                    <a:pt x="414" y="1664"/>
                  </a:lnTo>
                  <a:lnTo>
                    <a:pt x="0" y="913"/>
                  </a:lnTo>
                  <a:lnTo>
                    <a:pt x="3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2" name="Freeform 9"/>
            <p:cNvSpPr>
              <a:spLocks/>
            </p:cNvSpPr>
            <p:nvPr/>
          </p:nvSpPr>
          <p:spPr bwMode="auto">
            <a:xfrm flipH="1">
              <a:off x="8235088" y="2739012"/>
              <a:ext cx="918007" cy="1970508"/>
            </a:xfrm>
            <a:custGeom>
              <a:avLst/>
              <a:gdLst>
                <a:gd name="T0" fmla="*/ 166 w 1090"/>
                <a:gd name="T1" fmla="*/ 0 h 1727"/>
                <a:gd name="T2" fmla="*/ 1040 w 1090"/>
                <a:gd name="T3" fmla="*/ 330 h 1727"/>
                <a:gd name="T4" fmla="*/ 1031 w 1090"/>
                <a:gd name="T5" fmla="*/ 378 h 1727"/>
                <a:gd name="T6" fmla="*/ 1021 w 1090"/>
                <a:gd name="T7" fmla="*/ 437 h 1727"/>
                <a:gd name="T8" fmla="*/ 1014 w 1090"/>
                <a:gd name="T9" fmla="*/ 508 h 1727"/>
                <a:gd name="T10" fmla="*/ 1006 w 1090"/>
                <a:gd name="T11" fmla="*/ 589 h 1727"/>
                <a:gd name="T12" fmla="*/ 1002 w 1090"/>
                <a:gd name="T13" fmla="*/ 677 h 1727"/>
                <a:gd name="T14" fmla="*/ 1002 w 1090"/>
                <a:gd name="T15" fmla="*/ 773 h 1727"/>
                <a:gd name="T16" fmla="*/ 1006 w 1090"/>
                <a:gd name="T17" fmla="*/ 875 h 1727"/>
                <a:gd name="T18" fmla="*/ 1016 w 1090"/>
                <a:gd name="T19" fmla="*/ 984 h 1727"/>
                <a:gd name="T20" fmla="*/ 1033 w 1090"/>
                <a:gd name="T21" fmla="*/ 1098 h 1727"/>
                <a:gd name="T22" fmla="*/ 1058 w 1090"/>
                <a:gd name="T23" fmla="*/ 1215 h 1727"/>
                <a:gd name="T24" fmla="*/ 1090 w 1090"/>
                <a:gd name="T25" fmla="*/ 1336 h 1727"/>
                <a:gd name="T26" fmla="*/ 227 w 1090"/>
                <a:gd name="T27" fmla="*/ 1727 h 1727"/>
                <a:gd name="T28" fmla="*/ 190 w 1090"/>
                <a:gd name="T29" fmla="*/ 1662 h 1727"/>
                <a:gd name="T30" fmla="*/ 135 w 1090"/>
                <a:gd name="T31" fmla="*/ 1529 h 1727"/>
                <a:gd name="T32" fmla="*/ 89 w 1090"/>
                <a:gd name="T33" fmla="*/ 1399 h 1727"/>
                <a:gd name="T34" fmla="*/ 54 w 1090"/>
                <a:gd name="T35" fmla="*/ 1272 h 1727"/>
                <a:gd name="T36" fmla="*/ 29 w 1090"/>
                <a:gd name="T37" fmla="*/ 1147 h 1727"/>
                <a:gd name="T38" fmla="*/ 12 w 1090"/>
                <a:gd name="T39" fmla="*/ 1027 h 1727"/>
                <a:gd name="T40" fmla="*/ 2 w 1090"/>
                <a:gd name="T41" fmla="*/ 910 h 1727"/>
                <a:gd name="T42" fmla="*/ 0 w 1090"/>
                <a:gd name="T43" fmla="*/ 796 h 1727"/>
                <a:gd name="T44" fmla="*/ 2 w 1090"/>
                <a:gd name="T45" fmla="*/ 689 h 1727"/>
                <a:gd name="T46" fmla="*/ 12 w 1090"/>
                <a:gd name="T47" fmla="*/ 587 h 1727"/>
                <a:gd name="T48" fmla="*/ 24 w 1090"/>
                <a:gd name="T49" fmla="*/ 491 h 1727"/>
                <a:gd name="T50" fmla="*/ 41 w 1090"/>
                <a:gd name="T51" fmla="*/ 401 h 1727"/>
                <a:gd name="T52" fmla="*/ 58 w 1090"/>
                <a:gd name="T53" fmla="*/ 320 h 1727"/>
                <a:gd name="T54" fmla="*/ 77 w 1090"/>
                <a:gd name="T55" fmla="*/ 245 h 1727"/>
                <a:gd name="T56" fmla="*/ 98 w 1090"/>
                <a:gd name="T57" fmla="*/ 178 h 1727"/>
                <a:gd name="T58" fmla="*/ 118 w 1090"/>
                <a:gd name="T59" fmla="*/ 119 h 1727"/>
                <a:gd name="T60" fmla="*/ 135 w 1090"/>
                <a:gd name="T61" fmla="*/ 71 h 1727"/>
                <a:gd name="T62" fmla="*/ 152 w 1090"/>
                <a:gd name="T63" fmla="*/ 31 h 1727"/>
                <a:gd name="T64" fmla="*/ 166 w 1090"/>
                <a:gd name="T6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0" h="1727">
                  <a:moveTo>
                    <a:pt x="166" y="0"/>
                  </a:moveTo>
                  <a:lnTo>
                    <a:pt x="1040" y="330"/>
                  </a:lnTo>
                  <a:lnTo>
                    <a:pt x="1031" y="378"/>
                  </a:lnTo>
                  <a:lnTo>
                    <a:pt x="1021" y="437"/>
                  </a:lnTo>
                  <a:lnTo>
                    <a:pt x="1014" y="508"/>
                  </a:lnTo>
                  <a:lnTo>
                    <a:pt x="1006" y="589"/>
                  </a:lnTo>
                  <a:lnTo>
                    <a:pt x="1002" y="677"/>
                  </a:lnTo>
                  <a:lnTo>
                    <a:pt x="1002" y="773"/>
                  </a:lnTo>
                  <a:lnTo>
                    <a:pt x="1006" y="875"/>
                  </a:lnTo>
                  <a:lnTo>
                    <a:pt x="1016" y="984"/>
                  </a:lnTo>
                  <a:lnTo>
                    <a:pt x="1033" y="1098"/>
                  </a:lnTo>
                  <a:lnTo>
                    <a:pt x="1058" y="1215"/>
                  </a:lnTo>
                  <a:lnTo>
                    <a:pt x="1090" y="1336"/>
                  </a:lnTo>
                  <a:lnTo>
                    <a:pt x="227" y="1727"/>
                  </a:lnTo>
                  <a:lnTo>
                    <a:pt x="190" y="1662"/>
                  </a:lnTo>
                  <a:lnTo>
                    <a:pt x="135" y="1529"/>
                  </a:lnTo>
                  <a:lnTo>
                    <a:pt x="89" y="1399"/>
                  </a:lnTo>
                  <a:lnTo>
                    <a:pt x="54" y="1272"/>
                  </a:lnTo>
                  <a:lnTo>
                    <a:pt x="29" y="1147"/>
                  </a:lnTo>
                  <a:lnTo>
                    <a:pt x="12" y="1027"/>
                  </a:lnTo>
                  <a:lnTo>
                    <a:pt x="2" y="910"/>
                  </a:lnTo>
                  <a:lnTo>
                    <a:pt x="0" y="796"/>
                  </a:lnTo>
                  <a:lnTo>
                    <a:pt x="2" y="689"/>
                  </a:lnTo>
                  <a:lnTo>
                    <a:pt x="12" y="587"/>
                  </a:lnTo>
                  <a:lnTo>
                    <a:pt x="24" y="491"/>
                  </a:lnTo>
                  <a:lnTo>
                    <a:pt x="41" y="401"/>
                  </a:lnTo>
                  <a:lnTo>
                    <a:pt x="58" y="320"/>
                  </a:lnTo>
                  <a:lnTo>
                    <a:pt x="77" y="245"/>
                  </a:lnTo>
                  <a:lnTo>
                    <a:pt x="98" y="178"/>
                  </a:lnTo>
                  <a:lnTo>
                    <a:pt x="118" y="119"/>
                  </a:lnTo>
                  <a:lnTo>
                    <a:pt x="135" y="71"/>
                  </a:lnTo>
                  <a:lnTo>
                    <a:pt x="152" y="31"/>
                  </a:lnTo>
                  <a:lnTo>
                    <a:pt x="166" y="0"/>
                  </a:lnTo>
                  <a:close/>
                </a:path>
              </a:pathLst>
            </a:custGeom>
            <a:solidFill>
              <a:srgbClr val="FFC840">
                <a:alpha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3" name="Freeform 10"/>
            <p:cNvSpPr>
              <a:spLocks/>
            </p:cNvSpPr>
            <p:nvPr/>
          </p:nvSpPr>
          <p:spPr bwMode="auto">
            <a:xfrm flipH="1">
              <a:off x="7338566" y="4479935"/>
              <a:ext cx="1678285" cy="1626712"/>
            </a:xfrm>
            <a:custGeom>
              <a:avLst/>
              <a:gdLst>
                <a:gd name="T0" fmla="*/ 1003 w 1661"/>
                <a:gd name="T1" fmla="*/ 0 h 1629"/>
                <a:gd name="T2" fmla="*/ 1007 w 1661"/>
                <a:gd name="T3" fmla="*/ 3 h 1629"/>
                <a:gd name="T4" fmla="*/ 1015 w 1661"/>
                <a:gd name="T5" fmla="*/ 17 h 1629"/>
                <a:gd name="T6" fmla="*/ 1030 w 1661"/>
                <a:gd name="T7" fmla="*/ 36 h 1629"/>
                <a:gd name="T8" fmla="*/ 1051 w 1661"/>
                <a:gd name="T9" fmla="*/ 61 h 1629"/>
                <a:gd name="T10" fmla="*/ 1078 w 1661"/>
                <a:gd name="T11" fmla="*/ 94 h 1629"/>
                <a:gd name="T12" fmla="*/ 1109 w 1661"/>
                <a:gd name="T13" fmla="*/ 130 h 1629"/>
                <a:gd name="T14" fmla="*/ 1145 w 1661"/>
                <a:gd name="T15" fmla="*/ 169 h 1629"/>
                <a:gd name="T16" fmla="*/ 1185 w 1661"/>
                <a:gd name="T17" fmla="*/ 213 h 1629"/>
                <a:gd name="T18" fmla="*/ 1230 w 1661"/>
                <a:gd name="T19" fmla="*/ 259 h 1629"/>
                <a:gd name="T20" fmla="*/ 1400 w 1661"/>
                <a:gd name="T21" fmla="*/ 213 h 1629"/>
                <a:gd name="T22" fmla="*/ 1377 w 1661"/>
                <a:gd name="T23" fmla="*/ 391 h 1629"/>
                <a:gd name="T24" fmla="*/ 1466 w 1661"/>
                <a:gd name="T25" fmla="*/ 460 h 1629"/>
                <a:gd name="T26" fmla="*/ 1562 w 1661"/>
                <a:gd name="T27" fmla="*/ 525 h 1629"/>
                <a:gd name="T28" fmla="*/ 1661 w 1661"/>
                <a:gd name="T29" fmla="*/ 585 h 1629"/>
                <a:gd name="T30" fmla="*/ 1608 w 1661"/>
                <a:gd name="T31" fmla="*/ 735 h 1629"/>
                <a:gd name="T32" fmla="*/ 1289 w 1661"/>
                <a:gd name="T33" fmla="*/ 1629 h 1629"/>
                <a:gd name="T34" fmla="*/ 1216 w 1661"/>
                <a:gd name="T35" fmla="*/ 1608 h 1629"/>
                <a:gd name="T36" fmla="*/ 387 w 1661"/>
                <a:gd name="T37" fmla="*/ 1383 h 1629"/>
                <a:gd name="T38" fmla="*/ 0 w 1661"/>
                <a:gd name="T39" fmla="*/ 474 h 1629"/>
                <a:gd name="T40" fmla="*/ 5 w 1661"/>
                <a:gd name="T41" fmla="*/ 472 h 1629"/>
                <a:gd name="T42" fmla="*/ 852 w 1661"/>
                <a:gd name="T43" fmla="*/ 71 h 1629"/>
                <a:gd name="T44" fmla="*/ 1003 w 1661"/>
                <a:gd name="T45" fmla="*/ 0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61" h="1629">
                  <a:moveTo>
                    <a:pt x="1003" y="0"/>
                  </a:moveTo>
                  <a:lnTo>
                    <a:pt x="1007" y="3"/>
                  </a:lnTo>
                  <a:lnTo>
                    <a:pt x="1015" y="17"/>
                  </a:lnTo>
                  <a:lnTo>
                    <a:pt x="1030" y="36"/>
                  </a:lnTo>
                  <a:lnTo>
                    <a:pt x="1051" y="61"/>
                  </a:lnTo>
                  <a:lnTo>
                    <a:pt x="1078" y="94"/>
                  </a:lnTo>
                  <a:lnTo>
                    <a:pt x="1109" y="130"/>
                  </a:lnTo>
                  <a:lnTo>
                    <a:pt x="1145" y="169"/>
                  </a:lnTo>
                  <a:lnTo>
                    <a:pt x="1185" y="213"/>
                  </a:lnTo>
                  <a:lnTo>
                    <a:pt x="1230" y="259"/>
                  </a:lnTo>
                  <a:lnTo>
                    <a:pt x="1400" y="213"/>
                  </a:lnTo>
                  <a:lnTo>
                    <a:pt x="1377" y="391"/>
                  </a:lnTo>
                  <a:lnTo>
                    <a:pt x="1466" y="460"/>
                  </a:lnTo>
                  <a:lnTo>
                    <a:pt x="1562" y="525"/>
                  </a:lnTo>
                  <a:lnTo>
                    <a:pt x="1661" y="585"/>
                  </a:lnTo>
                  <a:lnTo>
                    <a:pt x="1608" y="735"/>
                  </a:lnTo>
                  <a:lnTo>
                    <a:pt x="1289" y="1629"/>
                  </a:lnTo>
                  <a:lnTo>
                    <a:pt x="1216" y="1608"/>
                  </a:lnTo>
                  <a:lnTo>
                    <a:pt x="387" y="1383"/>
                  </a:lnTo>
                  <a:lnTo>
                    <a:pt x="0" y="474"/>
                  </a:lnTo>
                  <a:lnTo>
                    <a:pt x="5" y="472"/>
                  </a:lnTo>
                  <a:lnTo>
                    <a:pt x="852" y="71"/>
                  </a:lnTo>
                  <a:lnTo>
                    <a:pt x="1003"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4" name="Freeform 11"/>
            <p:cNvSpPr>
              <a:spLocks/>
            </p:cNvSpPr>
            <p:nvPr/>
          </p:nvSpPr>
          <p:spPr bwMode="auto">
            <a:xfrm flipH="1">
              <a:off x="7338568" y="4646023"/>
              <a:ext cx="1672496" cy="1460623"/>
            </a:xfrm>
            <a:custGeom>
              <a:avLst/>
              <a:gdLst>
                <a:gd name="T0" fmla="*/ 847 w 1603"/>
                <a:gd name="T1" fmla="*/ 0 h 1558"/>
                <a:gd name="T2" fmla="*/ 872 w 1603"/>
                <a:gd name="T3" fmla="*/ 38 h 1558"/>
                <a:gd name="T4" fmla="*/ 904 w 1603"/>
                <a:gd name="T5" fmla="*/ 80 h 1558"/>
                <a:gd name="T6" fmla="*/ 944 w 1603"/>
                <a:gd name="T7" fmla="*/ 130 h 1558"/>
                <a:gd name="T8" fmla="*/ 990 w 1603"/>
                <a:gd name="T9" fmla="*/ 184 h 1558"/>
                <a:gd name="T10" fmla="*/ 1042 w 1603"/>
                <a:gd name="T11" fmla="*/ 243 h 1558"/>
                <a:gd name="T12" fmla="*/ 1102 w 1603"/>
                <a:gd name="T13" fmla="*/ 303 h 1558"/>
                <a:gd name="T14" fmla="*/ 1169 w 1603"/>
                <a:gd name="T15" fmla="*/ 366 h 1558"/>
                <a:gd name="T16" fmla="*/ 1242 w 1603"/>
                <a:gd name="T17" fmla="*/ 428 h 1558"/>
                <a:gd name="T18" fmla="*/ 1322 w 1603"/>
                <a:gd name="T19" fmla="*/ 491 h 1558"/>
                <a:gd name="T20" fmla="*/ 1409 w 1603"/>
                <a:gd name="T21" fmla="*/ 552 h 1558"/>
                <a:gd name="T22" fmla="*/ 1503 w 1603"/>
                <a:gd name="T23" fmla="*/ 610 h 1558"/>
                <a:gd name="T24" fmla="*/ 1603 w 1603"/>
                <a:gd name="T25" fmla="*/ 664 h 1558"/>
                <a:gd name="T26" fmla="*/ 1284 w 1603"/>
                <a:gd name="T27" fmla="*/ 1558 h 1558"/>
                <a:gd name="T28" fmla="*/ 1211 w 1603"/>
                <a:gd name="T29" fmla="*/ 1537 h 1558"/>
                <a:gd name="T30" fmla="*/ 1090 w 1603"/>
                <a:gd name="T31" fmla="*/ 1493 h 1558"/>
                <a:gd name="T32" fmla="*/ 975 w 1603"/>
                <a:gd name="T33" fmla="*/ 1441 h 1558"/>
                <a:gd name="T34" fmla="*/ 870 w 1603"/>
                <a:gd name="T35" fmla="*/ 1385 h 1558"/>
                <a:gd name="T36" fmla="*/ 770 w 1603"/>
                <a:gd name="T37" fmla="*/ 1324 h 1558"/>
                <a:gd name="T38" fmla="*/ 678 w 1603"/>
                <a:gd name="T39" fmla="*/ 1261 h 1558"/>
                <a:gd name="T40" fmla="*/ 593 w 1603"/>
                <a:gd name="T41" fmla="*/ 1195 h 1558"/>
                <a:gd name="T42" fmla="*/ 515 w 1603"/>
                <a:gd name="T43" fmla="*/ 1126 h 1558"/>
                <a:gd name="T44" fmla="*/ 442 w 1603"/>
                <a:gd name="T45" fmla="*/ 1057 h 1558"/>
                <a:gd name="T46" fmla="*/ 375 w 1603"/>
                <a:gd name="T47" fmla="*/ 988 h 1558"/>
                <a:gd name="T48" fmla="*/ 315 w 1603"/>
                <a:gd name="T49" fmla="*/ 919 h 1558"/>
                <a:gd name="T50" fmla="*/ 261 w 1603"/>
                <a:gd name="T51" fmla="*/ 850 h 1558"/>
                <a:gd name="T52" fmla="*/ 211 w 1603"/>
                <a:gd name="T53" fmla="*/ 783 h 1558"/>
                <a:gd name="T54" fmla="*/ 169 w 1603"/>
                <a:gd name="T55" fmla="*/ 719 h 1558"/>
                <a:gd name="T56" fmla="*/ 131 w 1603"/>
                <a:gd name="T57" fmla="*/ 658 h 1558"/>
                <a:gd name="T58" fmla="*/ 98 w 1603"/>
                <a:gd name="T59" fmla="*/ 602 h 1558"/>
                <a:gd name="T60" fmla="*/ 69 w 1603"/>
                <a:gd name="T61" fmla="*/ 549 h 1558"/>
                <a:gd name="T62" fmla="*/ 46 w 1603"/>
                <a:gd name="T63" fmla="*/ 502 h 1558"/>
                <a:gd name="T64" fmla="*/ 27 w 1603"/>
                <a:gd name="T65" fmla="*/ 460 h 1558"/>
                <a:gd name="T66" fmla="*/ 12 w 1603"/>
                <a:gd name="T67" fmla="*/ 428 h 1558"/>
                <a:gd name="T68" fmla="*/ 0 w 1603"/>
                <a:gd name="T69" fmla="*/ 401 h 1558"/>
                <a:gd name="T70" fmla="*/ 847 w 1603"/>
                <a:gd name="T71"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3" h="1558">
                  <a:moveTo>
                    <a:pt x="847" y="0"/>
                  </a:moveTo>
                  <a:lnTo>
                    <a:pt x="872" y="38"/>
                  </a:lnTo>
                  <a:lnTo>
                    <a:pt x="904" y="80"/>
                  </a:lnTo>
                  <a:lnTo>
                    <a:pt x="944" y="130"/>
                  </a:lnTo>
                  <a:lnTo>
                    <a:pt x="990" y="184"/>
                  </a:lnTo>
                  <a:lnTo>
                    <a:pt x="1042" y="243"/>
                  </a:lnTo>
                  <a:lnTo>
                    <a:pt x="1102" y="303"/>
                  </a:lnTo>
                  <a:lnTo>
                    <a:pt x="1169" y="366"/>
                  </a:lnTo>
                  <a:lnTo>
                    <a:pt x="1242" y="428"/>
                  </a:lnTo>
                  <a:lnTo>
                    <a:pt x="1322" y="491"/>
                  </a:lnTo>
                  <a:lnTo>
                    <a:pt x="1409" y="552"/>
                  </a:lnTo>
                  <a:lnTo>
                    <a:pt x="1503" y="610"/>
                  </a:lnTo>
                  <a:lnTo>
                    <a:pt x="1603" y="664"/>
                  </a:lnTo>
                  <a:lnTo>
                    <a:pt x="1284" y="1558"/>
                  </a:lnTo>
                  <a:lnTo>
                    <a:pt x="1211" y="1537"/>
                  </a:lnTo>
                  <a:lnTo>
                    <a:pt x="1090" y="1493"/>
                  </a:lnTo>
                  <a:lnTo>
                    <a:pt x="975" y="1441"/>
                  </a:lnTo>
                  <a:lnTo>
                    <a:pt x="870" y="1385"/>
                  </a:lnTo>
                  <a:lnTo>
                    <a:pt x="770" y="1324"/>
                  </a:lnTo>
                  <a:lnTo>
                    <a:pt x="678" y="1261"/>
                  </a:lnTo>
                  <a:lnTo>
                    <a:pt x="593" y="1195"/>
                  </a:lnTo>
                  <a:lnTo>
                    <a:pt x="515" y="1126"/>
                  </a:lnTo>
                  <a:lnTo>
                    <a:pt x="442" y="1057"/>
                  </a:lnTo>
                  <a:lnTo>
                    <a:pt x="375" y="988"/>
                  </a:lnTo>
                  <a:lnTo>
                    <a:pt x="315" y="919"/>
                  </a:lnTo>
                  <a:lnTo>
                    <a:pt x="261" y="850"/>
                  </a:lnTo>
                  <a:lnTo>
                    <a:pt x="211" y="783"/>
                  </a:lnTo>
                  <a:lnTo>
                    <a:pt x="169" y="719"/>
                  </a:lnTo>
                  <a:lnTo>
                    <a:pt x="131" y="658"/>
                  </a:lnTo>
                  <a:lnTo>
                    <a:pt x="98" y="602"/>
                  </a:lnTo>
                  <a:lnTo>
                    <a:pt x="69" y="549"/>
                  </a:lnTo>
                  <a:lnTo>
                    <a:pt x="46" y="502"/>
                  </a:lnTo>
                  <a:lnTo>
                    <a:pt x="27" y="460"/>
                  </a:lnTo>
                  <a:lnTo>
                    <a:pt x="12" y="428"/>
                  </a:lnTo>
                  <a:lnTo>
                    <a:pt x="0" y="401"/>
                  </a:lnTo>
                  <a:lnTo>
                    <a:pt x="847" y="0"/>
                  </a:lnTo>
                  <a:close/>
                </a:path>
              </a:pathLst>
            </a:custGeom>
            <a:solidFill>
              <a:schemeClr val="accent3">
                <a:lumMod val="60000"/>
                <a:lumOff val="40000"/>
                <a:alpha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5" name="Freeform 12"/>
            <p:cNvSpPr>
              <a:spLocks/>
            </p:cNvSpPr>
            <p:nvPr/>
          </p:nvSpPr>
          <p:spPr bwMode="auto">
            <a:xfrm flipH="1">
              <a:off x="2844907" y="1160338"/>
              <a:ext cx="1508914" cy="1896343"/>
            </a:xfrm>
            <a:custGeom>
              <a:avLst/>
              <a:gdLst>
                <a:gd name="T0" fmla="*/ 466 w 1631"/>
                <a:gd name="T1" fmla="*/ 0 h 1662"/>
                <a:gd name="T2" fmla="*/ 1377 w 1631"/>
                <a:gd name="T3" fmla="*/ 382 h 1662"/>
                <a:gd name="T4" fmla="*/ 1610 w 1631"/>
                <a:gd name="T5" fmla="*/ 1207 h 1662"/>
                <a:gd name="T6" fmla="*/ 1631 w 1631"/>
                <a:gd name="T7" fmla="*/ 1280 h 1662"/>
                <a:gd name="T8" fmla="*/ 740 w 1631"/>
                <a:gd name="T9" fmla="*/ 1606 h 1662"/>
                <a:gd name="T10" fmla="*/ 589 w 1631"/>
                <a:gd name="T11" fmla="*/ 1662 h 1662"/>
                <a:gd name="T12" fmla="*/ 529 w 1631"/>
                <a:gd name="T13" fmla="*/ 1562 h 1662"/>
                <a:gd name="T14" fmla="*/ 464 w 1631"/>
                <a:gd name="T15" fmla="*/ 1466 h 1662"/>
                <a:gd name="T16" fmla="*/ 393 w 1631"/>
                <a:gd name="T17" fmla="*/ 1378 h 1662"/>
                <a:gd name="T18" fmla="*/ 215 w 1631"/>
                <a:gd name="T19" fmla="*/ 1405 h 1662"/>
                <a:gd name="T20" fmla="*/ 259 w 1631"/>
                <a:gd name="T21" fmla="*/ 1234 h 1662"/>
                <a:gd name="T22" fmla="*/ 213 w 1631"/>
                <a:gd name="T23" fmla="*/ 1188 h 1662"/>
                <a:gd name="T24" fmla="*/ 171 w 1631"/>
                <a:gd name="T25" fmla="*/ 1148 h 1662"/>
                <a:gd name="T26" fmla="*/ 130 w 1631"/>
                <a:gd name="T27" fmla="*/ 1113 h 1662"/>
                <a:gd name="T28" fmla="*/ 94 w 1631"/>
                <a:gd name="T29" fmla="*/ 1082 h 1662"/>
                <a:gd name="T30" fmla="*/ 61 w 1631"/>
                <a:gd name="T31" fmla="*/ 1056 h 1662"/>
                <a:gd name="T32" fmla="*/ 36 w 1631"/>
                <a:gd name="T33" fmla="*/ 1035 h 1662"/>
                <a:gd name="T34" fmla="*/ 15 w 1631"/>
                <a:gd name="T35" fmla="*/ 1021 h 1662"/>
                <a:gd name="T36" fmla="*/ 4 w 1631"/>
                <a:gd name="T37" fmla="*/ 1011 h 1662"/>
                <a:gd name="T38" fmla="*/ 0 w 1631"/>
                <a:gd name="T39" fmla="*/ 1008 h 1662"/>
                <a:gd name="T40" fmla="*/ 69 w 1631"/>
                <a:gd name="T41" fmla="*/ 856 h 1662"/>
                <a:gd name="T42" fmla="*/ 462 w 1631"/>
                <a:gd name="T43" fmla="*/ 6 h 1662"/>
                <a:gd name="T44" fmla="*/ 466 w 1631"/>
                <a:gd name="T45" fmla="*/ 0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1" h="1662">
                  <a:moveTo>
                    <a:pt x="466" y="0"/>
                  </a:moveTo>
                  <a:lnTo>
                    <a:pt x="1377" y="382"/>
                  </a:lnTo>
                  <a:lnTo>
                    <a:pt x="1610" y="1207"/>
                  </a:lnTo>
                  <a:lnTo>
                    <a:pt x="1631" y="1280"/>
                  </a:lnTo>
                  <a:lnTo>
                    <a:pt x="740" y="1606"/>
                  </a:lnTo>
                  <a:lnTo>
                    <a:pt x="589" y="1662"/>
                  </a:lnTo>
                  <a:lnTo>
                    <a:pt x="529" y="1562"/>
                  </a:lnTo>
                  <a:lnTo>
                    <a:pt x="464" y="1466"/>
                  </a:lnTo>
                  <a:lnTo>
                    <a:pt x="393" y="1378"/>
                  </a:lnTo>
                  <a:lnTo>
                    <a:pt x="215" y="1405"/>
                  </a:lnTo>
                  <a:lnTo>
                    <a:pt x="259" y="1234"/>
                  </a:lnTo>
                  <a:lnTo>
                    <a:pt x="213" y="1188"/>
                  </a:lnTo>
                  <a:lnTo>
                    <a:pt x="171" y="1148"/>
                  </a:lnTo>
                  <a:lnTo>
                    <a:pt x="130" y="1113"/>
                  </a:lnTo>
                  <a:lnTo>
                    <a:pt x="94" y="1082"/>
                  </a:lnTo>
                  <a:lnTo>
                    <a:pt x="61" y="1056"/>
                  </a:lnTo>
                  <a:lnTo>
                    <a:pt x="36" y="1035"/>
                  </a:lnTo>
                  <a:lnTo>
                    <a:pt x="15" y="1021"/>
                  </a:lnTo>
                  <a:lnTo>
                    <a:pt x="4" y="1011"/>
                  </a:lnTo>
                  <a:lnTo>
                    <a:pt x="0" y="1008"/>
                  </a:lnTo>
                  <a:lnTo>
                    <a:pt x="69" y="856"/>
                  </a:lnTo>
                  <a:lnTo>
                    <a:pt x="462" y="6"/>
                  </a:lnTo>
                  <a:lnTo>
                    <a:pt x="46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6" name="Freeform 13"/>
            <p:cNvSpPr>
              <a:spLocks/>
            </p:cNvSpPr>
            <p:nvPr/>
          </p:nvSpPr>
          <p:spPr bwMode="auto">
            <a:xfrm flipH="1">
              <a:off x="2965904" y="1347559"/>
              <a:ext cx="1122758" cy="1644159"/>
            </a:xfrm>
            <a:custGeom>
              <a:avLst/>
              <a:gdLst>
                <a:gd name="T0" fmla="*/ 393 w 1562"/>
                <a:gd name="T1" fmla="*/ 0 h 1600"/>
                <a:gd name="T2" fmla="*/ 420 w 1562"/>
                <a:gd name="T3" fmla="*/ 11 h 1600"/>
                <a:gd name="T4" fmla="*/ 455 w 1562"/>
                <a:gd name="T5" fmla="*/ 27 h 1600"/>
                <a:gd name="T6" fmla="*/ 495 w 1562"/>
                <a:gd name="T7" fmla="*/ 44 h 1600"/>
                <a:gd name="T8" fmla="*/ 543 w 1562"/>
                <a:gd name="T9" fmla="*/ 69 h 1600"/>
                <a:gd name="T10" fmla="*/ 595 w 1562"/>
                <a:gd name="T11" fmla="*/ 96 h 1600"/>
                <a:gd name="T12" fmla="*/ 652 w 1562"/>
                <a:gd name="T13" fmla="*/ 128 h 1600"/>
                <a:gd name="T14" fmla="*/ 714 w 1562"/>
                <a:gd name="T15" fmla="*/ 167 h 1600"/>
                <a:gd name="T16" fmla="*/ 779 w 1562"/>
                <a:gd name="T17" fmla="*/ 209 h 1600"/>
                <a:gd name="T18" fmla="*/ 846 w 1562"/>
                <a:gd name="T19" fmla="*/ 257 h 1600"/>
                <a:gd name="T20" fmla="*/ 915 w 1562"/>
                <a:gd name="T21" fmla="*/ 311 h 1600"/>
                <a:gd name="T22" fmla="*/ 984 w 1562"/>
                <a:gd name="T23" fmla="*/ 370 h 1600"/>
                <a:gd name="T24" fmla="*/ 1053 w 1562"/>
                <a:gd name="T25" fmla="*/ 437 h 1600"/>
                <a:gd name="T26" fmla="*/ 1124 w 1562"/>
                <a:gd name="T27" fmla="*/ 508 h 1600"/>
                <a:gd name="T28" fmla="*/ 1193 w 1562"/>
                <a:gd name="T29" fmla="*/ 587 h 1600"/>
                <a:gd name="T30" fmla="*/ 1259 w 1562"/>
                <a:gd name="T31" fmla="*/ 672 h 1600"/>
                <a:gd name="T32" fmla="*/ 1324 w 1562"/>
                <a:gd name="T33" fmla="*/ 764 h 1600"/>
                <a:gd name="T34" fmla="*/ 1385 w 1562"/>
                <a:gd name="T35" fmla="*/ 862 h 1600"/>
                <a:gd name="T36" fmla="*/ 1441 w 1562"/>
                <a:gd name="T37" fmla="*/ 967 h 1600"/>
                <a:gd name="T38" fmla="*/ 1493 w 1562"/>
                <a:gd name="T39" fmla="*/ 1080 h 1600"/>
                <a:gd name="T40" fmla="*/ 1541 w 1562"/>
                <a:gd name="T41" fmla="*/ 1201 h 1600"/>
                <a:gd name="T42" fmla="*/ 1562 w 1562"/>
                <a:gd name="T43" fmla="*/ 1274 h 1600"/>
                <a:gd name="T44" fmla="*/ 671 w 1562"/>
                <a:gd name="T45" fmla="*/ 1600 h 1600"/>
                <a:gd name="T46" fmla="*/ 616 w 1562"/>
                <a:gd name="T47" fmla="*/ 1501 h 1600"/>
                <a:gd name="T48" fmla="*/ 556 w 1562"/>
                <a:gd name="T49" fmla="*/ 1407 h 1600"/>
                <a:gd name="T50" fmla="*/ 495 w 1562"/>
                <a:gd name="T51" fmla="*/ 1320 h 1600"/>
                <a:gd name="T52" fmla="*/ 432 w 1562"/>
                <a:gd name="T53" fmla="*/ 1242 h 1600"/>
                <a:gd name="T54" fmla="*/ 368 w 1562"/>
                <a:gd name="T55" fmla="*/ 1169 h 1600"/>
                <a:gd name="T56" fmla="*/ 305 w 1562"/>
                <a:gd name="T57" fmla="*/ 1103 h 1600"/>
                <a:gd name="T58" fmla="*/ 244 w 1562"/>
                <a:gd name="T59" fmla="*/ 1044 h 1600"/>
                <a:gd name="T60" fmla="*/ 186 w 1562"/>
                <a:gd name="T61" fmla="*/ 992 h 1600"/>
                <a:gd name="T62" fmla="*/ 130 w 1562"/>
                <a:gd name="T63" fmla="*/ 946 h 1600"/>
                <a:gd name="T64" fmla="*/ 80 w 1562"/>
                <a:gd name="T65" fmla="*/ 908 h 1600"/>
                <a:gd name="T66" fmla="*/ 38 w 1562"/>
                <a:gd name="T67" fmla="*/ 875 h 1600"/>
                <a:gd name="T68" fmla="*/ 0 w 1562"/>
                <a:gd name="T69" fmla="*/ 850 h 1600"/>
                <a:gd name="T70" fmla="*/ 393 w 1562"/>
                <a:gd name="T71" fmla="*/ 0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2" h="1600">
                  <a:moveTo>
                    <a:pt x="393" y="0"/>
                  </a:moveTo>
                  <a:lnTo>
                    <a:pt x="420" y="11"/>
                  </a:lnTo>
                  <a:lnTo>
                    <a:pt x="455" y="27"/>
                  </a:lnTo>
                  <a:lnTo>
                    <a:pt x="495" y="44"/>
                  </a:lnTo>
                  <a:lnTo>
                    <a:pt x="543" y="69"/>
                  </a:lnTo>
                  <a:lnTo>
                    <a:pt x="595" y="96"/>
                  </a:lnTo>
                  <a:lnTo>
                    <a:pt x="652" y="128"/>
                  </a:lnTo>
                  <a:lnTo>
                    <a:pt x="714" y="167"/>
                  </a:lnTo>
                  <a:lnTo>
                    <a:pt x="779" y="209"/>
                  </a:lnTo>
                  <a:lnTo>
                    <a:pt x="846" y="257"/>
                  </a:lnTo>
                  <a:lnTo>
                    <a:pt x="915" y="311"/>
                  </a:lnTo>
                  <a:lnTo>
                    <a:pt x="984" y="370"/>
                  </a:lnTo>
                  <a:lnTo>
                    <a:pt x="1053" y="437"/>
                  </a:lnTo>
                  <a:lnTo>
                    <a:pt x="1124" y="508"/>
                  </a:lnTo>
                  <a:lnTo>
                    <a:pt x="1193" y="587"/>
                  </a:lnTo>
                  <a:lnTo>
                    <a:pt x="1259" y="672"/>
                  </a:lnTo>
                  <a:lnTo>
                    <a:pt x="1324" y="764"/>
                  </a:lnTo>
                  <a:lnTo>
                    <a:pt x="1385" y="862"/>
                  </a:lnTo>
                  <a:lnTo>
                    <a:pt x="1441" y="967"/>
                  </a:lnTo>
                  <a:lnTo>
                    <a:pt x="1493" y="1080"/>
                  </a:lnTo>
                  <a:lnTo>
                    <a:pt x="1541" y="1201"/>
                  </a:lnTo>
                  <a:lnTo>
                    <a:pt x="1562" y="1274"/>
                  </a:lnTo>
                  <a:lnTo>
                    <a:pt x="671" y="1600"/>
                  </a:lnTo>
                  <a:lnTo>
                    <a:pt x="616" y="1501"/>
                  </a:lnTo>
                  <a:lnTo>
                    <a:pt x="556" y="1407"/>
                  </a:lnTo>
                  <a:lnTo>
                    <a:pt x="495" y="1320"/>
                  </a:lnTo>
                  <a:lnTo>
                    <a:pt x="432" y="1242"/>
                  </a:lnTo>
                  <a:lnTo>
                    <a:pt x="368" y="1169"/>
                  </a:lnTo>
                  <a:lnTo>
                    <a:pt x="305" y="1103"/>
                  </a:lnTo>
                  <a:lnTo>
                    <a:pt x="244" y="1044"/>
                  </a:lnTo>
                  <a:lnTo>
                    <a:pt x="186" y="992"/>
                  </a:lnTo>
                  <a:lnTo>
                    <a:pt x="130" y="946"/>
                  </a:lnTo>
                  <a:lnTo>
                    <a:pt x="80" y="908"/>
                  </a:lnTo>
                  <a:lnTo>
                    <a:pt x="38" y="875"/>
                  </a:lnTo>
                  <a:lnTo>
                    <a:pt x="0" y="850"/>
                  </a:lnTo>
                  <a:lnTo>
                    <a:pt x="393" y="0"/>
                  </a:lnTo>
                  <a:close/>
                </a:path>
              </a:pathLst>
            </a:custGeom>
            <a:solidFill>
              <a:schemeClr val="accent4">
                <a:lumMod val="60000"/>
                <a:lumOff val="40000"/>
                <a:alpha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7" name="Freeform 14"/>
            <p:cNvSpPr>
              <a:spLocks/>
            </p:cNvSpPr>
            <p:nvPr/>
          </p:nvSpPr>
          <p:spPr bwMode="auto">
            <a:xfrm flipH="1">
              <a:off x="2429970" y="2736730"/>
              <a:ext cx="1361144" cy="1972790"/>
            </a:xfrm>
            <a:custGeom>
              <a:avLst/>
              <a:gdLst>
                <a:gd name="T0" fmla="*/ 1163 w 1547"/>
                <a:gd name="T1" fmla="*/ 0 h 1729"/>
                <a:gd name="T2" fmla="*/ 1547 w 1547"/>
                <a:gd name="T3" fmla="*/ 913 h 1729"/>
                <a:gd name="T4" fmla="*/ 1133 w 1547"/>
                <a:gd name="T5" fmla="*/ 1664 h 1729"/>
                <a:gd name="T6" fmla="*/ 1094 w 1547"/>
                <a:gd name="T7" fmla="*/ 1729 h 1729"/>
                <a:gd name="T8" fmla="*/ 233 w 1547"/>
                <a:gd name="T9" fmla="*/ 1338 h 1729"/>
                <a:gd name="T10" fmla="*/ 85 w 1547"/>
                <a:gd name="T11" fmla="*/ 1270 h 1729"/>
                <a:gd name="T12" fmla="*/ 114 w 1547"/>
                <a:gd name="T13" fmla="*/ 1157 h 1729"/>
                <a:gd name="T14" fmla="*/ 135 w 1547"/>
                <a:gd name="T15" fmla="*/ 1044 h 1729"/>
                <a:gd name="T16" fmla="*/ 146 w 1547"/>
                <a:gd name="T17" fmla="*/ 931 h 1729"/>
                <a:gd name="T18" fmla="*/ 0 w 1547"/>
                <a:gd name="T19" fmla="*/ 823 h 1729"/>
                <a:gd name="T20" fmla="*/ 152 w 1547"/>
                <a:gd name="T21" fmla="*/ 733 h 1729"/>
                <a:gd name="T22" fmla="*/ 150 w 1547"/>
                <a:gd name="T23" fmla="*/ 670 h 1729"/>
                <a:gd name="T24" fmla="*/ 148 w 1547"/>
                <a:gd name="T25" fmla="*/ 610 h 1729"/>
                <a:gd name="T26" fmla="*/ 144 w 1547"/>
                <a:gd name="T27" fmla="*/ 556 h 1729"/>
                <a:gd name="T28" fmla="*/ 141 w 1547"/>
                <a:gd name="T29" fmla="*/ 508 h 1729"/>
                <a:gd name="T30" fmla="*/ 135 w 1547"/>
                <a:gd name="T31" fmla="*/ 468 h 1729"/>
                <a:gd name="T32" fmla="*/ 131 w 1547"/>
                <a:gd name="T33" fmla="*/ 436 h 1729"/>
                <a:gd name="T34" fmla="*/ 129 w 1547"/>
                <a:gd name="T35" fmla="*/ 411 h 1729"/>
                <a:gd name="T36" fmla="*/ 125 w 1547"/>
                <a:gd name="T37" fmla="*/ 395 h 1729"/>
                <a:gd name="T38" fmla="*/ 125 w 1547"/>
                <a:gd name="T39" fmla="*/ 390 h 1729"/>
                <a:gd name="T40" fmla="*/ 283 w 1547"/>
                <a:gd name="T41" fmla="*/ 332 h 1729"/>
                <a:gd name="T42" fmla="*/ 1157 w 1547"/>
                <a:gd name="T43" fmla="*/ 2 h 1729"/>
                <a:gd name="T44" fmla="*/ 1163 w 1547"/>
                <a:gd name="T45" fmla="*/ 0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7" h="1729">
                  <a:moveTo>
                    <a:pt x="1163" y="0"/>
                  </a:moveTo>
                  <a:lnTo>
                    <a:pt x="1547" y="913"/>
                  </a:lnTo>
                  <a:lnTo>
                    <a:pt x="1133" y="1664"/>
                  </a:lnTo>
                  <a:lnTo>
                    <a:pt x="1094" y="1729"/>
                  </a:lnTo>
                  <a:lnTo>
                    <a:pt x="233" y="1338"/>
                  </a:lnTo>
                  <a:lnTo>
                    <a:pt x="85" y="1270"/>
                  </a:lnTo>
                  <a:lnTo>
                    <a:pt x="114" y="1157"/>
                  </a:lnTo>
                  <a:lnTo>
                    <a:pt x="135" y="1044"/>
                  </a:lnTo>
                  <a:lnTo>
                    <a:pt x="146" y="931"/>
                  </a:lnTo>
                  <a:lnTo>
                    <a:pt x="0" y="823"/>
                  </a:lnTo>
                  <a:lnTo>
                    <a:pt x="152" y="733"/>
                  </a:lnTo>
                  <a:lnTo>
                    <a:pt x="150" y="670"/>
                  </a:lnTo>
                  <a:lnTo>
                    <a:pt x="148" y="610"/>
                  </a:lnTo>
                  <a:lnTo>
                    <a:pt x="144" y="556"/>
                  </a:lnTo>
                  <a:lnTo>
                    <a:pt x="141" y="508"/>
                  </a:lnTo>
                  <a:lnTo>
                    <a:pt x="135" y="468"/>
                  </a:lnTo>
                  <a:lnTo>
                    <a:pt x="131" y="436"/>
                  </a:lnTo>
                  <a:lnTo>
                    <a:pt x="129" y="411"/>
                  </a:lnTo>
                  <a:lnTo>
                    <a:pt x="125" y="395"/>
                  </a:lnTo>
                  <a:lnTo>
                    <a:pt x="125" y="390"/>
                  </a:lnTo>
                  <a:lnTo>
                    <a:pt x="283" y="332"/>
                  </a:lnTo>
                  <a:lnTo>
                    <a:pt x="1157" y="2"/>
                  </a:lnTo>
                  <a:lnTo>
                    <a:pt x="116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8" name="Freeform 15"/>
            <p:cNvSpPr>
              <a:spLocks/>
            </p:cNvSpPr>
            <p:nvPr/>
          </p:nvSpPr>
          <p:spPr bwMode="auto">
            <a:xfrm flipH="1">
              <a:off x="2689234" y="2739012"/>
              <a:ext cx="886884" cy="1970508"/>
            </a:xfrm>
            <a:custGeom>
              <a:avLst/>
              <a:gdLst>
                <a:gd name="T0" fmla="*/ 924 w 1090"/>
                <a:gd name="T1" fmla="*/ 0 h 1727"/>
                <a:gd name="T2" fmla="*/ 938 w 1090"/>
                <a:gd name="T3" fmla="*/ 31 h 1727"/>
                <a:gd name="T4" fmla="*/ 953 w 1090"/>
                <a:gd name="T5" fmla="*/ 71 h 1727"/>
                <a:gd name="T6" fmla="*/ 972 w 1090"/>
                <a:gd name="T7" fmla="*/ 119 h 1727"/>
                <a:gd name="T8" fmla="*/ 992 w 1090"/>
                <a:gd name="T9" fmla="*/ 178 h 1727"/>
                <a:gd name="T10" fmla="*/ 1011 w 1090"/>
                <a:gd name="T11" fmla="*/ 245 h 1727"/>
                <a:gd name="T12" fmla="*/ 1032 w 1090"/>
                <a:gd name="T13" fmla="*/ 320 h 1727"/>
                <a:gd name="T14" fmla="*/ 1049 w 1090"/>
                <a:gd name="T15" fmla="*/ 401 h 1727"/>
                <a:gd name="T16" fmla="*/ 1065 w 1090"/>
                <a:gd name="T17" fmla="*/ 491 h 1727"/>
                <a:gd name="T18" fmla="*/ 1078 w 1090"/>
                <a:gd name="T19" fmla="*/ 587 h 1727"/>
                <a:gd name="T20" fmla="*/ 1086 w 1090"/>
                <a:gd name="T21" fmla="*/ 689 h 1727"/>
                <a:gd name="T22" fmla="*/ 1090 w 1090"/>
                <a:gd name="T23" fmla="*/ 796 h 1727"/>
                <a:gd name="T24" fmla="*/ 1088 w 1090"/>
                <a:gd name="T25" fmla="*/ 910 h 1727"/>
                <a:gd name="T26" fmla="*/ 1078 w 1090"/>
                <a:gd name="T27" fmla="*/ 1027 h 1727"/>
                <a:gd name="T28" fmla="*/ 1061 w 1090"/>
                <a:gd name="T29" fmla="*/ 1147 h 1727"/>
                <a:gd name="T30" fmla="*/ 1036 w 1090"/>
                <a:gd name="T31" fmla="*/ 1272 h 1727"/>
                <a:gd name="T32" fmla="*/ 1001 w 1090"/>
                <a:gd name="T33" fmla="*/ 1399 h 1727"/>
                <a:gd name="T34" fmla="*/ 955 w 1090"/>
                <a:gd name="T35" fmla="*/ 1529 h 1727"/>
                <a:gd name="T36" fmla="*/ 900 w 1090"/>
                <a:gd name="T37" fmla="*/ 1662 h 1727"/>
                <a:gd name="T38" fmla="*/ 861 w 1090"/>
                <a:gd name="T39" fmla="*/ 1727 h 1727"/>
                <a:gd name="T40" fmla="*/ 0 w 1090"/>
                <a:gd name="T41" fmla="*/ 1336 h 1727"/>
                <a:gd name="T42" fmla="*/ 32 w 1090"/>
                <a:gd name="T43" fmla="*/ 1215 h 1727"/>
                <a:gd name="T44" fmla="*/ 57 w 1090"/>
                <a:gd name="T45" fmla="*/ 1098 h 1727"/>
                <a:gd name="T46" fmla="*/ 74 w 1090"/>
                <a:gd name="T47" fmla="*/ 984 h 1727"/>
                <a:gd name="T48" fmla="*/ 84 w 1090"/>
                <a:gd name="T49" fmla="*/ 875 h 1727"/>
                <a:gd name="T50" fmla="*/ 88 w 1090"/>
                <a:gd name="T51" fmla="*/ 773 h 1727"/>
                <a:gd name="T52" fmla="*/ 88 w 1090"/>
                <a:gd name="T53" fmla="*/ 677 h 1727"/>
                <a:gd name="T54" fmla="*/ 84 w 1090"/>
                <a:gd name="T55" fmla="*/ 589 h 1727"/>
                <a:gd name="T56" fmla="*/ 76 w 1090"/>
                <a:gd name="T57" fmla="*/ 508 h 1727"/>
                <a:gd name="T58" fmla="*/ 67 w 1090"/>
                <a:gd name="T59" fmla="*/ 437 h 1727"/>
                <a:gd name="T60" fmla="*/ 57 w 1090"/>
                <a:gd name="T61" fmla="*/ 378 h 1727"/>
                <a:gd name="T62" fmla="*/ 50 w 1090"/>
                <a:gd name="T63" fmla="*/ 330 h 1727"/>
                <a:gd name="T64" fmla="*/ 924 w 1090"/>
                <a:gd name="T6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0" h="1727">
                  <a:moveTo>
                    <a:pt x="924" y="0"/>
                  </a:moveTo>
                  <a:lnTo>
                    <a:pt x="938" y="31"/>
                  </a:lnTo>
                  <a:lnTo>
                    <a:pt x="953" y="71"/>
                  </a:lnTo>
                  <a:lnTo>
                    <a:pt x="972" y="119"/>
                  </a:lnTo>
                  <a:lnTo>
                    <a:pt x="992" y="178"/>
                  </a:lnTo>
                  <a:lnTo>
                    <a:pt x="1011" y="245"/>
                  </a:lnTo>
                  <a:lnTo>
                    <a:pt x="1032" y="320"/>
                  </a:lnTo>
                  <a:lnTo>
                    <a:pt x="1049" y="401"/>
                  </a:lnTo>
                  <a:lnTo>
                    <a:pt x="1065" y="491"/>
                  </a:lnTo>
                  <a:lnTo>
                    <a:pt x="1078" y="587"/>
                  </a:lnTo>
                  <a:lnTo>
                    <a:pt x="1086" y="689"/>
                  </a:lnTo>
                  <a:lnTo>
                    <a:pt x="1090" y="796"/>
                  </a:lnTo>
                  <a:lnTo>
                    <a:pt x="1088" y="910"/>
                  </a:lnTo>
                  <a:lnTo>
                    <a:pt x="1078" y="1027"/>
                  </a:lnTo>
                  <a:lnTo>
                    <a:pt x="1061" y="1147"/>
                  </a:lnTo>
                  <a:lnTo>
                    <a:pt x="1036" y="1272"/>
                  </a:lnTo>
                  <a:lnTo>
                    <a:pt x="1001" y="1399"/>
                  </a:lnTo>
                  <a:lnTo>
                    <a:pt x="955" y="1529"/>
                  </a:lnTo>
                  <a:lnTo>
                    <a:pt x="900" y="1662"/>
                  </a:lnTo>
                  <a:lnTo>
                    <a:pt x="861" y="1727"/>
                  </a:lnTo>
                  <a:lnTo>
                    <a:pt x="0" y="1336"/>
                  </a:lnTo>
                  <a:lnTo>
                    <a:pt x="32" y="1215"/>
                  </a:lnTo>
                  <a:lnTo>
                    <a:pt x="57" y="1098"/>
                  </a:lnTo>
                  <a:lnTo>
                    <a:pt x="74" y="984"/>
                  </a:lnTo>
                  <a:lnTo>
                    <a:pt x="84" y="875"/>
                  </a:lnTo>
                  <a:lnTo>
                    <a:pt x="88" y="773"/>
                  </a:lnTo>
                  <a:lnTo>
                    <a:pt x="88" y="677"/>
                  </a:lnTo>
                  <a:lnTo>
                    <a:pt x="84" y="589"/>
                  </a:lnTo>
                  <a:lnTo>
                    <a:pt x="76" y="508"/>
                  </a:lnTo>
                  <a:lnTo>
                    <a:pt x="67" y="437"/>
                  </a:lnTo>
                  <a:lnTo>
                    <a:pt x="57" y="378"/>
                  </a:lnTo>
                  <a:lnTo>
                    <a:pt x="50" y="330"/>
                  </a:lnTo>
                  <a:lnTo>
                    <a:pt x="924" y="0"/>
                  </a:lnTo>
                  <a:close/>
                </a:path>
              </a:pathLst>
            </a:custGeom>
            <a:solidFill>
              <a:schemeClr val="accent5">
                <a:lumMod val="60000"/>
                <a:lumOff val="40000"/>
                <a:alpha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19" name="Freeform 16"/>
            <p:cNvSpPr>
              <a:spLocks/>
            </p:cNvSpPr>
            <p:nvPr/>
          </p:nvSpPr>
          <p:spPr bwMode="auto">
            <a:xfrm flipH="1">
              <a:off x="3014473" y="4493085"/>
              <a:ext cx="1659351" cy="1626712"/>
            </a:xfrm>
            <a:custGeom>
              <a:avLst/>
              <a:gdLst>
                <a:gd name="T0" fmla="*/ 660 w 1663"/>
                <a:gd name="T1" fmla="*/ 0 h 1629"/>
                <a:gd name="T2" fmla="*/ 811 w 1663"/>
                <a:gd name="T3" fmla="*/ 71 h 1629"/>
                <a:gd name="T4" fmla="*/ 1658 w 1663"/>
                <a:gd name="T5" fmla="*/ 472 h 1629"/>
                <a:gd name="T6" fmla="*/ 1663 w 1663"/>
                <a:gd name="T7" fmla="*/ 474 h 1629"/>
                <a:gd name="T8" fmla="*/ 1274 w 1663"/>
                <a:gd name="T9" fmla="*/ 1383 h 1629"/>
                <a:gd name="T10" fmla="*/ 447 w 1663"/>
                <a:gd name="T11" fmla="*/ 1608 h 1629"/>
                <a:gd name="T12" fmla="*/ 374 w 1663"/>
                <a:gd name="T13" fmla="*/ 1629 h 1629"/>
                <a:gd name="T14" fmla="*/ 55 w 1663"/>
                <a:gd name="T15" fmla="*/ 735 h 1629"/>
                <a:gd name="T16" fmla="*/ 0 w 1663"/>
                <a:gd name="T17" fmla="*/ 585 h 1629"/>
                <a:gd name="T18" fmla="*/ 101 w 1663"/>
                <a:gd name="T19" fmla="*/ 525 h 1629"/>
                <a:gd name="T20" fmla="*/ 197 w 1663"/>
                <a:gd name="T21" fmla="*/ 460 h 1629"/>
                <a:gd name="T22" fmla="*/ 286 w 1663"/>
                <a:gd name="T23" fmla="*/ 391 h 1629"/>
                <a:gd name="T24" fmla="*/ 261 w 1663"/>
                <a:gd name="T25" fmla="*/ 213 h 1629"/>
                <a:gd name="T26" fmla="*/ 431 w 1663"/>
                <a:gd name="T27" fmla="*/ 259 h 1629"/>
                <a:gd name="T28" fmla="*/ 478 w 1663"/>
                <a:gd name="T29" fmla="*/ 213 h 1629"/>
                <a:gd name="T30" fmla="*/ 518 w 1663"/>
                <a:gd name="T31" fmla="*/ 169 h 1629"/>
                <a:gd name="T32" fmla="*/ 554 w 1663"/>
                <a:gd name="T33" fmla="*/ 130 h 1629"/>
                <a:gd name="T34" fmla="*/ 585 w 1663"/>
                <a:gd name="T35" fmla="*/ 94 h 1629"/>
                <a:gd name="T36" fmla="*/ 612 w 1663"/>
                <a:gd name="T37" fmla="*/ 61 h 1629"/>
                <a:gd name="T38" fmla="*/ 631 w 1663"/>
                <a:gd name="T39" fmla="*/ 36 h 1629"/>
                <a:gd name="T40" fmla="*/ 646 w 1663"/>
                <a:gd name="T41" fmla="*/ 17 h 1629"/>
                <a:gd name="T42" fmla="*/ 656 w 1663"/>
                <a:gd name="T43" fmla="*/ 3 h 1629"/>
                <a:gd name="T44" fmla="*/ 660 w 1663"/>
                <a:gd name="T45" fmla="*/ 0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63" h="1629">
                  <a:moveTo>
                    <a:pt x="660" y="0"/>
                  </a:moveTo>
                  <a:lnTo>
                    <a:pt x="811" y="71"/>
                  </a:lnTo>
                  <a:lnTo>
                    <a:pt x="1658" y="472"/>
                  </a:lnTo>
                  <a:lnTo>
                    <a:pt x="1663" y="474"/>
                  </a:lnTo>
                  <a:lnTo>
                    <a:pt x="1274" y="1383"/>
                  </a:lnTo>
                  <a:lnTo>
                    <a:pt x="447" y="1608"/>
                  </a:lnTo>
                  <a:lnTo>
                    <a:pt x="374" y="1629"/>
                  </a:lnTo>
                  <a:lnTo>
                    <a:pt x="55" y="735"/>
                  </a:lnTo>
                  <a:lnTo>
                    <a:pt x="0" y="585"/>
                  </a:lnTo>
                  <a:lnTo>
                    <a:pt x="101" y="525"/>
                  </a:lnTo>
                  <a:lnTo>
                    <a:pt x="197" y="460"/>
                  </a:lnTo>
                  <a:lnTo>
                    <a:pt x="286" y="391"/>
                  </a:lnTo>
                  <a:lnTo>
                    <a:pt x="261" y="213"/>
                  </a:lnTo>
                  <a:lnTo>
                    <a:pt x="431" y="259"/>
                  </a:lnTo>
                  <a:lnTo>
                    <a:pt x="478" y="213"/>
                  </a:lnTo>
                  <a:lnTo>
                    <a:pt x="518" y="169"/>
                  </a:lnTo>
                  <a:lnTo>
                    <a:pt x="554" y="130"/>
                  </a:lnTo>
                  <a:lnTo>
                    <a:pt x="585" y="94"/>
                  </a:lnTo>
                  <a:lnTo>
                    <a:pt x="612" y="61"/>
                  </a:lnTo>
                  <a:lnTo>
                    <a:pt x="631" y="36"/>
                  </a:lnTo>
                  <a:lnTo>
                    <a:pt x="646" y="17"/>
                  </a:lnTo>
                  <a:lnTo>
                    <a:pt x="656" y="3"/>
                  </a:lnTo>
                  <a:lnTo>
                    <a:pt x="66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sp>
          <p:nvSpPr>
            <p:cNvPr id="20" name="Freeform 17"/>
            <p:cNvSpPr>
              <a:spLocks/>
            </p:cNvSpPr>
            <p:nvPr/>
          </p:nvSpPr>
          <p:spPr bwMode="auto">
            <a:xfrm flipH="1">
              <a:off x="3020261" y="4659173"/>
              <a:ext cx="1420239" cy="1460623"/>
            </a:xfrm>
            <a:custGeom>
              <a:avLst/>
              <a:gdLst>
                <a:gd name="T0" fmla="*/ 756 w 1603"/>
                <a:gd name="T1" fmla="*/ 0 h 1558"/>
                <a:gd name="T2" fmla="*/ 1603 w 1603"/>
                <a:gd name="T3" fmla="*/ 401 h 1558"/>
                <a:gd name="T4" fmla="*/ 1591 w 1603"/>
                <a:gd name="T5" fmla="*/ 428 h 1558"/>
                <a:gd name="T6" fmla="*/ 1576 w 1603"/>
                <a:gd name="T7" fmla="*/ 460 h 1558"/>
                <a:gd name="T8" fmla="*/ 1557 w 1603"/>
                <a:gd name="T9" fmla="*/ 502 h 1558"/>
                <a:gd name="T10" fmla="*/ 1534 w 1603"/>
                <a:gd name="T11" fmla="*/ 549 h 1558"/>
                <a:gd name="T12" fmla="*/ 1505 w 1603"/>
                <a:gd name="T13" fmla="*/ 602 h 1558"/>
                <a:gd name="T14" fmla="*/ 1472 w 1603"/>
                <a:gd name="T15" fmla="*/ 658 h 1558"/>
                <a:gd name="T16" fmla="*/ 1434 w 1603"/>
                <a:gd name="T17" fmla="*/ 719 h 1558"/>
                <a:gd name="T18" fmla="*/ 1390 w 1603"/>
                <a:gd name="T19" fmla="*/ 783 h 1558"/>
                <a:gd name="T20" fmla="*/ 1342 w 1603"/>
                <a:gd name="T21" fmla="*/ 850 h 1558"/>
                <a:gd name="T22" fmla="*/ 1288 w 1603"/>
                <a:gd name="T23" fmla="*/ 919 h 1558"/>
                <a:gd name="T24" fmla="*/ 1227 w 1603"/>
                <a:gd name="T25" fmla="*/ 988 h 1558"/>
                <a:gd name="T26" fmla="*/ 1161 w 1603"/>
                <a:gd name="T27" fmla="*/ 1057 h 1558"/>
                <a:gd name="T28" fmla="*/ 1088 w 1603"/>
                <a:gd name="T29" fmla="*/ 1126 h 1558"/>
                <a:gd name="T30" fmla="*/ 1010 w 1603"/>
                <a:gd name="T31" fmla="*/ 1195 h 1558"/>
                <a:gd name="T32" fmla="*/ 923 w 1603"/>
                <a:gd name="T33" fmla="*/ 1261 h 1558"/>
                <a:gd name="T34" fmla="*/ 831 w 1603"/>
                <a:gd name="T35" fmla="*/ 1324 h 1558"/>
                <a:gd name="T36" fmla="*/ 733 w 1603"/>
                <a:gd name="T37" fmla="*/ 1385 h 1558"/>
                <a:gd name="T38" fmla="*/ 626 w 1603"/>
                <a:gd name="T39" fmla="*/ 1441 h 1558"/>
                <a:gd name="T40" fmla="*/ 513 w 1603"/>
                <a:gd name="T41" fmla="*/ 1493 h 1558"/>
                <a:gd name="T42" fmla="*/ 392 w 1603"/>
                <a:gd name="T43" fmla="*/ 1537 h 1558"/>
                <a:gd name="T44" fmla="*/ 319 w 1603"/>
                <a:gd name="T45" fmla="*/ 1558 h 1558"/>
                <a:gd name="T46" fmla="*/ 0 w 1603"/>
                <a:gd name="T47" fmla="*/ 664 h 1558"/>
                <a:gd name="T48" fmla="*/ 100 w 1603"/>
                <a:gd name="T49" fmla="*/ 610 h 1558"/>
                <a:gd name="T50" fmla="*/ 194 w 1603"/>
                <a:gd name="T51" fmla="*/ 552 h 1558"/>
                <a:gd name="T52" fmla="*/ 281 w 1603"/>
                <a:gd name="T53" fmla="*/ 491 h 1558"/>
                <a:gd name="T54" fmla="*/ 361 w 1603"/>
                <a:gd name="T55" fmla="*/ 428 h 1558"/>
                <a:gd name="T56" fmla="*/ 434 w 1603"/>
                <a:gd name="T57" fmla="*/ 366 h 1558"/>
                <a:gd name="T58" fmla="*/ 499 w 1603"/>
                <a:gd name="T59" fmla="*/ 303 h 1558"/>
                <a:gd name="T60" fmla="*/ 559 w 1603"/>
                <a:gd name="T61" fmla="*/ 243 h 1558"/>
                <a:gd name="T62" fmla="*/ 613 w 1603"/>
                <a:gd name="T63" fmla="*/ 184 h 1558"/>
                <a:gd name="T64" fmla="*/ 659 w 1603"/>
                <a:gd name="T65" fmla="*/ 130 h 1558"/>
                <a:gd name="T66" fmla="*/ 697 w 1603"/>
                <a:gd name="T67" fmla="*/ 80 h 1558"/>
                <a:gd name="T68" fmla="*/ 730 w 1603"/>
                <a:gd name="T69" fmla="*/ 38 h 1558"/>
                <a:gd name="T70" fmla="*/ 756 w 1603"/>
                <a:gd name="T71" fmla="*/ 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3" h="1558">
                  <a:moveTo>
                    <a:pt x="756" y="0"/>
                  </a:moveTo>
                  <a:lnTo>
                    <a:pt x="1603" y="401"/>
                  </a:lnTo>
                  <a:lnTo>
                    <a:pt x="1591" y="428"/>
                  </a:lnTo>
                  <a:lnTo>
                    <a:pt x="1576" y="460"/>
                  </a:lnTo>
                  <a:lnTo>
                    <a:pt x="1557" y="502"/>
                  </a:lnTo>
                  <a:lnTo>
                    <a:pt x="1534" y="549"/>
                  </a:lnTo>
                  <a:lnTo>
                    <a:pt x="1505" y="602"/>
                  </a:lnTo>
                  <a:lnTo>
                    <a:pt x="1472" y="658"/>
                  </a:lnTo>
                  <a:lnTo>
                    <a:pt x="1434" y="719"/>
                  </a:lnTo>
                  <a:lnTo>
                    <a:pt x="1390" y="783"/>
                  </a:lnTo>
                  <a:lnTo>
                    <a:pt x="1342" y="850"/>
                  </a:lnTo>
                  <a:lnTo>
                    <a:pt x="1288" y="919"/>
                  </a:lnTo>
                  <a:lnTo>
                    <a:pt x="1227" y="988"/>
                  </a:lnTo>
                  <a:lnTo>
                    <a:pt x="1161" y="1057"/>
                  </a:lnTo>
                  <a:lnTo>
                    <a:pt x="1088" y="1126"/>
                  </a:lnTo>
                  <a:lnTo>
                    <a:pt x="1010" y="1195"/>
                  </a:lnTo>
                  <a:lnTo>
                    <a:pt x="923" y="1261"/>
                  </a:lnTo>
                  <a:lnTo>
                    <a:pt x="831" y="1324"/>
                  </a:lnTo>
                  <a:lnTo>
                    <a:pt x="733" y="1385"/>
                  </a:lnTo>
                  <a:lnTo>
                    <a:pt x="626" y="1441"/>
                  </a:lnTo>
                  <a:lnTo>
                    <a:pt x="513" y="1493"/>
                  </a:lnTo>
                  <a:lnTo>
                    <a:pt x="392" y="1537"/>
                  </a:lnTo>
                  <a:lnTo>
                    <a:pt x="319" y="1558"/>
                  </a:lnTo>
                  <a:lnTo>
                    <a:pt x="0" y="664"/>
                  </a:lnTo>
                  <a:lnTo>
                    <a:pt x="100" y="610"/>
                  </a:lnTo>
                  <a:lnTo>
                    <a:pt x="194" y="552"/>
                  </a:lnTo>
                  <a:lnTo>
                    <a:pt x="281" y="491"/>
                  </a:lnTo>
                  <a:lnTo>
                    <a:pt x="361" y="428"/>
                  </a:lnTo>
                  <a:lnTo>
                    <a:pt x="434" y="366"/>
                  </a:lnTo>
                  <a:lnTo>
                    <a:pt x="499" y="303"/>
                  </a:lnTo>
                  <a:lnTo>
                    <a:pt x="559" y="243"/>
                  </a:lnTo>
                  <a:lnTo>
                    <a:pt x="613" y="184"/>
                  </a:lnTo>
                  <a:lnTo>
                    <a:pt x="659" y="130"/>
                  </a:lnTo>
                  <a:lnTo>
                    <a:pt x="697" y="80"/>
                  </a:lnTo>
                  <a:lnTo>
                    <a:pt x="730" y="38"/>
                  </a:lnTo>
                  <a:lnTo>
                    <a:pt x="756" y="0"/>
                  </a:lnTo>
                  <a:close/>
                </a:path>
              </a:pathLst>
            </a:custGeom>
            <a:solidFill>
              <a:schemeClr val="accent6">
                <a:lumMod val="60000"/>
                <a:lumOff val="40000"/>
                <a:alpha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1400"/>
            </a:p>
          </p:txBody>
        </p:sp>
        <p:grpSp>
          <p:nvGrpSpPr>
            <p:cNvPr id="21" name="Group 52"/>
            <p:cNvGrpSpPr/>
            <p:nvPr/>
          </p:nvGrpSpPr>
          <p:grpSpPr>
            <a:xfrm>
              <a:off x="3083988" y="1846638"/>
              <a:ext cx="895277" cy="436412"/>
              <a:chOff x="3083988" y="1846638"/>
              <a:chExt cx="895277" cy="436412"/>
            </a:xfrm>
          </p:grpSpPr>
          <p:sp>
            <p:nvSpPr>
              <p:cNvPr id="37" name="TextBox 48"/>
              <p:cNvSpPr txBox="1"/>
              <p:nvPr/>
            </p:nvSpPr>
            <p:spPr>
              <a:xfrm>
                <a:off x="3304400" y="1846638"/>
                <a:ext cx="607519" cy="418212"/>
              </a:xfrm>
              <a:prstGeom prst="rect">
                <a:avLst/>
              </a:prstGeom>
              <a:noFill/>
            </p:spPr>
            <p:txBody>
              <a:bodyPr wrap="none" rtlCol="0">
                <a:spAutoFit/>
              </a:bodyPr>
              <a:lstStyle/>
              <a:p>
                <a:r>
                  <a:rPr lang="en-IN" sz="1400" b="1" dirty="0">
                    <a:solidFill>
                      <a:schemeClr val="bg1"/>
                    </a:solidFill>
                    <a:cs typeface="Arial" pitchFamily="34" charset="0"/>
                  </a:rPr>
                  <a:t>01</a:t>
                </a:r>
              </a:p>
            </p:txBody>
          </p:sp>
          <p:cxnSp>
            <p:nvCxnSpPr>
              <p:cNvPr id="38" name="Straight Connector 51"/>
              <p:cNvCxnSpPr/>
              <p:nvPr/>
            </p:nvCxnSpPr>
            <p:spPr>
              <a:xfrm>
                <a:off x="3083988" y="2283050"/>
                <a:ext cx="8952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53"/>
            <p:cNvGrpSpPr/>
            <p:nvPr/>
          </p:nvGrpSpPr>
          <p:grpSpPr>
            <a:xfrm>
              <a:off x="2592451" y="3287621"/>
              <a:ext cx="895277" cy="418212"/>
              <a:chOff x="3075927" y="1711073"/>
              <a:chExt cx="895277" cy="418212"/>
            </a:xfrm>
          </p:grpSpPr>
          <p:sp>
            <p:nvSpPr>
              <p:cNvPr id="35" name="TextBox 54"/>
              <p:cNvSpPr txBox="1"/>
              <p:nvPr/>
            </p:nvSpPr>
            <p:spPr>
              <a:xfrm>
                <a:off x="3296337" y="1711073"/>
                <a:ext cx="607519" cy="418212"/>
              </a:xfrm>
              <a:prstGeom prst="rect">
                <a:avLst/>
              </a:prstGeom>
              <a:noFill/>
            </p:spPr>
            <p:txBody>
              <a:bodyPr wrap="none" rtlCol="0">
                <a:spAutoFit/>
              </a:bodyPr>
              <a:lstStyle/>
              <a:p>
                <a:r>
                  <a:rPr lang="en-IN" sz="1400" b="1" dirty="0">
                    <a:solidFill>
                      <a:schemeClr val="bg1"/>
                    </a:solidFill>
                    <a:cs typeface="Arial" pitchFamily="34" charset="0"/>
                  </a:rPr>
                  <a:t>02</a:t>
                </a:r>
              </a:p>
            </p:txBody>
          </p:sp>
          <p:cxnSp>
            <p:nvCxnSpPr>
              <p:cNvPr id="36" name="Straight Connector 56"/>
              <p:cNvCxnSpPr/>
              <p:nvPr/>
            </p:nvCxnSpPr>
            <p:spPr>
              <a:xfrm>
                <a:off x="3075927" y="2108039"/>
                <a:ext cx="8952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Group 57"/>
            <p:cNvGrpSpPr/>
            <p:nvPr/>
          </p:nvGrpSpPr>
          <p:grpSpPr>
            <a:xfrm>
              <a:off x="3380406" y="4909023"/>
              <a:ext cx="895277" cy="418212"/>
              <a:chOff x="3149179" y="1908323"/>
              <a:chExt cx="895277" cy="418212"/>
            </a:xfrm>
          </p:grpSpPr>
          <p:sp>
            <p:nvSpPr>
              <p:cNvPr id="33" name="TextBox 58"/>
              <p:cNvSpPr txBox="1"/>
              <p:nvPr/>
            </p:nvSpPr>
            <p:spPr>
              <a:xfrm>
                <a:off x="3314651" y="1908323"/>
                <a:ext cx="607519" cy="418212"/>
              </a:xfrm>
              <a:prstGeom prst="rect">
                <a:avLst/>
              </a:prstGeom>
              <a:noFill/>
            </p:spPr>
            <p:txBody>
              <a:bodyPr wrap="none" rtlCol="0">
                <a:spAutoFit/>
              </a:bodyPr>
              <a:lstStyle/>
              <a:p>
                <a:r>
                  <a:rPr lang="en-IN" sz="1400" b="1" dirty="0">
                    <a:solidFill>
                      <a:schemeClr val="bg1"/>
                    </a:solidFill>
                    <a:cs typeface="Arial" pitchFamily="34" charset="0"/>
                  </a:rPr>
                  <a:t>03</a:t>
                </a:r>
              </a:p>
            </p:txBody>
          </p:sp>
          <p:cxnSp>
            <p:nvCxnSpPr>
              <p:cNvPr id="34" name="Straight Connector 60"/>
              <p:cNvCxnSpPr/>
              <p:nvPr/>
            </p:nvCxnSpPr>
            <p:spPr>
              <a:xfrm>
                <a:off x="3149179" y="2318439"/>
                <a:ext cx="8952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61"/>
            <p:cNvGrpSpPr/>
            <p:nvPr/>
          </p:nvGrpSpPr>
          <p:grpSpPr>
            <a:xfrm>
              <a:off x="7885251" y="1855723"/>
              <a:ext cx="895278" cy="418212"/>
              <a:chOff x="3313251" y="1855723"/>
              <a:chExt cx="895278" cy="418212"/>
            </a:xfrm>
          </p:grpSpPr>
          <p:sp>
            <p:nvSpPr>
              <p:cNvPr id="31" name="TextBox 62"/>
              <p:cNvSpPr txBox="1"/>
              <p:nvPr/>
            </p:nvSpPr>
            <p:spPr>
              <a:xfrm>
                <a:off x="3423783" y="1855723"/>
                <a:ext cx="607518" cy="418212"/>
              </a:xfrm>
              <a:prstGeom prst="rect">
                <a:avLst/>
              </a:prstGeom>
              <a:noFill/>
            </p:spPr>
            <p:txBody>
              <a:bodyPr wrap="none" rtlCol="0">
                <a:spAutoFit/>
              </a:bodyPr>
              <a:lstStyle/>
              <a:p>
                <a:r>
                  <a:rPr lang="en-IN" sz="1400" b="1" dirty="0">
                    <a:solidFill>
                      <a:schemeClr val="bg1"/>
                    </a:solidFill>
                    <a:cs typeface="Arial" pitchFamily="34" charset="0"/>
                  </a:rPr>
                  <a:t>04</a:t>
                </a:r>
              </a:p>
            </p:txBody>
          </p:sp>
          <p:cxnSp>
            <p:nvCxnSpPr>
              <p:cNvPr id="32" name="Straight Connector 64"/>
              <p:cNvCxnSpPr/>
              <p:nvPr/>
            </p:nvCxnSpPr>
            <p:spPr>
              <a:xfrm>
                <a:off x="3313251" y="2252689"/>
                <a:ext cx="8952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65"/>
            <p:cNvGrpSpPr/>
            <p:nvPr/>
          </p:nvGrpSpPr>
          <p:grpSpPr>
            <a:xfrm>
              <a:off x="8355860" y="3261321"/>
              <a:ext cx="895277" cy="423266"/>
              <a:chOff x="3226813" y="1684773"/>
              <a:chExt cx="895277" cy="423266"/>
            </a:xfrm>
          </p:grpSpPr>
          <p:sp>
            <p:nvSpPr>
              <p:cNvPr id="29" name="TextBox 66"/>
              <p:cNvSpPr txBox="1"/>
              <p:nvPr/>
            </p:nvSpPr>
            <p:spPr>
              <a:xfrm>
                <a:off x="3284597" y="1684773"/>
                <a:ext cx="607519" cy="418212"/>
              </a:xfrm>
              <a:prstGeom prst="rect">
                <a:avLst/>
              </a:prstGeom>
              <a:noFill/>
            </p:spPr>
            <p:txBody>
              <a:bodyPr wrap="none" rtlCol="0">
                <a:spAutoFit/>
              </a:bodyPr>
              <a:lstStyle/>
              <a:p>
                <a:r>
                  <a:rPr lang="en-IN" sz="1400" b="1" dirty="0">
                    <a:solidFill>
                      <a:schemeClr val="bg1"/>
                    </a:solidFill>
                    <a:cs typeface="Arial" pitchFamily="34" charset="0"/>
                  </a:rPr>
                  <a:t>05</a:t>
                </a:r>
              </a:p>
            </p:txBody>
          </p:sp>
          <p:cxnSp>
            <p:nvCxnSpPr>
              <p:cNvPr id="30" name="Straight Connector 68"/>
              <p:cNvCxnSpPr/>
              <p:nvPr/>
            </p:nvCxnSpPr>
            <p:spPr>
              <a:xfrm>
                <a:off x="3226813" y="2108039"/>
                <a:ext cx="8952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 name="Group 69"/>
            <p:cNvGrpSpPr/>
            <p:nvPr/>
          </p:nvGrpSpPr>
          <p:grpSpPr>
            <a:xfrm>
              <a:off x="7711936" y="4909023"/>
              <a:ext cx="895277" cy="423266"/>
              <a:chOff x="3339626" y="1908323"/>
              <a:chExt cx="895277" cy="423266"/>
            </a:xfrm>
          </p:grpSpPr>
          <p:sp>
            <p:nvSpPr>
              <p:cNvPr id="27" name="TextBox 70"/>
              <p:cNvSpPr txBox="1"/>
              <p:nvPr/>
            </p:nvSpPr>
            <p:spPr>
              <a:xfrm>
                <a:off x="3541722" y="1908323"/>
                <a:ext cx="607519" cy="418212"/>
              </a:xfrm>
              <a:prstGeom prst="rect">
                <a:avLst/>
              </a:prstGeom>
              <a:noFill/>
            </p:spPr>
            <p:txBody>
              <a:bodyPr wrap="none" rtlCol="0">
                <a:spAutoFit/>
              </a:bodyPr>
              <a:lstStyle/>
              <a:p>
                <a:r>
                  <a:rPr lang="en-IN" sz="1400" b="1" dirty="0">
                    <a:solidFill>
                      <a:schemeClr val="bg1"/>
                    </a:solidFill>
                    <a:cs typeface="Arial" pitchFamily="34" charset="0"/>
                  </a:rPr>
                  <a:t>06</a:t>
                </a:r>
              </a:p>
            </p:txBody>
          </p:sp>
          <p:cxnSp>
            <p:nvCxnSpPr>
              <p:cNvPr id="28" name="Straight Connector 72"/>
              <p:cNvCxnSpPr/>
              <p:nvPr/>
            </p:nvCxnSpPr>
            <p:spPr>
              <a:xfrm>
                <a:off x="3339626" y="2331589"/>
                <a:ext cx="8952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38 CuadroTexto"/>
          <p:cNvSpPr txBox="1"/>
          <p:nvPr/>
        </p:nvSpPr>
        <p:spPr>
          <a:xfrm>
            <a:off x="3505097" y="2033075"/>
            <a:ext cx="2397204" cy="1832581"/>
          </a:xfrm>
          <a:prstGeom prst="rect">
            <a:avLst/>
          </a:prstGeom>
          <a:noFill/>
        </p:spPr>
        <p:txBody>
          <a:bodyPr wrap="square" lIns="65306" tIns="32653" rIns="65306" bIns="32653" rtlCol="0">
            <a:spAutoFit/>
          </a:bodyPr>
          <a:lstStyle/>
          <a:p>
            <a:pPr algn="just"/>
            <a:endParaRPr lang="es-MX" sz="1400" dirty="0" smtClean="0"/>
          </a:p>
          <a:p>
            <a:pPr lvl="0" algn="just">
              <a:lnSpc>
                <a:spcPct val="130000"/>
              </a:lnSpc>
            </a:pPr>
            <a:r>
              <a:rPr lang="es-MX" sz="1400" dirty="0">
                <a:cs typeface="Arial" pitchFamily="34" charset="0"/>
              </a:rPr>
              <a:t>Se interpone por el particular </a:t>
            </a:r>
            <a:r>
              <a:rPr lang="es-MX" sz="1400" dirty="0" smtClean="0">
                <a:cs typeface="Arial" pitchFamily="34" charset="0"/>
              </a:rPr>
              <a:t>ante </a:t>
            </a:r>
            <a:r>
              <a:rPr lang="es-MX" sz="1400" dirty="0">
                <a:cs typeface="Arial" pitchFamily="34" charset="0"/>
              </a:rPr>
              <a:t>la Unidad de Transparencia, ante el Instituto o </a:t>
            </a:r>
            <a:r>
              <a:rPr lang="es-MX" sz="1400" dirty="0" smtClean="0">
                <a:cs typeface="Arial" pitchFamily="34" charset="0"/>
              </a:rPr>
              <a:t>de manera </a:t>
            </a:r>
            <a:r>
              <a:rPr lang="es-MX" sz="1400" dirty="0">
                <a:cs typeface="Arial" pitchFamily="34" charset="0"/>
              </a:rPr>
              <a:t>electrónica.</a:t>
            </a:r>
          </a:p>
          <a:p>
            <a:pPr algn="just"/>
            <a:endParaRPr lang="es-MX" sz="1400" dirty="0">
              <a:cs typeface="Arial" pitchFamily="34" charset="0"/>
            </a:endParaRPr>
          </a:p>
          <a:p>
            <a:pPr algn="just"/>
            <a:endParaRPr lang="es-MX" sz="1400" dirty="0" smtClean="0">
              <a:cs typeface="Arial" pitchFamily="34" charset="0"/>
            </a:endParaRPr>
          </a:p>
        </p:txBody>
      </p:sp>
      <p:sp>
        <p:nvSpPr>
          <p:cNvPr id="40" name="39 Rectángulo"/>
          <p:cNvSpPr/>
          <p:nvPr/>
        </p:nvSpPr>
        <p:spPr>
          <a:xfrm>
            <a:off x="2222610" y="51470"/>
            <a:ext cx="6905625" cy="400053"/>
          </a:xfrm>
          <a:prstGeom prst="rect">
            <a:avLst/>
          </a:prstGeom>
        </p:spPr>
        <p:txBody>
          <a:bodyPr wrap="square" lIns="91383" tIns="45692" rIns="91383" bIns="45692">
            <a:spAutoFit/>
          </a:bodyPr>
          <a:lstStyle/>
          <a:p>
            <a:pPr algn="r">
              <a:defRPr/>
            </a:pPr>
            <a:r>
              <a:rPr lang="es-MX" sz="2000" b="1" kern="0" dirty="0" smtClean="0"/>
              <a:t>Recurso </a:t>
            </a:r>
            <a:r>
              <a:rPr lang="es-MX" sz="2000" b="1" kern="0" dirty="0"/>
              <a:t>de Revisión</a:t>
            </a:r>
            <a:endParaRPr lang="es-MX" sz="2000" kern="0" dirty="0"/>
          </a:p>
        </p:txBody>
      </p:sp>
      <p:sp>
        <p:nvSpPr>
          <p:cNvPr id="41" name="TextBox 121"/>
          <p:cNvSpPr txBox="1"/>
          <p:nvPr/>
        </p:nvSpPr>
        <p:spPr>
          <a:xfrm>
            <a:off x="463008" y="4050617"/>
            <a:ext cx="2376412" cy="523220"/>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just">
              <a:buClr>
                <a:schemeClr val="accent1"/>
              </a:buClr>
            </a:pPr>
            <a:r>
              <a:rPr lang="es-MX" sz="1400" dirty="0" smtClean="0">
                <a:cs typeface="Arial" pitchFamily="34" charset="0"/>
              </a:rPr>
              <a:t>Se entregue incompleta o no corresponda a lo solicitado.</a:t>
            </a:r>
            <a:endParaRPr lang="es-MX" sz="1400" dirty="0">
              <a:cs typeface="Arial" pitchFamily="34" charset="0"/>
            </a:endParaRPr>
          </a:p>
        </p:txBody>
      </p:sp>
      <p:sp>
        <p:nvSpPr>
          <p:cNvPr id="42" name="TextBox 121"/>
          <p:cNvSpPr txBox="1"/>
          <p:nvPr/>
        </p:nvSpPr>
        <p:spPr>
          <a:xfrm>
            <a:off x="6508883" y="1227477"/>
            <a:ext cx="2451084" cy="73866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just">
              <a:buClr>
                <a:schemeClr val="accent1"/>
              </a:buClr>
            </a:pPr>
            <a:r>
              <a:rPr lang="es-MX" sz="1400" dirty="0" smtClean="0">
                <a:cs typeface="Arial" pitchFamily="34" charset="0"/>
              </a:rPr>
              <a:t>La negativa a permitir la consulta directa de la información.</a:t>
            </a:r>
            <a:endParaRPr lang="es-MX" sz="1400" dirty="0">
              <a:cs typeface="Arial" pitchFamily="34" charset="0"/>
            </a:endParaRPr>
          </a:p>
        </p:txBody>
      </p:sp>
      <p:sp>
        <p:nvSpPr>
          <p:cNvPr id="43" name="TextBox 121"/>
          <p:cNvSpPr txBox="1"/>
          <p:nvPr/>
        </p:nvSpPr>
        <p:spPr>
          <a:xfrm>
            <a:off x="6779600" y="2069512"/>
            <a:ext cx="2266900" cy="1384995"/>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just">
              <a:buClr>
                <a:schemeClr val="accent1"/>
              </a:buClr>
            </a:pPr>
            <a:r>
              <a:rPr lang="es-MX" sz="1400" dirty="0" smtClean="0">
                <a:cs typeface="Arial" pitchFamily="34" charset="0"/>
              </a:rPr>
              <a:t>Falta de respuesta en los plazos de ley o la entrega en formato distinto, incomprensible o no accesible; cuando los costos no se ajusten a la ley.</a:t>
            </a:r>
            <a:endParaRPr lang="es-MX" sz="1400" dirty="0">
              <a:cs typeface="Arial" pitchFamily="34" charset="0"/>
            </a:endParaRPr>
          </a:p>
        </p:txBody>
      </p:sp>
      <p:sp>
        <p:nvSpPr>
          <p:cNvPr id="44" name="TextBox 121"/>
          <p:cNvSpPr txBox="1"/>
          <p:nvPr/>
        </p:nvSpPr>
        <p:spPr>
          <a:xfrm>
            <a:off x="132885" y="2281985"/>
            <a:ext cx="2376412" cy="1169551"/>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just">
              <a:buClr>
                <a:schemeClr val="accent1"/>
              </a:buClr>
            </a:pPr>
            <a:r>
              <a:rPr lang="es-MX" sz="1400" dirty="0" smtClean="0">
                <a:cs typeface="Arial" pitchFamily="34" charset="0"/>
              </a:rPr>
              <a:t>Declaración de inexistencia de la información; deficiencia en la fundamentación y/o motivación y falta de trámite a una solicitud.</a:t>
            </a:r>
            <a:endParaRPr lang="es-MX" sz="1400" dirty="0">
              <a:cs typeface="Arial" pitchFamily="34" charset="0"/>
            </a:endParaRPr>
          </a:p>
        </p:txBody>
      </p:sp>
      <p:sp>
        <p:nvSpPr>
          <p:cNvPr id="45" name="44 CuadroTexto"/>
          <p:cNvSpPr txBox="1"/>
          <p:nvPr/>
        </p:nvSpPr>
        <p:spPr>
          <a:xfrm>
            <a:off x="7406905" y="339502"/>
            <a:ext cx="1639595" cy="461665"/>
          </a:xfrm>
          <a:prstGeom prst="rect">
            <a:avLst/>
          </a:prstGeom>
          <a:noFill/>
        </p:spPr>
        <p:txBody>
          <a:bodyPr wrap="square" rtlCol="0">
            <a:spAutoFit/>
          </a:bodyPr>
          <a:lstStyle/>
          <a:p>
            <a:pPr algn="r"/>
            <a:r>
              <a:rPr lang="es-MX" sz="1200" dirty="0" smtClean="0">
                <a:cs typeface="Arial" pitchFamily="34" charset="0"/>
              </a:rPr>
              <a:t>Art. 137 LTAIP</a:t>
            </a:r>
          </a:p>
          <a:p>
            <a:pPr algn="r"/>
            <a:r>
              <a:rPr lang="es-MX" sz="1200" dirty="0" smtClean="0">
                <a:cs typeface="Arial" pitchFamily="34" charset="0"/>
              </a:rPr>
              <a:t>Fracciones I-XIV</a:t>
            </a:r>
            <a:endParaRPr lang="es-MX" sz="1200" dirty="0">
              <a:cs typeface="Arial" pitchFamily="34" charset="0"/>
            </a:endParaRPr>
          </a:p>
        </p:txBody>
      </p:sp>
      <p:sp>
        <p:nvSpPr>
          <p:cNvPr id="3" name="2 Rectángulo"/>
          <p:cNvSpPr/>
          <p:nvPr/>
        </p:nvSpPr>
        <p:spPr>
          <a:xfrm>
            <a:off x="3841397" y="1190191"/>
            <a:ext cx="1255600" cy="307777"/>
          </a:xfrm>
          <a:prstGeom prst="rect">
            <a:avLst/>
          </a:prstGeom>
        </p:spPr>
        <p:txBody>
          <a:bodyPr wrap="none">
            <a:spAutoFit/>
          </a:bodyPr>
          <a:lstStyle/>
          <a:p>
            <a:r>
              <a:rPr lang="es-MX" sz="1400" b="1" dirty="0" smtClean="0">
                <a:cs typeface="Arial" pitchFamily="34" charset="0"/>
              </a:rPr>
              <a:t>(Plazo 15 días)</a:t>
            </a:r>
            <a:endParaRPr lang="es-MX" sz="1400" b="1" dirty="0"/>
          </a:p>
        </p:txBody>
      </p:sp>
      <p:pic>
        <p:nvPicPr>
          <p:cNvPr id="46"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75"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697643"/>
      </p:ext>
    </p:extLst>
  </p:cSld>
  <p:clrMapOvr>
    <a:masterClrMapping/>
  </p:clrMapOvr>
  <mc:AlternateContent xmlns:mc="http://schemas.openxmlformats.org/markup-compatibility/2006">
    <mc:Choice xmlns:p14="http://schemas.microsoft.com/office/powerpoint/2010/main" Requires="p14">
      <p:transition p14:dur="10">
        <p14:vortex dir="r"/>
      </p:transition>
    </mc:Choice>
    <mc:Fallback>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2"/>
          <p:cNvSpPr txBox="1"/>
          <p:nvPr/>
        </p:nvSpPr>
        <p:spPr>
          <a:xfrm>
            <a:off x="921612" y="9803"/>
            <a:ext cx="8258900" cy="545723"/>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US" sz="2000" b="1" kern="0" dirty="0" err="1" smtClean="0">
                <a:latin typeface="+mj-lt"/>
                <a:cs typeface="Arial"/>
                <a:sym typeface="Arial"/>
              </a:rPr>
              <a:t>Infracciones</a:t>
            </a:r>
            <a:r>
              <a:rPr lang="en-US" sz="2000" b="1" kern="0" dirty="0" smtClean="0">
                <a:latin typeface="+mj-lt"/>
                <a:cs typeface="Arial"/>
                <a:sym typeface="Arial"/>
              </a:rPr>
              <a:t>, </a:t>
            </a:r>
            <a:r>
              <a:rPr lang="en-US" sz="2000" b="1" kern="0" dirty="0" err="1" smtClean="0">
                <a:latin typeface="+mj-lt"/>
                <a:cs typeface="Arial"/>
                <a:sym typeface="Arial"/>
              </a:rPr>
              <a:t>Medidas</a:t>
            </a:r>
            <a:r>
              <a:rPr lang="en-US" sz="2000" b="1" kern="0" dirty="0" smtClean="0">
                <a:latin typeface="+mj-lt"/>
                <a:cs typeface="Arial"/>
                <a:sym typeface="Arial"/>
              </a:rPr>
              <a:t> de </a:t>
            </a:r>
            <a:r>
              <a:rPr lang="en-US" sz="2000" b="1" kern="0" dirty="0" err="1" smtClean="0">
                <a:latin typeface="+mj-lt"/>
                <a:cs typeface="Arial"/>
                <a:sym typeface="Arial"/>
              </a:rPr>
              <a:t>Apremio</a:t>
            </a:r>
            <a:r>
              <a:rPr lang="en-US" sz="2000" b="1" kern="0" dirty="0" smtClean="0">
                <a:latin typeface="+mj-lt"/>
                <a:cs typeface="Arial"/>
                <a:sym typeface="Arial"/>
              </a:rPr>
              <a:t>  </a:t>
            </a:r>
            <a:r>
              <a:rPr lang="en-US" sz="2000" b="1" kern="0" dirty="0">
                <a:latin typeface="+mj-lt"/>
                <a:cs typeface="Arial"/>
                <a:sym typeface="Arial"/>
              </a:rPr>
              <a:t>y </a:t>
            </a:r>
            <a:r>
              <a:rPr lang="en-US" sz="2000" b="1" kern="0" dirty="0" err="1" smtClean="0">
                <a:latin typeface="+mj-lt"/>
                <a:cs typeface="Arial"/>
                <a:sym typeface="Arial"/>
              </a:rPr>
              <a:t>Sanciones</a:t>
            </a:r>
            <a:r>
              <a:rPr lang="en-US" sz="2000" b="1" kern="0" dirty="0" smtClean="0">
                <a:latin typeface="+mj-lt"/>
                <a:cs typeface="Arial"/>
                <a:sym typeface="Arial"/>
              </a:rPr>
              <a:t> </a:t>
            </a:r>
            <a:endParaRPr lang="en-US" sz="2000" b="1" kern="0" dirty="0">
              <a:latin typeface="+mj-lt"/>
              <a:cs typeface="Arial"/>
              <a:sym typeface="Arial"/>
            </a:endParaRPr>
          </a:p>
        </p:txBody>
      </p:sp>
      <p:sp>
        <p:nvSpPr>
          <p:cNvPr id="4" name="Hexagon 1"/>
          <p:cNvSpPr/>
          <p:nvPr/>
        </p:nvSpPr>
        <p:spPr>
          <a:xfrm>
            <a:off x="2926909" y="411510"/>
            <a:ext cx="1285051" cy="1043165"/>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mj-lt"/>
              <a:ea typeface="+mn-ea"/>
              <a:cs typeface="+mn-cs"/>
            </a:endParaRPr>
          </a:p>
        </p:txBody>
      </p:sp>
      <p:sp>
        <p:nvSpPr>
          <p:cNvPr id="19" name="18 CuadroTexto"/>
          <p:cNvSpPr txBox="1"/>
          <p:nvPr/>
        </p:nvSpPr>
        <p:spPr>
          <a:xfrm>
            <a:off x="4572000" y="267494"/>
            <a:ext cx="4563979" cy="276999"/>
          </a:xfrm>
          <a:prstGeom prst="rect">
            <a:avLst/>
          </a:prstGeom>
          <a:noFill/>
        </p:spPr>
        <p:txBody>
          <a:bodyPr wrap="square" rtlCol="0">
            <a:spAutoFit/>
          </a:bodyPr>
          <a:lstStyle/>
          <a:p>
            <a:pPr algn="r"/>
            <a:r>
              <a:rPr lang="es-MX" sz="1200" dirty="0" smtClean="0">
                <a:latin typeface="+mj-lt"/>
                <a:cs typeface="Arial" pitchFamily="34" charset="0"/>
              </a:rPr>
              <a:t>(15 </a:t>
            </a:r>
            <a:r>
              <a:rPr lang="es-MX" sz="1200" dirty="0">
                <a:latin typeface="+mj-lt"/>
                <a:cs typeface="Arial" pitchFamily="34" charset="0"/>
              </a:rPr>
              <a:t>días a partir de la notificación de la medida de </a:t>
            </a:r>
            <a:r>
              <a:rPr lang="es-MX" sz="1200" dirty="0" smtClean="0">
                <a:latin typeface="+mj-lt"/>
                <a:cs typeface="Arial" pitchFamily="34" charset="0"/>
              </a:rPr>
              <a:t>apremio)</a:t>
            </a:r>
            <a:endParaRPr lang="es-MX" sz="1200" dirty="0">
              <a:latin typeface="+mj-lt"/>
              <a:cs typeface="Arial" pitchFamily="34" charset="0"/>
            </a:endParaRPr>
          </a:p>
        </p:txBody>
      </p:sp>
      <p:grpSp>
        <p:nvGrpSpPr>
          <p:cNvPr id="5" name="4 Grupo"/>
          <p:cNvGrpSpPr/>
          <p:nvPr/>
        </p:nvGrpSpPr>
        <p:grpSpPr>
          <a:xfrm>
            <a:off x="1709746" y="483518"/>
            <a:ext cx="7273432" cy="4241086"/>
            <a:chOff x="1709746" y="725042"/>
            <a:chExt cx="7273432" cy="5654781"/>
          </a:xfrm>
        </p:grpSpPr>
        <p:sp>
          <p:nvSpPr>
            <p:cNvPr id="44" name="Hexagon 9"/>
            <p:cNvSpPr/>
            <p:nvPr/>
          </p:nvSpPr>
          <p:spPr>
            <a:xfrm>
              <a:off x="6167269" y="4155524"/>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j-lt"/>
                <a:ea typeface="+mn-ea"/>
                <a:cs typeface="+mn-cs"/>
              </a:endParaRPr>
            </a:p>
          </p:txBody>
        </p:sp>
        <p:sp>
          <p:nvSpPr>
            <p:cNvPr id="42" name="Hexagon 9"/>
            <p:cNvSpPr/>
            <p:nvPr/>
          </p:nvSpPr>
          <p:spPr>
            <a:xfrm>
              <a:off x="6167269" y="2859185"/>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j-lt"/>
                <a:ea typeface="+mn-ea"/>
                <a:cs typeface="+mn-cs"/>
              </a:endParaRPr>
            </a:p>
          </p:txBody>
        </p:sp>
        <p:sp>
          <p:nvSpPr>
            <p:cNvPr id="32" name="Hexagon 10"/>
            <p:cNvSpPr/>
            <p:nvPr/>
          </p:nvSpPr>
          <p:spPr>
            <a:xfrm>
              <a:off x="1799001" y="5201794"/>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300" normalizeH="0" baseline="30000" noProof="0" dirty="0">
                <a:ln>
                  <a:noFill/>
                </a:ln>
                <a:effectLst/>
                <a:uLnTx/>
                <a:uFillTx/>
                <a:latin typeface="+mj-lt"/>
                <a:ea typeface="+mn-ea"/>
                <a:cs typeface="Arial" panose="020B0604020202020204" pitchFamily="34" charset="0"/>
              </a:endParaRPr>
            </a:p>
          </p:txBody>
        </p:sp>
        <p:sp>
          <p:nvSpPr>
            <p:cNvPr id="6" name="Hexagon 6"/>
            <p:cNvSpPr/>
            <p:nvPr/>
          </p:nvSpPr>
          <p:spPr>
            <a:xfrm>
              <a:off x="2926909" y="2139301"/>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mj-lt"/>
                <a:ea typeface="+mn-ea"/>
                <a:cs typeface="Arial" pitchFamily="34" charset="0"/>
              </a:endParaRPr>
            </a:p>
          </p:txBody>
        </p:sp>
        <p:sp>
          <p:nvSpPr>
            <p:cNvPr id="7" name="Hexagon 7"/>
            <p:cNvSpPr/>
            <p:nvPr/>
          </p:nvSpPr>
          <p:spPr>
            <a:xfrm>
              <a:off x="4985544" y="821053"/>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j-lt"/>
                <a:ea typeface="+mn-ea"/>
                <a:cs typeface="+mn-cs"/>
              </a:endParaRPr>
            </a:p>
          </p:txBody>
        </p:sp>
        <p:sp>
          <p:nvSpPr>
            <p:cNvPr id="8" name="Hexagon 8"/>
            <p:cNvSpPr/>
            <p:nvPr/>
          </p:nvSpPr>
          <p:spPr>
            <a:xfrm>
              <a:off x="3917656" y="2760719"/>
              <a:ext cx="1285051" cy="1178029"/>
            </a:xfrm>
            <a:prstGeom prst="hexagon">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300" normalizeH="0" baseline="0" noProof="0" dirty="0">
                <a:ln>
                  <a:noFill/>
                </a:ln>
                <a:solidFill>
                  <a:schemeClr val="tx1"/>
                </a:solidFill>
                <a:effectLst/>
                <a:uLnTx/>
                <a:uFillTx/>
                <a:latin typeface="+mj-lt"/>
                <a:ea typeface="+mn-ea"/>
                <a:cs typeface="Arial" panose="020B0604020202020204" pitchFamily="34" charset="0"/>
              </a:endParaRPr>
            </a:p>
          </p:txBody>
        </p:sp>
        <p:sp>
          <p:nvSpPr>
            <p:cNvPr id="10" name="Hexagon 12"/>
            <p:cNvSpPr/>
            <p:nvPr/>
          </p:nvSpPr>
          <p:spPr>
            <a:xfrm>
              <a:off x="4982570" y="3392752"/>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schemeClr val="tx1"/>
                </a:solidFill>
                <a:effectLst/>
                <a:uLnTx/>
                <a:uFillTx/>
                <a:latin typeface="+mj-lt"/>
                <a:ea typeface="+mn-ea"/>
                <a:cs typeface="Arial" pitchFamily="34" charset="0"/>
              </a:endParaRPr>
            </a:p>
          </p:txBody>
        </p:sp>
        <p:sp>
          <p:nvSpPr>
            <p:cNvPr id="13" name="Hexagon 3"/>
            <p:cNvSpPr/>
            <p:nvPr/>
          </p:nvSpPr>
          <p:spPr>
            <a:xfrm>
              <a:off x="2854901" y="3387439"/>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mj-lt"/>
                <a:ea typeface="+mn-ea"/>
                <a:cs typeface="+mn-cs"/>
              </a:endParaRPr>
            </a:p>
          </p:txBody>
        </p:sp>
        <p:sp>
          <p:nvSpPr>
            <p:cNvPr id="14" name="Hexagon 4"/>
            <p:cNvSpPr/>
            <p:nvPr/>
          </p:nvSpPr>
          <p:spPr>
            <a:xfrm>
              <a:off x="1774704" y="3959121"/>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mj-lt"/>
                <a:ea typeface="+mn-ea"/>
                <a:cs typeface="+mn-cs"/>
              </a:endParaRPr>
            </a:p>
          </p:txBody>
        </p:sp>
        <p:sp>
          <p:nvSpPr>
            <p:cNvPr id="15" name="Hexagon 2"/>
            <p:cNvSpPr/>
            <p:nvPr/>
          </p:nvSpPr>
          <p:spPr>
            <a:xfrm>
              <a:off x="1774704" y="2687107"/>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mj-lt"/>
                <a:ea typeface="+mn-ea"/>
                <a:cs typeface="+mn-cs"/>
              </a:endParaRPr>
            </a:p>
          </p:txBody>
        </p:sp>
        <p:sp>
          <p:nvSpPr>
            <p:cNvPr id="16" name="Hexagon 9"/>
            <p:cNvSpPr/>
            <p:nvPr/>
          </p:nvSpPr>
          <p:spPr>
            <a:xfrm>
              <a:off x="2926909" y="4635578"/>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mj-lt"/>
                <a:ea typeface="+mn-ea"/>
                <a:cs typeface="+mn-cs"/>
              </a:endParaRPr>
            </a:p>
          </p:txBody>
        </p:sp>
        <p:sp>
          <p:nvSpPr>
            <p:cNvPr id="17" name="Hexagon 11"/>
            <p:cNvSpPr/>
            <p:nvPr/>
          </p:nvSpPr>
          <p:spPr>
            <a:xfrm>
              <a:off x="5035393" y="2138199"/>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j-lt"/>
                <a:ea typeface="+mn-ea"/>
                <a:cs typeface="+mn-cs"/>
              </a:endParaRPr>
            </a:p>
          </p:txBody>
        </p:sp>
        <p:sp>
          <p:nvSpPr>
            <p:cNvPr id="18" name="Hexagon 15"/>
            <p:cNvSpPr/>
            <p:nvPr/>
          </p:nvSpPr>
          <p:spPr>
            <a:xfrm>
              <a:off x="4991558" y="4661025"/>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j-lt"/>
                <a:ea typeface="+mn-ea"/>
                <a:cs typeface="+mn-cs"/>
              </a:endParaRPr>
            </a:p>
          </p:txBody>
        </p:sp>
        <p:sp>
          <p:nvSpPr>
            <p:cNvPr id="20" name="Hexagon 13"/>
            <p:cNvSpPr/>
            <p:nvPr/>
          </p:nvSpPr>
          <p:spPr>
            <a:xfrm>
              <a:off x="6167269" y="1493127"/>
              <a:ext cx="1285051" cy="1178029"/>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j-lt"/>
                <a:ea typeface="+mn-ea"/>
                <a:cs typeface="+mn-cs"/>
              </a:endParaRPr>
            </a:p>
          </p:txBody>
        </p:sp>
        <p:sp>
          <p:nvSpPr>
            <p:cNvPr id="21" name="20 Rectángulo"/>
            <p:cNvSpPr/>
            <p:nvPr/>
          </p:nvSpPr>
          <p:spPr>
            <a:xfrm>
              <a:off x="1837986" y="2745728"/>
              <a:ext cx="1212726" cy="943848"/>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FALTA DE RESPUESTA A SOLICITUDES DE INFORMACIÓN </a:t>
              </a:r>
              <a:endParaRPr lang="es-MX" sz="1000" b="1" dirty="0">
                <a:latin typeface="+mj-lt"/>
                <a:cs typeface="Arial" pitchFamily="34" charset="0"/>
              </a:endParaRPr>
            </a:p>
          </p:txBody>
        </p:sp>
        <p:sp>
          <p:nvSpPr>
            <p:cNvPr id="22" name="21 Rectángulo"/>
            <p:cNvSpPr/>
            <p:nvPr/>
          </p:nvSpPr>
          <p:spPr>
            <a:xfrm>
              <a:off x="1709746" y="4260915"/>
              <a:ext cx="1439026" cy="533480"/>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ACTUAR CON NEGLIGENCIA</a:t>
              </a:r>
              <a:endParaRPr lang="es-MX" sz="1000" b="1" dirty="0">
                <a:latin typeface="+mj-lt"/>
                <a:cs typeface="Arial" pitchFamily="34" charset="0"/>
              </a:endParaRPr>
            </a:p>
          </p:txBody>
        </p:sp>
        <p:sp>
          <p:nvSpPr>
            <p:cNvPr id="23" name="22 Rectángulo"/>
            <p:cNvSpPr/>
            <p:nvPr/>
          </p:nvSpPr>
          <p:spPr>
            <a:xfrm>
              <a:off x="3071256" y="946485"/>
              <a:ext cx="1068696" cy="738664"/>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INCUMPLIR LOS PLAZOS DE ATENCIÓN</a:t>
              </a:r>
            </a:p>
          </p:txBody>
        </p:sp>
        <p:sp>
          <p:nvSpPr>
            <p:cNvPr id="24" name="23 Rectángulo"/>
            <p:cNvSpPr/>
            <p:nvPr/>
          </p:nvSpPr>
          <p:spPr>
            <a:xfrm>
              <a:off x="2904708" y="3525610"/>
              <a:ext cx="1144346" cy="943848"/>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USAR, SUSTRAER, DIVULGAR, INDEBIDAMENTE LA INFORMACIÓN</a:t>
              </a:r>
              <a:endParaRPr lang="es-MX" sz="1000" b="1" dirty="0">
                <a:latin typeface="+mj-lt"/>
                <a:cs typeface="Arial" pitchFamily="34" charset="0"/>
              </a:endParaRPr>
            </a:p>
          </p:txBody>
        </p:sp>
        <p:sp>
          <p:nvSpPr>
            <p:cNvPr id="25" name="24 Rectángulo"/>
            <p:cNvSpPr/>
            <p:nvPr/>
          </p:nvSpPr>
          <p:spPr>
            <a:xfrm>
              <a:off x="2833403" y="4677987"/>
              <a:ext cx="1450565" cy="943848"/>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ENTREGAR INFORMACIÓN INCOMPRENSIBLE O INCOMPLETA </a:t>
              </a:r>
              <a:endParaRPr lang="es-MX" sz="1000" b="1" dirty="0">
                <a:latin typeface="+mj-lt"/>
                <a:cs typeface="Arial" pitchFamily="34" charset="0"/>
              </a:endParaRPr>
            </a:p>
          </p:txBody>
        </p:sp>
        <p:sp>
          <p:nvSpPr>
            <p:cNvPr id="27" name="26 Rectángulo"/>
            <p:cNvSpPr/>
            <p:nvPr/>
          </p:nvSpPr>
          <p:spPr>
            <a:xfrm>
              <a:off x="2916054" y="2339238"/>
              <a:ext cx="1161169" cy="738664"/>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DECLARAR CON DOLO LA INEXISTENCIA</a:t>
              </a:r>
              <a:endParaRPr lang="es-MX" sz="1000" b="1" dirty="0">
                <a:latin typeface="+mj-lt"/>
                <a:cs typeface="Arial" pitchFamily="34" charset="0"/>
              </a:endParaRPr>
            </a:p>
          </p:txBody>
        </p:sp>
        <p:sp>
          <p:nvSpPr>
            <p:cNvPr id="28" name="27 Rectángulo"/>
            <p:cNvSpPr/>
            <p:nvPr/>
          </p:nvSpPr>
          <p:spPr>
            <a:xfrm>
              <a:off x="1837986" y="5325244"/>
              <a:ext cx="1212726" cy="943848"/>
            </a:xfrm>
            <a:prstGeom prst="rect">
              <a:avLst/>
            </a:prstGeom>
          </p:spPr>
          <p:txBody>
            <a:bodyPr wrap="square">
              <a:spAutoFit/>
            </a:bodyPr>
            <a:lstStyle/>
            <a:p>
              <a:pPr lvl="0" algn="ctr">
                <a:spcAft>
                  <a:spcPts val="1200"/>
                </a:spcAft>
                <a:buClr>
                  <a:srgbClr val="660033"/>
                </a:buClr>
              </a:pPr>
              <a:r>
                <a:rPr lang="es-MX" sz="1000" b="1" dirty="0" smtClean="0">
                  <a:latin typeface="+mj-lt"/>
                  <a:cs typeface="Arial" pitchFamily="34" charset="0"/>
                </a:rPr>
                <a:t>CLASIFICAR</a:t>
              </a:r>
              <a:r>
                <a:rPr lang="es-MX" sz="1000" b="1" dirty="0">
                  <a:latin typeface="+mj-lt"/>
                  <a:cs typeface="Arial" pitchFamily="34" charset="0"/>
                </a:rPr>
                <a:t> </a:t>
              </a:r>
              <a:r>
                <a:rPr lang="es-MX" sz="1000" b="1" dirty="0" smtClean="0">
                  <a:latin typeface="+mj-lt"/>
                  <a:cs typeface="Arial" pitchFamily="34" charset="0"/>
                </a:rPr>
                <a:t>CON DOLO LA INFORMACIÓN COMO RESERVADA </a:t>
              </a:r>
            </a:p>
          </p:txBody>
        </p:sp>
        <p:sp>
          <p:nvSpPr>
            <p:cNvPr id="29" name="28 Rectángulo"/>
            <p:cNvSpPr/>
            <p:nvPr/>
          </p:nvSpPr>
          <p:spPr>
            <a:xfrm>
              <a:off x="4969110" y="1205095"/>
              <a:ext cx="1307153" cy="697627"/>
            </a:xfrm>
            <a:prstGeom prst="rect">
              <a:avLst/>
            </a:prstGeom>
          </p:spPr>
          <p:txBody>
            <a:bodyPr wrap="none">
              <a:spAutoFit/>
            </a:bodyPr>
            <a:lstStyle/>
            <a:p>
              <a:pPr algn="ctr"/>
              <a:r>
                <a:rPr lang="es-MX" sz="1400" dirty="0">
                  <a:latin typeface="+mj-lt"/>
                  <a:cs typeface="Arial" pitchFamily="34" charset="0"/>
                </a:rPr>
                <a:t>Apercibimiento</a:t>
              </a:r>
            </a:p>
            <a:p>
              <a:pPr algn="ctr"/>
              <a:r>
                <a:rPr lang="es-MX" sz="1400" dirty="0">
                  <a:latin typeface="+mj-lt"/>
                  <a:cs typeface="Arial" pitchFamily="34" charset="0"/>
                </a:rPr>
                <a:t> por escrito</a:t>
              </a:r>
            </a:p>
          </p:txBody>
        </p:sp>
        <p:sp>
          <p:nvSpPr>
            <p:cNvPr id="30" name="29 Rectángulo"/>
            <p:cNvSpPr/>
            <p:nvPr/>
          </p:nvSpPr>
          <p:spPr>
            <a:xfrm>
              <a:off x="5038527" y="4929054"/>
              <a:ext cx="1200970" cy="697627"/>
            </a:xfrm>
            <a:prstGeom prst="rect">
              <a:avLst/>
            </a:prstGeom>
          </p:spPr>
          <p:txBody>
            <a:bodyPr wrap="none">
              <a:spAutoFit/>
            </a:bodyPr>
            <a:lstStyle/>
            <a:p>
              <a:pPr algn="ctr"/>
              <a:r>
                <a:rPr lang="es-MX" sz="1400" dirty="0">
                  <a:latin typeface="+mj-lt"/>
                  <a:cs typeface="Arial" pitchFamily="34" charset="0"/>
                </a:rPr>
                <a:t>MULTA </a:t>
              </a:r>
            </a:p>
            <a:p>
              <a:pPr algn="ctr"/>
              <a:r>
                <a:rPr lang="es-MX" sz="1400" dirty="0">
                  <a:latin typeface="+mj-lt"/>
                  <a:cs typeface="Arial" pitchFamily="34" charset="0"/>
                </a:rPr>
                <a:t>250-850 UMA</a:t>
              </a:r>
            </a:p>
          </p:txBody>
        </p:sp>
        <p:sp>
          <p:nvSpPr>
            <p:cNvPr id="31" name="30 Rectángulo"/>
            <p:cNvSpPr/>
            <p:nvPr/>
          </p:nvSpPr>
          <p:spPr>
            <a:xfrm>
              <a:off x="4999788" y="3581164"/>
              <a:ext cx="1292341" cy="697627"/>
            </a:xfrm>
            <a:prstGeom prst="rect">
              <a:avLst/>
            </a:prstGeom>
          </p:spPr>
          <p:txBody>
            <a:bodyPr wrap="none">
              <a:spAutoFit/>
            </a:bodyPr>
            <a:lstStyle/>
            <a:p>
              <a:pPr algn="ctr"/>
              <a:r>
                <a:rPr lang="es-MX" sz="1400" dirty="0">
                  <a:latin typeface="+mj-lt"/>
                  <a:cs typeface="Arial" pitchFamily="34" charset="0"/>
                </a:rPr>
                <a:t>MULTA </a:t>
              </a:r>
            </a:p>
            <a:p>
              <a:pPr algn="ctr"/>
              <a:r>
                <a:rPr lang="es-MX" sz="1400" dirty="0">
                  <a:latin typeface="+mj-lt"/>
                  <a:cs typeface="Arial" pitchFamily="34" charset="0"/>
                </a:rPr>
                <a:t>800-1500 UMA</a:t>
              </a:r>
            </a:p>
          </p:txBody>
        </p:sp>
        <p:sp>
          <p:nvSpPr>
            <p:cNvPr id="33" name="32 Rectángulo"/>
            <p:cNvSpPr/>
            <p:nvPr/>
          </p:nvSpPr>
          <p:spPr>
            <a:xfrm>
              <a:off x="6059861" y="3029298"/>
              <a:ext cx="1536475" cy="984885"/>
            </a:xfrm>
            <a:prstGeom prst="rect">
              <a:avLst/>
            </a:prstGeom>
          </p:spPr>
          <p:txBody>
            <a:bodyPr wrap="square">
              <a:spAutoFit/>
            </a:bodyPr>
            <a:lstStyle/>
            <a:p>
              <a:pPr algn="ctr"/>
              <a:r>
                <a:rPr lang="es-MX" sz="1400" dirty="0">
                  <a:latin typeface="+mj-lt"/>
                  <a:cs typeface="Arial" pitchFamily="34" charset="0"/>
                </a:rPr>
                <a:t>Separación </a:t>
              </a:r>
            </a:p>
            <a:p>
              <a:pPr algn="ctr"/>
              <a:r>
                <a:rPr lang="es-MX" sz="1400" dirty="0">
                  <a:latin typeface="+mj-lt"/>
                  <a:cs typeface="Arial" pitchFamily="34" charset="0"/>
                </a:rPr>
                <a:t>d</a:t>
              </a:r>
              <a:r>
                <a:rPr lang="es-MX" sz="1400" dirty="0" smtClean="0">
                  <a:latin typeface="+mj-lt"/>
                  <a:cs typeface="Arial" pitchFamily="34" charset="0"/>
                </a:rPr>
                <a:t>efinitiva del cargo</a:t>
              </a:r>
              <a:endParaRPr lang="es-MX" sz="1400" dirty="0">
                <a:latin typeface="+mj-lt"/>
                <a:cs typeface="Arial" pitchFamily="34" charset="0"/>
              </a:endParaRPr>
            </a:p>
          </p:txBody>
        </p:sp>
        <p:sp>
          <p:nvSpPr>
            <p:cNvPr id="35" name="34 Rectángulo"/>
            <p:cNvSpPr/>
            <p:nvPr/>
          </p:nvSpPr>
          <p:spPr>
            <a:xfrm>
              <a:off x="6219675" y="4429968"/>
              <a:ext cx="1232645" cy="615553"/>
            </a:xfrm>
            <a:prstGeom prst="rect">
              <a:avLst/>
            </a:prstGeom>
          </p:spPr>
          <p:txBody>
            <a:bodyPr wrap="none">
              <a:spAutoFit/>
            </a:bodyPr>
            <a:lstStyle/>
            <a:p>
              <a:pPr algn="ctr"/>
              <a:r>
                <a:rPr lang="es-MX" sz="1200" dirty="0">
                  <a:latin typeface="+mj-lt"/>
                  <a:cs typeface="Arial" pitchFamily="34" charset="0"/>
                </a:rPr>
                <a:t>Inhabilitación</a:t>
              </a:r>
            </a:p>
            <a:p>
              <a:pPr algn="ctr"/>
              <a:r>
                <a:rPr lang="es-MX" sz="1200" dirty="0">
                  <a:latin typeface="+mj-lt"/>
                  <a:cs typeface="Arial" pitchFamily="34" charset="0"/>
                </a:rPr>
                <a:t>h</a:t>
              </a:r>
              <a:r>
                <a:rPr lang="es-MX" sz="1200" dirty="0" smtClean="0">
                  <a:latin typeface="+mj-lt"/>
                  <a:cs typeface="Arial" pitchFamily="34" charset="0"/>
                </a:rPr>
                <a:t>asta </a:t>
              </a:r>
              <a:r>
                <a:rPr lang="es-MX" sz="1200" dirty="0">
                  <a:latin typeface="+mj-lt"/>
                  <a:cs typeface="Arial" pitchFamily="34" charset="0"/>
                </a:rPr>
                <a:t>p</a:t>
              </a:r>
              <a:r>
                <a:rPr lang="es-MX" sz="1200" dirty="0" smtClean="0">
                  <a:latin typeface="+mj-lt"/>
                  <a:cs typeface="Arial" pitchFamily="34" charset="0"/>
                </a:rPr>
                <a:t>or </a:t>
              </a:r>
              <a:r>
                <a:rPr lang="es-MX" sz="1200" dirty="0">
                  <a:latin typeface="+mj-lt"/>
                  <a:cs typeface="Arial" pitchFamily="34" charset="0"/>
                </a:rPr>
                <a:t>6 Años</a:t>
              </a:r>
            </a:p>
          </p:txBody>
        </p:sp>
        <p:sp>
          <p:nvSpPr>
            <p:cNvPr id="36" name="35 Rectángulo"/>
            <p:cNvSpPr/>
            <p:nvPr/>
          </p:nvSpPr>
          <p:spPr>
            <a:xfrm>
              <a:off x="6236193" y="1493127"/>
              <a:ext cx="1216127" cy="1272143"/>
            </a:xfrm>
            <a:prstGeom prst="rect">
              <a:avLst/>
            </a:prstGeom>
          </p:spPr>
          <p:txBody>
            <a:bodyPr wrap="square">
              <a:spAutoFit/>
            </a:bodyPr>
            <a:lstStyle/>
            <a:p>
              <a:pPr algn="ctr"/>
              <a:r>
                <a:rPr lang="es-MX" sz="1400" dirty="0">
                  <a:latin typeface="+mj-lt"/>
                  <a:cs typeface="Arial" pitchFamily="34" charset="0"/>
                </a:rPr>
                <a:t>Separación </a:t>
              </a:r>
            </a:p>
            <a:p>
              <a:pPr algn="ctr"/>
              <a:r>
                <a:rPr lang="es-MX" sz="1400" dirty="0">
                  <a:latin typeface="+mj-lt"/>
                  <a:cs typeface="Arial" pitchFamily="34" charset="0"/>
                </a:rPr>
                <a:t>t</a:t>
              </a:r>
              <a:r>
                <a:rPr lang="es-MX" sz="1400" dirty="0" smtClean="0">
                  <a:latin typeface="+mj-lt"/>
                  <a:cs typeface="Arial" pitchFamily="34" charset="0"/>
                </a:rPr>
                <a:t>emporal hasta por 6 meses</a:t>
              </a:r>
              <a:endParaRPr lang="es-MX" sz="1400" dirty="0">
                <a:latin typeface="+mj-lt"/>
                <a:cs typeface="Arial" pitchFamily="34" charset="0"/>
              </a:endParaRPr>
            </a:p>
          </p:txBody>
        </p:sp>
        <p:sp>
          <p:nvSpPr>
            <p:cNvPr id="34" name="Hexagon 5"/>
            <p:cNvSpPr/>
            <p:nvPr/>
          </p:nvSpPr>
          <p:spPr>
            <a:xfrm>
              <a:off x="1796312" y="1415376"/>
              <a:ext cx="1285051" cy="1178029"/>
            </a:xfrm>
            <a:prstGeom prst="hexagon">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mj-lt"/>
                <a:ea typeface="+mn-ea"/>
                <a:cs typeface="+mn-cs"/>
              </a:endParaRPr>
            </a:p>
          </p:txBody>
        </p:sp>
        <p:sp>
          <p:nvSpPr>
            <p:cNvPr id="37" name="36 Rectángulo"/>
            <p:cNvSpPr/>
            <p:nvPr/>
          </p:nvSpPr>
          <p:spPr>
            <a:xfrm>
              <a:off x="1821074" y="1474751"/>
              <a:ext cx="1207382" cy="1149032"/>
            </a:xfrm>
            <a:prstGeom prst="rect">
              <a:avLst/>
            </a:prstGeom>
          </p:spPr>
          <p:txBody>
            <a:bodyPr wrap="none">
              <a:spAutoFit/>
            </a:bodyPr>
            <a:lstStyle/>
            <a:p>
              <a:pPr lvl="0" algn="ctr">
                <a:buClr>
                  <a:srgbClr val="660033"/>
                </a:buClr>
              </a:pPr>
              <a:r>
                <a:rPr lang="es-MX" sz="1000" b="1" dirty="0">
                  <a:latin typeface="+mj-lt"/>
                  <a:cs typeface="Arial" pitchFamily="34" charset="0"/>
                </a:rPr>
                <a:t>NO </a:t>
              </a:r>
            </a:p>
            <a:p>
              <a:pPr lvl="0" algn="ctr">
                <a:buClr>
                  <a:srgbClr val="660033"/>
                </a:buClr>
              </a:pPr>
              <a:r>
                <a:rPr lang="es-MX" sz="1000" b="1" dirty="0" smtClean="0">
                  <a:latin typeface="+mj-lt"/>
                  <a:cs typeface="Arial" pitchFamily="34" charset="0"/>
                </a:rPr>
                <a:t>ACTUALIZAR</a:t>
              </a:r>
            </a:p>
            <a:p>
              <a:pPr lvl="0" algn="ctr">
                <a:buClr>
                  <a:srgbClr val="660033"/>
                </a:buClr>
              </a:pPr>
              <a:r>
                <a:rPr lang="es-MX" sz="1000" b="1" dirty="0" smtClean="0">
                  <a:latin typeface="+mj-lt"/>
                  <a:cs typeface="Arial" pitchFamily="34" charset="0"/>
                </a:rPr>
                <a:t>LAS OBLIGACIONES</a:t>
              </a:r>
            </a:p>
            <a:p>
              <a:pPr lvl="0" algn="ctr">
                <a:buClr>
                  <a:srgbClr val="660033"/>
                </a:buClr>
              </a:pPr>
              <a:r>
                <a:rPr lang="es-MX" sz="1000" b="1" dirty="0" smtClean="0">
                  <a:latin typeface="+mj-lt"/>
                  <a:cs typeface="Arial" pitchFamily="34" charset="0"/>
                </a:rPr>
                <a:t>DE</a:t>
              </a:r>
            </a:p>
            <a:p>
              <a:pPr lvl="0" algn="ctr">
                <a:buClr>
                  <a:srgbClr val="660033"/>
                </a:buClr>
              </a:pPr>
              <a:r>
                <a:rPr lang="es-MX" sz="1000" b="1" dirty="0" smtClean="0">
                  <a:latin typeface="+mj-lt"/>
                  <a:cs typeface="Arial" pitchFamily="34" charset="0"/>
                </a:rPr>
                <a:t>TRANSPARENCIA</a:t>
              </a:r>
              <a:endParaRPr lang="es-MX" sz="1000" b="1" dirty="0">
                <a:latin typeface="+mj-lt"/>
                <a:cs typeface="Arial" pitchFamily="34" charset="0"/>
              </a:endParaRPr>
            </a:p>
          </p:txBody>
        </p:sp>
        <p:sp>
          <p:nvSpPr>
            <p:cNvPr id="43" name="42 Rectángulo"/>
            <p:cNvSpPr/>
            <p:nvPr/>
          </p:nvSpPr>
          <p:spPr>
            <a:xfrm>
              <a:off x="3927731" y="2837277"/>
              <a:ext cx="1292341" cy="697627"/>
            </a:xfrm>
            <a:prstGeom prst="rect">
              <a:avLst/>
            </a:prstGeom>
          </p:spPr>
          <p:txBody>
            <a:bodyPr wrap="none">
              <a:spAutoFit/>
            </a:bodyPr>
            <a:lstStyle/>
            <a:p>
              <a:pPr algn="ctr"/>
              <a:r>
                <a:rPr lang="es-MX" sz="1400" dirty="0" smtClean="0">
                  <a:latin typeface="+mj-lt"/>
                  <a:cs typeface="Arial" pitchFamily="34" charset="0"/>
                </a:rPr>
                <a:t>MULTA</a:t>
              </a:r>
            </a:p>
            <a:p>
              <a:pPr algn="ctr"/>
              <a:r>
                <a:rPr lang="es-MX" sz="1400" dirty="0" smtClean="0">
                  <a:latin typeface="+mj-lt"/>
                  <a:cs typeface="Arial" pitchFamily="34" charset="0"/>
                </a:rPr>
                <a:t>150-1500 UMA</a:t>
              </a:r>
              <a:endParaRPr lang="es-MX" sz="1400" dirty="0">
                <a:latin typeface="+mj-lt"/>
                <a:cs typeface="Arial" pitchFamily="34" charset="0"/>
              </a:endParaRPr>
            </a:p>
          </p:txBody>
        </p:sp>
        <p:sp>
          <p:nvSpPr>
            <p:cNvPr id="45" name="44 Rectángulo"/>
            <p:cNvSpPr/>
            <p:nvPr/>
          </p:nvSpPr>
          <p:spPr>
            <a:xfrm>
              <a:off x="5038527" y="2439561"/>
              <a:ext cx="1200970" cy="697627"/>
            </a:xfrm>
            <a:prstGeom prst="rect">
              <a:avLst/>
            </a:prstGeom>
          </p:spPr>
          <p:txBody>
            <a:bodyPr wrap="none">
              <a:spAutoFit/>
            </a:bodyPr>
            <a:lstStyle/>
            <a:p>
              <a:pPr algn="ctr"/>
              <a:r>
                <a:rPr lang="es-MX" sz="1400" dirty="0">
                  <a:latin typeface="+mj-lt"/>
                  <a:cs typeface="Arial" pitchFamily="34" charset="0"/>
                </a:rPr>
                <a:t>MULTA </a:t>
              </a:r>
            </a:p>
            <a:p>
              <a:pPr algn="ctr"/>
              <a:r>
                <a:rPr lang="es-MX" sz="1400" dirty="0" smtClean="0">
                  <a:latin typeface="+mj-lt"/>
                  <a:cs typeface="Arial" pitchFamily="34" charset="0"/>
                </a:rPr>
                <a:t>150-250 </a:t>
              </a:r>
              <a:r>
                <a:rPr lang="es-MX" sz="1400" dirty="0">
                  <a:latin typeface="+mj-lt"/>
                  <a:cs typeface="Arial" pitchFamily="34" charset="0"/>
                </a:rPr>
                <a:t>UMA</a:t>
              </a:r>
            </a:p>
          </p:txBody>
        </p:sp>
        <p:sp>
          <p:nvSpPr>
            <p:cNvPr id="38" name="37 CuadroTexto"/>
            <p:cNvSpPr txBox="1"/>
            <p:nvPr/>
          </p:nvSpPr>
          <p:spPr>
            <a:xfrm>
              <a:off x="7343583" y="725042"/>
              <a:ext cx="1639595" cy="348813"/>
            </a:xfrm>
            <a:prstGeom prst="rect">
              <a:avLst/>
            </a:prstGeom>
            <a:noFill/>
          </p:spPr>
          <p:txBody>
            <a:bodyPr wrap="square" rtlCol="0">
              <a:spAutoFit/>
            </a:bodyPr>
            <a:lstStyle/>
            <a:p>
              <a:pPr algn="r"/>
              <a:r>
                <a:rPr lang="es-MX" sz="1100" dirty="0">
                  <a:latin typeface="+mj-lt"/>
                  <a:cs typeface="Arial" pitchFamily="34" charset="0"/>
                </a:rPr>
                <a:t>Art. </a:t>
              </a:r>
              <a:r>
                <a:rPr lang="es-MX" sz="1100" dirty="0" smtClean="0">
                  <a:latin typeface="+mj-lt"/>
                  <a:cs typeface="Arial" pitchFamily="34" charset="0"/>
                </a:rPr>
                <a:t>165, 160 </a:t>
              </a:r>
              <a:r>
                <a:rPr lang="es-MX" sz="1100" dirty="0">
                  <a:latin typeface="+mj-lt"/>
                  <a:cs typeface="Arial" pitchFamily="34" charset="0"/>
                </a:rPr>
                <a:t>y </a:t>
              </a:r>
              <a:r>
                <a:rPr lang="es-MX" sz="1100" dirty="0" smtClean="0">
                  <a:latin typeface="+mj-lt"/>
                  <a:cs typeface="Arial" pitchFamily="34" charset="0"/>
                </a:rPr>
                <a:t>172 </a:t>
              </a:r>
              <a:r>
                <a:rPr lang="es-MX" sz="1100" dirty="0">
                  <a:latin typeface="+mj-lt"/>
                  <a:cs typeface="Arial" pitchFamily="34" charset="0"/>
                </a:rPr>
                <a:t>LTAIP</a:t>
              </a:r>
            </a:p>
          </p:txBody>
        </p:sp>
        <p:sp>
          <p:nvSpPr>
            <p:cNvPr id="46" name="Hexagon 8"/>
            <p:cNvSpPr/>
            <p:nvPr/>
          </p:nvSpPr>
          <p:spPr>
            <a:xfrm>
              <a:off x="3917656" y="1547654"/>
              <a:ext cx="1285051" cy="1178029"/>
            </a:xfrm>
            <a:prstGeom prst="hexagon">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300" normalizeH="0" baseline="0" noProof="0" dirty="0">
                <a:ln>
                  <a:noFill/>
                </a:ln>
                <a:solidFill>
                  <a:schemeClr val="tx1"/>
                </a:solidFill>
                <a:effectLst/>
                <a:uLnTx/>
                <a:uFillTx/>
                <a:latin typeface="+mj-lt"/>
                <a:ea typeface="+mn-ea"/>
                <a:cs typeface="Arial" panose="020B0604020202020204" pitchFamily="34" charset="0"/>
              </a:endParaRPr>
            </a:p>
          </p:txBody>
        </p:sp>
        <p:sp>
          <p:nvSpPr>
            <p:cNvPr id="47" name="46 Rectángulo"/>
            <p:cNvSpPr/>
            <p:nvPr/>
          </p:nvSpPr>
          <p:spPr>
            <a:xfrm>
              <a:off x="3931786" y="1932243"/>
              <a:ext cx="1230465" cy="697627"/>
            </a:xfrm>
            <a:prstGeom prst="rect">
              <a:avLst/>
            </a:prstGeom>
          </p:spPr>
          <p:txBody>
            <a:bodyPr wrap="none">
              <a:spAutoFit/>
            </a:bodyPr>
            <a:lstStyle/>
            <a:p>
              <a:pPr algn="ctr"/>
              <a:r>
                <a:rPr lang="es-MX" sz="1400" dirty="0">
                  <a:latin typeface="+mj-lt"/>
                  <a:cs typeface="Arial" pitchFamily="34" charset="0"/>
                </a:rPr>
                <a:t>Amonestación</a:t>
              </a:r>
            </a:p>
            <a:p>
              <a:pPr algn="ctr"/>
              <a:r>
                <a:rPr lang="es-MX" sz="1400" dirty="0">
                  <a:latin typeface="+mj-lt"/>
                  <a:cs typeface="Arial" pitchFamily="34" charset="0"/>
                </a:rPr>
                <a:t> pública</a:t>
              </a:r>
            </a:p>
          </p:txBody>
        </p:sp>
      </p:grpSp>
      <p:sp>
        <p:nvSpPr>
          <p:cNvPr id="3" name="2 CuadroTexto"/>
          <p:cNvSpPr txBox="1"/>
          <p:nvPr/>
        </p:nvSpPr>
        <p:spPr>
          <a:xfrm>
            <a:off x="4049054" y="4496221"/>
            <a:ext cx="3907801" cy="307777"/>
          </a:xfrm>
          <a:prstGeom prst="rect">
            <a:avLst/>
          </a:prstGeom>
          <a:noFill/>
        </p:spPr>
        <p:txBody>
          <a:bodyPr wrap="none" rtlCol="0">
            <a:spAutoFit/>
          </a:bodyPr>
          <a:lstStyle/>
          <a:p>
            <a:r>
              <a:rPr lang="es-MX" sz="1400" b="1" dirty="0" smtClean="0">
                <a:latin typeface="+mj-lt"/>
              </a:rPr>
              <a:t>Valor de la UMA al 22 de octubre del 2021: $89.62</a:t>
            </a:r>
            <a:endParaRPr lang="es-MX" sz="1400" b="1" dirty="0">
              <a:latin typeface="+mj-lt"/>
            </a:endParaRPr>
          </a:p>
        </p:txBody>
      </p:sp>
      <p:pic>
        <p:nvPicPr>
          <p:cNvPr id="41"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608" y="-247542"/>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0974"/>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69863" y="1732360"/>
            <a:ext cx="4621212" cy="2366963"/>
          </a:xfrm>
          <a:prstGeom prst="rect">
            <a:avLst/>
          </a:prstGeom>
          <a:noFill/>
          <a:ln w="9525">
            <a:noFill/>
            <a:miter lim="800000"/>
            <a:headEnd/>
            <a:tailEnd/>
          </a:ln>
          <a:effectLst/>
        </p:spPr>
        <p:txBody>
          <a:bodyPr/>
          <a:lstStyle/>
          <a:p>
            <a:pPr fontAlgn="auto">
              <a:lnSpc>
                <a:spcPct val="90000"/>
              </a:lnSpc>
              <a:spcBef>
                <a:spcPct val="20000"/>
              </a:spcBef>
              <a:spcAft>
                <a:spcPts val="0"/>
              </a:spcAft>
              <a:buClr>
                <a:schemeClr val="bg2"/>
              </a:buClr>
              <a:buFont typeface="Wingdings" pitchFamily="28" charset="2"/>
              <a:buNone/>
              <a:defRPr/>
            </a:pPr>
            <a:r>
              <a:rPr lang="es-MX" b="1" kern="0" dirty="0">
                <a:solidFill>
                  <a:srgbClr val="000000"/>
                </a:solidFill>
                <a:latin typeface="Arial" panose="020B0604020202020204" pitchFamily="34" charset="0"/>
              </a:rPr>
              <a:t/>
            </a:r>
            <a:br>
              <a:rPr lang="es-MX" b="1" kern="0" dirty="0">
                <a:solidFill>
                  <a:srgbClr val="000000"/>
                </a:solidFill>
                <a:latin typeface="Arial" panose="020B0604020202020204" pitchFamily="34" charset="0"/>
              </a:rPr>
            </a:br>
            <a:r>
              <a:rPr lang="es-MX" kern="0" dirty="0">
                <a:solidFill>
                  <a:srgbClr val="000000"/>
                </a:solidFill>
                <a:latin typeface="Arial" panose="020B0604020202020204" pitchFamily="34" charset="0"/>
              </a:rPr>
              <a:t>Ave. Teófilo Borunda Ortiz #2009</a:t>
            </a:r>
          </a:p>
          <a:p>
            <a:pPr fontAlgn="auto">
              <a:lnSpc>
                <a:spcPct val="90000"/>
              </a:lnSpc>
              <a:spcBef>
                <a:spcPct val="20000"/>
              </a:spcBef>
              <a:spcAft>
                <a:spcPts val="0"/>
              </a:spcAft>
              <a:buClr>
                <a:schemeClr val="bg2"/>
              </a:buClr>
              <a:buFont typeface="Wingdings" pitchFamily="28" charset="2"/>
              <a:buNone/>
              <a:defRPr/>
            </a:pPr>
            <a:r>
              <a:rPr lang="es-MX" kern="0" dirty="0">
                <a:solidFill>
                  <a:srgbClr val="000000"/>
                </a:solidFill>
                <a:latin typeface="Arial" panose="020B0604020202020204" pitchFamily="34" charset="0"/>
              </a:rPr>
              <a:t>Col.  Arquitos </a:t>
            </a:r>
          </a:p>
          <a:p>
            <a:pPr fontAlgn="auto">
              <a:lnSpc>
                <a:spcPct val="90000"/>
              </a:lnSpc>
              <a:spcBef>
                <a:spcPct val="20000"/>
              </a:spcBef>
              <a:spcAft>
                <a:spcPts val="0"/>
              </a:spcAft>
              <a:buClr>
                <a:schemeClr val="bg2"/>
              </a:buClr>
              <a:buFont typeface="Wingdings" pitchFamily="28" charset="2"/>
              <a:buNone/>
              <a:defRPr/>
            </a:pPr>
            <a:r>
              <a:rPr lang="es-MX" kern="0" dirty="0">
                <a:solidFill>
                  <a:srgbClr val="000000"/>
                </a:solidFill>
                <a:latin typeface="Arial" panose="020B0604020202020204" pitchFamily="34" charset="0"/>
              </a:rPr>
              <a:t>C.P. 31205</a:t>
            </a:r>
          </a:p>
          <a:p>
            <a:pPr fontAlgn="auto">
              <a:lnSpc>
                <a:spcPct val="90000"/>
              </a:lnSpc>
              <a:spcBef>
                <a:spcPct val="20000"/>
              </a:spcBef>
              <a:spcAft>
                <a:spcPts val="0"/>
              </a:spcAft>
              <a:buClr>
                <a:schemeClr val="bg2"/>
              </a:buClr>
              <a:buFont typeface="Wingdings" pitchFamily="28" charset="2"/>
              <a:buNone/>
              <a:defRPr/>
            </a:pPr>
            <a:r>
              <a:rPr lang="es-MX" kern="0" dirty="0">
                <a:solidFill>
                  <a:srgbClr val="000000"/>
                </a:solidFill>
                <a:latin typeface="Arial" panose="020B0604020202020204" pitchFamily="34" charset="0"/>
              </a:rPr>
              <a:t>Chihuahua, Chih.</a:t>
            </a:r>
          </a:p>
          <a:p>
            <a:pPr fontAlgn="auto">
              <a:lnSpc>
                <a:spcPct val="90000"/>
              </a:lnSpc>
              <a:spcBef>
                <a:spcPct val="20000"/>
              </a:spcBef>
              <a:spcAft>
                <a:spcPts val="0"/>
              </a:spcAft>
              <a:buClr>
                <a:schemeClr val="bg2"/>
              </a:buClr>
              <a:buFont typeface="Wingdings" pitchFamily="28" charset="2"/>
              <a:buNone/>
              <a:defRPr/>
            </a:pPr>
            <a:r>
              <a:rPr lang="es-MX" kern="0" dirty="0">
                <a:solidFill>
                  <a:srgbClr val="000000"/>
                </a:solidFill>
                <a:latin typeface="Arial" panose="020B0604020202020204" pitchFamily="34" charset="0"/>
              </a:rPr>
              <a:t>Teléfono: (614) 201-3300 </a:t>
            </a:r>
          </a:p>
          <a:p>
            <a:pPr fontAlgn="auto">
              <a:lnSpc>
                <a:spcPct val="90000"/>
              </a:lnSpc>
              <a:spcBef>
                <a:spcPct val="20000"/>
              </a:spcBef>
              <a:spcAft>
                <a:spcPts val="0"/>
              </a:spcAft>
              <a:buClr>
                <a:schemeClr val="bg2"/>
              </a:buClr>
              <a:buFont typeface="Wingdings" pitchFamily="28" charset="2"/>
              <a:buNone/>
              <a:defRPr/>
            </a:pPr>
            <a:r>
              <a:rPr lang="es-MX" kern="0" dirty="0">
                <a:solidFill>
                  <a:srgbClr val="000000"/>
                </a:solidFill>
                <a:latin typeface="Arial" panose="020B0604020202020204" pitchFamily="34" charset="0"/>
              </a:rPr>
              <a:t>Ext. </a:t>
            </a:r>
            <a:r>
              <a:rPr lang="es-MX" kern="0" dirty="0" smtClean="0">
                <a:solidFill>
                  <a:srgbClr val="000000"/>
                </a:solidFill>
                <a:latin typeface="+mn-lt"/>
              </a:rPr>
              <a:t>3013</a:t>
            </a:r>
            <a:r>
              <a:rPr lang="es-MX" kern="0" dirty="0">
                <a:solidFill>
                  <a:srgbClr val="000000"/>
                </a:solidFill>
                <a:latin typeface="+mn-lt"/>
              </a:rPr>
              <a:t>, </a:t>
            </a:r>
            <a:r>
              <a:rPr lang="es-MX" kern="0" dirty="0" smtClean="0">
                <a:solidFill>
                  <a:srgbClr val="000000"/>
                </a:solidFill>
                <a:latin typeface="+mn-lt"/>
              </a:rPr>
              <a:t>3012</a:t>
            </a:r>
            <a:r>
              <a:rPr lang="es-MX" kern="0">
                <a:solidFill>
                  <a:srgbClr val="000000"/>
                </a:solidFill>
                <a:latin typeface="+mn-lt"/>
              </a:rPr>
              <a:t>, </a:t>
            </a:r>
            <a:r>
              <a:rPr lang="es-MX" kern="0" smtClean="0">
                <a:solidFill>
                  <a:srgbClr val="000000"/>
                </a:solidFill>
                <a:latin typeface="+mn-lt"/>
              </a:rPr>
              <a:t>3010 </a:t>
            </a:r>
            <a:r>
              <a:rPr lang="es-MX" kern="0" dirty="0">
                <a:solidFill>
                  <a:srgbClr val="000000"/>
                </a:solidFill>
                <a:latin typeface="+mn-lt"/>
              </a:rPr>
              <a:t>y </a:t>
            </a:r>
            <a:r>
              <a:rPr lang="es-MX" kern="0" dirty="0" smtClean="0">
                <a:solidFill>
                  <a:srgbClr val="000000"/>
                </a:solidFill>
                <a:latin typeface="+mn-lt"/>
              </a:rPr>
              <a:t>3015</a:t>
            </a:r>
            <a:endParaRPr lang="es-MX" kern="0" dirty="0">
              <a:solidFill>
                <a:srgbClr val="000000"/>
              </a:solidFill>
              <a:latin typeface="+mn-lt"/>
            </a:endParaRPr>
          </a:p>
          <a:p>
            <a:pPr fontAlgn="auto">
              <a:lnSpc>
                <a:spcPct val="90000"/>
              </a:lnSpc>
              <a:spcBef>
                <a:spcPct val="20000"/>
              </a:spcBef>
              <a:spcAft>
                <a:spcPts val="0"/>
              </a:spcAft>
              <a:buClr>
                <a:schemeClr val="bg2"/>
              </a:buClr>
              <a:defRPr/>
            </a:pPr>
            <a:r>
              <a:rPr lang="es-MX" kern="0" dirty="0">
                <a:solidFill>
                  <a:srgbClr val="000000"/>
                </a:solidFill>
                <a:latin typeface="Arial" panose="020B0604020202020204" pitchFamily="34" charset="0"/>
              </a:rPr>
              <a:t>Dirección de Capacitación </a:t>
            </a:r>
          </a:p>
          <a:p>
            <a:pPr fontAlgn="auto">
              <a:lnSpc>
                <a:spcPct val="90000"/>
              </a:lnSpc>
              <a:spcBef>
                <a:spcPct val="20000"/>
              </a:spcBef>
              <a:spcAft>
                <a:spcPts val="0"/>
              </a:spcAft>
              <a:buClr>
                <a:schemeClr val="bg2"/>
              </a:buClr>
              <a:buFont typeface="Wingdings" pitchFamily="28" charset="2"/>
              <a:buNone/>
              <a:defRPr/>
            </a:pPr>
            <a:endParaRPr lang="es-MX" kern="0" dirty="0">
              <a:solidFill>
                <a:srgbClr val="000000"/>
              </a:solidFill>
              <a:latin typeface="Arial" panose="020B0604020202020204" pitchFamily="34" charset="0"/>
            </a:endParaRPr>
          </a:p>
          <a:p>
            <a:pPr fontAlgn="auto">
              <a:lnSpc>
                <a:spcPct val="90000"/>
              </a:lnSpc>
              <a:spcBef>
                <a:spcPct val="20000"/>
              </a:spcBef>
              <a:spcAft>
                <a:spcPts val="0"/>
              </a:spcAft>
              <a:buClr>
                <a:schemeClr val="bg2"/>
              </a:buClr>
              <a:buFont typeface="Wingdings" pitchFamily="28" charset="2"/>
              <a:buNone/>
              <a:defRPr/>
            </a:pPr>
            <a:r>
              <a:rPr lang="es-MX" kern="0" dirty="0">
                <a:solidFill>
                  <a:srgbClr val="6A0000"/>
                </a:solidFill>
                <a:latin typeface="Arial" panose="020B0604020202020204" pitchFamily="34" charset="0"/>
              </a:rPr>
              <a:t/>
            </a:r>
            <a:br>
              <a:rPr lang="es-MX" kern="0" dirty="0">
                <a:solidFill>
                  <a:srgbClr val="6A0000"/>
                </a:solidFill>
                <a:latin typeface="Arial" panose="020B0604020202020204" pitchFamily="34" charset="0"/>
              </a:rPr>
            </a:br>
            <a:endParaRPr lang="es-MX" kern="0" dirty="0">
              <a:solidFill>
                <a:srgbClr val="6A0000"/>
              </a:solidFill>
              <a:latin typeface="Arial" panose="020B0604020202020204" pitchFamily="34" charset="0"/>
            </a:endParaRPr>
          </a:p>
          <a:p>
            <a:pPr fontAlgn="auto">
              <a:lnSpc>
                <a:spcPct val="90000"/>
              </a:lnSpc>
              <a:spcBef>
                <a:spcPct val="20000"/>
              </a:spcBef>
              <a:spcAft>
                <a:spcPts val="0"/>
              </a:spcAft>
              <a:buClr>
                <a:schemeClr val="bg2"/>
              </a:buClr>
              <a:buFont typeface="Wingdings" pitchFamily="28" charset="2"/>
              <a:buNone/>
              <a:defRPr/>
            </a:pPr>
            <a:endParaRPr lang="es-MX" b="1" kern="0" dirty="0">
              <a:solidFill>
                <a:srgbClr val="990000"/>
              </a:solidFill>
              <a:latin typeface="Arial" panose="020B0604020202020204" pitchFamily="34" charset="0"/>
            </a:endParaRPr>
          </a:p>
        </p:txBody>
      </p:sp>
      <p:sp>
        <p:nvSpPr>
          <p:cNvPr id="46083" name="4 Rectángulo"/>
          <p:cNvSpPr>
            <a:spLocks noChangeArrowheads="1"/>
          </p:cNvSpPr>
          <p:nvPr/>
        </p:nvSpPr>
        <p:spPr bwMode="auto">
          <a:xfrm>
            <a:off x="314325" y="1098948"/>
            <a:ext cx="4579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800" b="1">
                <a:latin typeface="Arial" pitchFamily="34" charset="0"/>
              </a:rPr>
              <a:t>Estamos a sus órdenes</a:t>
            </a:r>
            <a:endParaRPr lang="es-MX" altLang="es-MX" sz="2800" b="1"/>
          </a:p>
        </p:txBody>
      </p:sp>
      <p:pic>
        <p:nvPicPr>
          <p:cNvPr id="46084" name="5 Imagen"/>
          <p:cNvPicPr>
            <a:picLocks noChangeAspect="1"/>
          </p:cNvPicPr>
          <p:nvPr/>
        </p:nvPicPr>
        <p:blipFill>
          <a:blip r:embed="rId2" cstate="print">
            <a:extLst>
              <a:ext uri="{28A0092B-C50C-407E-A947-70E740481C1C}">
                <a14:useLocalDpi xmlns:a14="http://schemas.microsoft.com/office/drawing/2010/main" val="0"/>
              </a:ext>
            </a:extLst>
          </a:blip>
          <a:srcRect l="29015" r="11264"/>
          <a:stretch>
            <a:fillRect/>
          </a:stretch>
        </p:blipFill>
        <p:spPr bwMode="auto">
          <a:xfrm>
            <a:off x="4791075" y="1179909"/>
            <a:ext cx="41402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608" y="-247542"/>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95560"/>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330361" y="1618842"/>
            <a:ext cx="3593567" cy="7368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ES" sz="2000" dirty="0" smtClean="0">
                <a:cs typeface="Arial" panose="020B0604020202020204" pitchFamily="34" charset="0"/>
              </a:rPr>
              <a:t>Instancias comprendidas en la estructura orgánica del Sujeto Obligado que generen, adquieran, transformen o conserven por cualquier título, todo tipo de información pública.</a:t>
            </a:r>
            <a:endParaRPr lang="es-MX" sz="2000" dirty="0">
              <a:cs typeface="Arial" panose="020B0604020202020204" pitchFamily="34" charset="0"/>
            </a:endParaRPr>
          </a:p>
        </p:txBody>
      </p:sp>
      <p:sp>
        <p:nvSpPr>
          <p:cNvPr id="5" name="1 Título"/>
          <p:cNvSpPr txBox="1">
            <a:spLocks/>
          </p:cNvSpPr>
          <p:nvPr/>
        </p:nvSpPr>
        <p:spPr>
          <a:xfrm>
            <a:off x="1755922" y="51470"/>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smtClean="0">
                <a:solidFill>
                  <a:srgbClr val="333399"/>
                </a:solidFill>
                <a:latin typeface="+mn-lt"/>
                <a:cs typeface="Arial" pitchFamily="34" charset="0"/>
              </a:rPr>
              <a:t>Áreas</a:t>
            </a:r>
            <a:endParaRPr lang="es-MX" sz="2800" b="1" dirty="0">
              <a:solidFill>
                <a:srgbClr val="333399"/>
              </a:solidFill>
              <a:latin typeface="+mn-lt"/>
              <a:cs typeface="Arial" pitchFamily="34"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625" t="18888" r="26000" b="21556"/>
          <a:stretch/>
        </p:blipFill>
        <p:spPr bwMode="auto">
          <a:xfrm>
            <a:off x="3870191" y="771551"/>
            <a:ext cx="5094297"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22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33 Grupo"/>
          <p:cNvGrpSpPr/>
          <p:nvPr/>
        </p:nvGrpSpPr>
        <p:grpSpPr>
          <a:xfrm>
            <a:off x="785462" y="84698"/>
            <a:ext cx="8315302" cy="6015444"/>
            <a:chOff x="785462" y="192772"/>
            <a:chExt cx="8315302" cy="6015444"/>
          </a:xfrm>
        </p:grpSpPr>
        <p:sp>
          <p:nvSpPr>
            <p:cNvPr id="35" name="34 CuadroTexto"/>
            <p:cNvSpPr txBox="1"/>
            <p:nvPr/>
          </p:nvSpPr>
          <p:spPr>
            <a:xfrm>
              <a:off x="785462" y="1678677"/>
              <a:ext cx="3930554" cy="2585323"/>
            </a:xfrm>
            <a:prstGeom prst="rect">
              <a:avLst/>
            </a:prstGeom>
            <a:noFill/>
          </p:spPr>
          <p:txBody>
            <a:bodyPr wrap="square" rtlCol="0">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es-MX" b="0" i="0" u="none" strike="noStrike" kern="0" cap="none" spc="0" normalizeH="0" baseline="0" noProof="0" dirty="0" smtClean="0">
                  <a:ln>
                    <a:noFill/>
                  </a:ln>
                  <a:solidFill>
                    <a:prstClr val="black"/>
                  </a:solidFill>
                  <a:effectLst/>
                  <a:uLnTx/>
                  <a:uFillTx/>
                </a:rPr>
                <a:t>La Ley de Transparencia y Acceso a la Información Pública, es reglamentaria del artículo 4º, fracción II, de la Constitución Política del Estado de Chihuahua, y tiene por objeto garantizar el derecho de acceso a la información pública y establecer los principios, bases generales y procedimientos para ello.</a:t>
              </a:r>
            </a:p>
          </p:txBody>
        </p:sp>
        <p:sp>
          <p:nvSpPr>
            <p:cNvPr id="36" name="1 Título"/>
            <p:cNvSpPr txBox="1">
              <a:spLocks/>
            </p:cNvSpPr>
            <p:nvPr/>
          </p:nvSpPr>
          <p:spPr>
            <a:xfrm>
              <a:off x="1748182" y="192772"/>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smtClean="0">
                  <a:ln>
                    <a:noFill/>
                  </a:ln>
                  <a:solidFill>
                    <a:prstClr val="black"/>
                  </a:solidFill>
                  <a:effectLst/>
                  <a:uLnTx/>
                  <a:uFillTx/>
                  <a:latin typeface="Calibri"/>
                  <a:cs typeface="Arial" pitchFamily="34" charset="0"/>
                </a:rPr>
                <a:t>Marco Normativo</a:t>
              </a:r>
            </a:p>
            <a:p>
              <a:pPr marL="0" marR="0" lvl="0" indent="0" algn="r" defTabSz="914400" rtl="0" eaLnBrk="1" fontAlgn="auto" latinLnBrk="0" hangingPunct="1">
                <a:lnSpc>
                  <a:spcPct val="90000"/>
                </a:lnSpc>
                <a:spcBef>
                  <a:spcPct val="0"/>
                </a:spcBef>
                <a:spcAft>
                  <a:spcPts val="0"/>
                </a:spcAft>
                <a:buClrTx/>
                <a:buSzTx/>
                <a:buFontTx/>
                <a:buNone/>
                <a:tabLst/>
                <a:defRPr/>
              </a:pPr>
              <a:r>
                <a:rPr lang="es-MX" sz="2800" b="1" dirty="0">
                  <a:solidFill>
                    <a:srgbClr val="333399"/>
                  </a:solidFill>
                  <a:latin typeface="+mn-lt"/>
                  <a:cs typeface="Arial" pitchFamily="34" charset="0"/>
                </a:rPr>
                <a:t>Aspectos Generales de la LTAIPECH</a:t>
              </a:r>
            </a:p>
          </p:txBody>
        </p:sp>
        <p:sp>
          <p:nvSpPr>
            <p:cNvPr id="37" name="36 CuadroTexto"/>
            <p:cNvSpPr txBox="1"/>
            <p:nvPr/>
          </p:nvSpPr>
          <p:spPr>
            <a:xfrm>
              <a:off x="7392965" y="961217"/>
              <a:ext cx="1639595" cy="276999"/>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MX" sz="1200" i="0" u="none" strike="noStrike" kern="0" cap="none" spc="0" normalizeH="0" baseline="0" noProof="0" dirty="0" smtClean="0">
                  <a:ln>
                    <a:noFill/>
                  </a:ln>
                  <a:solidFill>
                    <a:prstClr val="black"/>
                  </a:solidFill>
                  <a:effectLst/>
                  <a:uLnTx/>
                  <a:uFillTx/>
                  <a:cs typeface="Arial" panose="020B0604020202020204" pitchFamily="34" charset="0"/>
                </a:rPr>
                <a:t>Art. 1  LTAIP</a:t>
              </a:r>
            </a:p>
          </p:txBody>
        </p:sp>
        <p:grpSp>
          <p:nvGrpSpPr>
            <p:cNvPr id="38" name="37 Grupo"/>
            <p:cNvGrpSpPr/>
            <p:nvPr/>
          </p:nvGrpSpPr>
          <p:grpSpPr>
            <a:xfrm>
              <a:off x="5076055" y="1230870"/>
              <a:ext cx="3798477" cy="4977346"/>
              <a:chOff x="1261384" y="1056200"/>
              <a:chExt cx="7773473" cy="5938527"/>
            </a:xfrm>
            <a:solidFill>
              <a:srgbClr val="9999FF"/>
            </a:solidFill>
          </p:grpSpPr>
          <p:sp>
            <p:nvSpPr>
              <p:cNvPr id="42" name="Shape 297"/>
              <p:cNvSpPr/>
              <p:nvPr/>
            </p:nvSpPr>
            <p:spPr>
              <a:xfrm>
                <a:off x="1261384" y="1056200"/>
                <a:ext cx="7773473" cy="4091312"/>
              </a:xfrm>
              <a:prstGeom prst="roundRect">
                <a:avLst>
                  <a:gd name="adj" fmla="val 15981"/>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1" wrap="square" lIns="91368" tIns="45672" rIns="91368" bIns="45672"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43" name="Shape 261"/>
              <p:cNvGrpSpPr/>
              <p:nvPr/>
            </p:nvGrpSpPr>
            <p:grpSpPr>
              <a:xfrm>
                <a:off x="2735007" y="1492721"/>
                <a:ext cx="6035645" cy="5502006"/>
                <a:chOff x="2842406" y="-935640"/>
                <a:chExt cx="7248091" cy="6034582"/>
              </a:xfrm>
              <a:grpFill/>
            </p:grpSpPr>
            <p:sp>
              <p:nvSpPr>
                <p:cNvPr id="44" name="Shape 262"/>
                <p:cNvSpPr/>
                <p:nvPr/>
              </p:nvSpPr>
              <p:spPr>
                <a:xfrm rot="5400000">
                  <a:off x="5120481" y="-3213715"/>
                  <a:ext cx="1726111" cy="6282262"/>
                </a:xfrm>
                <a:prstGeom prst="roundRect">
                  <a:avLst>
                    <a:gd name="adj" fmla="val 1666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45" name="Shape 268"/>
                <p:cNvGrpSpPr/>
                <p:nvPr/>
              </p:nvGrpSpPr>
              <p:grpSpPr>
                <a:xfrm>
                  <a:off x="8301535" y="2425282"/>
                  <a:ext cx="283510" cy="137688"/>
                  <a:chOff x="1924702" y="2438298"/>
                  <a:chExt cx="423801" cy="205822"/>
                </a:xfrm>
                <a:grpFill/>
              </p:grpSpPr>
              <p:grpSp>
                <p:nvGrpSpPr>
                  <p:cNvPr id="53" name="Shape 270"/>
                  <p:cNvGrpSpPr/>
                  <p:nvPr/>
                </p:nvGrpSpPr>
                <p:grpSpPr>
                  <a:xfrm>
                    <a:off x="2009144" y="2438298"/>
                    <a:ext cx="254918" cy="67978"/>
                    <a:chOff x="6094412" y="2895600"/>
                    <a:chExt cx="1143000" cy="304800"/>
                  </a:xfrm>
                  <a:grpFill/>
                </p:grpSpPr>
                <p:sp>
                  <p:nvSpPr>
                    <p:cNvPr id="60" name="Shape 271"/>
                    <p:cNvSpPr/>
                    <p:nvPr/>
                  </p:nvSpPr>
                  <p:spPr>
                    <a:xfrm>
                      <a:off x="6094412" y="2895600"/>
                      <a:ext cx="304800" cy="3048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1" name="Shape 272"/>
                    <p:cNvSpPr/>
                    <p:nvPr/>
                  </p:nvSpPr>
                  <p:spPr>
                    <a:xfrm>
                      <a:off x="6932612" y="2895600"/>
                      <a:ext cx="304800" cy="3048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54" name="Shape 273"/>
                  <p:cNvGrpSpPr/>
                  <p:nvPr/>
                </p:nvGrpSpPr>
                <p:grpSpPr>
                  <a:xfrm>
                    <a:off x="1958691" y="2532712"/>
                    <a:ext cx="355823" cy="50983"/>
                    <a:chOff x="5870574" y="3397250"/>
                    <a:chExt cx="1595438" cy="228600"/>
                  </a:xfrm>
                  <a:grpFill/>
                </p:grpSpPr>
                <p:sp>
                  <p:nvSpPr>
                    <p:cNvPr id="58" name="Shape 274"/>
                    <p:cNvSpPr/>
                    <p:nvPr/>
                  </p:nvSpPr>
                  <p:spPr>
                    <a:xfrm>
                      <a:off x="5870574" y="3397250"/>
                      <a:ext cx="228600" cy="2286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9" name="Shape 275"/>
                    <p:cNvSpPr/>
                    <p:nvPr/>
                  </p:nvSpPr>
                  <p:spPr>
                    <a:xfrm>
                      <a:off x="7237412" y="3397250"/>
                      <a:ext cx="228600" cy="2286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nvGrpSpPr>
                  <p:cNvPr id="55" name="Shape 276"/>
                  <p:cNvGrpSpPr/>
                  <p:nvPr/>
                </p:nvGrpSpPr>
                <p:grpSpPr>
                  <a:xfrm>
                    <a:off x="1924702" y="2610131"/>
                    <a:ext cx="423801" cy="33989"/>
                    <a:chOff x="5718174" y="3708400"/>
                    <a:chExt cx="1900238" cy="152400"/>
                  </a:xfrm>
                  <a:grpFill/>
                </p:grpSpPr>
                <p:sp>
                  <p:nvSpPr>
                    <p:cNvPr id="56" name="Shape 277"/>
                    <p:cNvSpPr/>
                    <p:nvPr/>
                  </p:nvSpPr>
                  <p:spPr>
                    <a:xfrm>
                      <a:off x="7466012" y="3708400"/>
                      <a:ext cx="152400" cy="1524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7" name="Shape 278"/>
                    <p:cNvSpPr/>
                    <p:nvPr/>
                  </p:nvSpPr>
                  <p:spPr>
                    <a:xfrm>
                      <a:off x="5718174" y="3708400"/>
                      <a:ext cx="152400" cy="1524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grpSp>
              <p:nvGrpSpPr>
                <p:cNvPr id="46" name="Shape 279"/>
                <p:cNvGrpSpPr/>
                <p:nvPr/>
              </p:nvGrpSpPr>
              <p:grpSpPr>
                <a:xfrm rot="10800000">
                  <a:off x="9806987" y="4875356"/>
                  <a:ext cx="283510" cy="223586"/>
                  <a:chOff x="1924702" y="2309895"/>
                  <a:chExt cx="423801" cy="334225"/>
                </a:xfrm>
                <a:grpFill/>
              </p:grpSpPr>
              <p:sp>
                <p:nvSpPr>
                  <p:cNvPr id="47" name="Shape 280"/>
                  <p:cNvSpPr/>
                  <p:nvPr/>
                </p:nvSpPr>
                <p:spPr>
                  <a:xfrm>
                    <a:off x="2085619" y="2309895"/>
                    <a:ext cx="101967" cy="101967"/>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8" name="Shape 282"/>
                  <p:cNvSpPr/>
                  <p:nvPr/>
                </p:nvSpPr>
                <p:spPr>
                  <a:xfrm>
                    <a:off x="2009141" y="2438297"/>
                    <a:ext cx="67978" cy="67979"/>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9" name="Shape 285"/>
                  <p:cNvSpPr/>
                  <p:nvPr/>
                </p:nvSpPr>
                <p:spPr>
                  <a:xfrm>
                    <a:off x="1958702" y="2532713"/>
                    <a:ext cx="50983" cy="50982"/>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50" name="Shape 287"/>
                  <p:cNvGrpSpPr/>
                  <p:nvPr/>
                </p:nvGrpSpPr>
                <p:grpSpPr>
                  <a:xfrm>
                    <a:off x="1924702" y="2610131"/>
                    <a:ext cx="423801" cy="33989"/>
                    <a:chOff x="5718174" y="3708400"/>
                    <a:chExt cx="1900238" cy="152400"/>
                  </a:xfrm>
                  <a:grpFill/>
                </p:grpSpPr>
                <p:sp>
                  <p:nvSpPr>
                    <p:cNvPr id="51" name="Shape 288"/>
                    <p:cNvSpPr/>
                    <p:nvPr/>
                  </p:nvSpPr>
                  <p:spPr>
                    <a:xfrm>
                      <a:off x="7466012" y="3708400"/>
                      <a:ext cx="152400" cy="1524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2" name="Shape 289"/>
                    <p:cNvSpPr/>
                    <p:nvPr/>
                  </p:nvSpPr>
                  <p:spPr>
                    <a:xfrm>
                      <a:off x="5718174" y="3708400"/>
                      <a:ext cx="152400" cy="152400"/>
                    </a:xfrm>
                    <a:prstGeom prst="ellipse">
                      <a:avLst/>
                    </a:prstGeom>
                    <a:grpFill/>
                    <a:ln>
                      <a:noFill/>
                    </a:ln>
                  </p:spPr>
                  <p:txBody>
                    <a:bodyPr spcFirstLastPara="1" wrap="square" lIns="91425" tIns="45700" rIns="91425" bIns="45700" anchor="ctr" anchorCtr="0">
                      <a:noAutofit/>
                    </a:bodyPr>
                    <a:lstStyle/>
                    <a:p>
                      <a:pPr marL="0" marR="0" lvl="0" indent="0" algn="ctr" defTabSz="45698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grpSp>
          </p:grpSp>
        </p:grpSp>
        <p:sp>
          <p:nvSpPr>
            <p:cNvPr id="39" name="38 Rectángulo redondeado"/>
            <p:cNvSpPr/>
            <p:nvPr/>
          </p:nvSpPr>
          <p:spPr>
            <a:xfrm>
              <a:off x="5796135" y="3075806"/>
              <a:ext cx="2556293" cy="1227073"/>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39 Rectángulo"/>
            <p:cNvSpPr/>
            <p:nvPr/>
          </p:nvSpPr>
          <p:spPr>
            <a:xfrm>
              <a:off x="5868144" y="3291830"/>
              <a:ext cx="2483118" cy="738664"/>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a:ln>
                    <a:noFill/>
                  </a:ln>
                  <a:solidFill>
                    <a:prstClr val="black"/>
                  </a:solidFill>
                  <a:effectLst/>
                  <a:uLnTx/>
                  <a:uFillTx/>
                  <a:cs typeface="Arial" pitchFamily="34" charset="0"/>
                </a:rPr>
                <a:t>Artículo 4º fracción </a:t>
              </a:r>
              <a:r>
                <a:rPr kumimoji="0" lang="es-MX" sz="1400" b="0" i="0" u="none" strike="noStrike" kern="0" cap="none" spc="0" normalizeH="0" baseline="0" noProof="0" dirty="0" smtClean="0">
                  <a:ln>
                    <a:noFill/>
                  </a:ln>
                  <a:solidFill>
                    <a:prstClr val="black"/>
                  </a:solidFill>
                  <a:effectLst/>
                  <a:uLnTx/>
                  <a:uFillTx/>
                  <a:cs typeface="Arial" pitchFamily="34" charset="0"/>
                </a:rPr>
                <a:t>II </a:t>
              </a:r>
              <a:r>
                <a:rPr kumimoji="0" lang="es-MX" sz="1400" b="0" i="0" u="none" strike="noStrike" kern="0" cap="none" spc="0" normalizeH="0" baseline="0" noProof="0" dirty="0">
                  <a:ln>
                    <a:noFill/>
                  </a:ln>
                  <a:solidFill>
                    <a:prstClr val="black"/>
                  </a:solidFill>
                  <a:effectLst/>
                  <a:uLnTx/>
                  <a:uFillTx/>
                  <a:cs typeface="Arial" pitchFamily="34" charset="0"/>
                </a:rPr>
                <a:t>de la </a:t>
              </a:r>
              <a:r>
                <a:rPr kumimoji="0" lang="es-MX" sz="1400" b="0" i="0" u="none" strike="noStrike" kern="0" cap="none" spc="0" normalizeH="0" baseline="0" noProof="0" dirty="0" smtClean="0">
                  <a:ln>
                    <a:noFill/>
                  </a:ln>
                  <a:solidFill>
                    <a:prstClr val="black"/>
                  </a:solidFill>
                  <a:effectLst/>
                  <a:uLnTx/>
                  <a:uFillTx/>
                  <a:cs typeface="Arial" pitchFamily="34" charset="0"/>
                </a:rPr>
                <a:t>Constitución Política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cs typeface="Arial" pitchFamily="34" charset="0"/>
                </a:rPr>
                <a:t>del </a:t>
              </a:r>
              <a:r>
                <a:rPr kumimoji="0" lang="es-MX" sz="1400" b="0" i="0" u="none" strike="noStrike" kern="0" cap="none" spc="0" normalizeH="0" baseline="0" noProof="0" dirty="0">
                  <a:ln>
                    <a:noFill/>
                  </a:ln>
                  <a:solidFill>
                    <a:prstClr val="black"/>
                  </a:solidFill>
                  <a:effectLst/>
                  <a:uLnTx/>
                  <a:uFillTx/>
                  <a:cs typeface="Arial" pitchFamily="34" charset="0"/>
                </a:rPr>
                <a:t>Estado de Chihuahua.</a:t>
              </a:r>
            </a:p>
          </p:txBody>
        </p:sp>
        <p:sp>
          <p:nvSpPr>
            <p:cNvPr id="41" name="40 Rectángulo"/>
            <p:cNvSpPr/>
            <p:nvPr/>
          </p:nvSpPr>
          <p:spPr>
            <a:xfrm>
              <a:off x="5876650" y="1779662"/>
              <a:ext cx="2439766" cy="954107"/>
            </a:xfrm>
            <a:prstGeom prst="rect">
              <a:avLst/>
            </a:prstGeom>
          </p:spPr>
          <p:txBody>
            <a:bodyPr wrap="square">
              <a:spAutoFit/>
            </a:bodyPr>
            <a:lstStyle/>
            <a:p>
              <a:pPr marL="0" marR="0" lvl="0" indent="0" algn="ctr" defTabSz="45698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cs typeface="Arial" panose="020B0604020202020204" pitchFamily="34" charset="0"/>
                </a:rPr>
                <a:t>Constitución Política </a:t>
              </a:r>
            </a:p>
            <a:p>
              <a:pPr marL="0" marR="0" lvl="0" indent="0" algn="ctr" defTabSz="45698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cs typeface="Arial" panose="020B0604020202020204" pitchFamily="34" charset="0"/>
                </a:rPr>
                <a:t>de los </a:t>
              </a:r>
            </a:p>
            <a:p>
              <a:pPr marL="0" marR="0" lvl="0" indent="0" algn="ctr" defTabSz="45698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cs typeface="Arial" panose="020B0604020202020204" pitchFamily="34" charset="0"/>
                </a:rPr>
                <a:t>Estados Unidos Mexicanos</a:t>
              </a:r>
            </a:p>
            <a:p>
              <a:pPr marL="0" marR="0" lvl="0" indent="0" algn="ctr" defTabSz="45698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smtClean="0">
                  <a:ln>
                    <a:noFill/>
                  </a:ln>
                  <a:solidFill>
                    <a:prstClr val="black"/>
                  </a:solidFill>
                  <a:effectLst/>
                  <a:uLnTx/>
                  <a:uFillTx/>
                  <a:cs typeface="Arial" panose="020B0604020202020204" pitchFamily="34" charset="0"/>
                </a:rPr>
                <a:t>(Artículo 6)</a:t>
              </a:r>
            </a:p>
          </p:txBody>
        </p:sp>
      </p:grpSp>
      <p:pic>
        <p:nvPicPr>
          <p:cNvPr id="62"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958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755922" y="51470"/>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smtClean="0">
                <a:latin typeface="+mn-lt"/>
                <a:cs typeface="Arial" pitchFamily="34" charset="0"/>
              </a:rPr>
              <a:t>Interpretación y </a:t>
            </a:r>
          </a:p>
          <a:p>
            <a:pPr algn="r"/>
            <a:r>
              <a:rPr lang="es-MX" sz="2800" b="1" dirty="0" smtClean="0">
                <a:latin typeface="+mn-lt"/>
                <a:cs typeface="Arial" pitchFamily="34" charset="0"/>
              </a:rPr>
              <a:t>Leyes que tutelan la Transparencia</a:t>
            </a:r>
            <a:endParaRPr lang="es-MX" sz="2800" b="1" dirty="0">
              <a:latin typeface="+mn-lt"/>
              <a:cs typeface="Arial" pitchFamily="34" charset="0"/>
            </a:endParaRPr>
          </a:p>
        </p:txBody>
      </p:sp>
      <p:grpSp>
        <p:nvGrpSpPr>
          <p:cNvPr id="7" name="Grupo 26"/>
          <p:cNvGrpSpPr/>
          <p:nvPr/>
        </p:nvGrpSpPr>
        <p:grpSpPr>
          <a:xfrm>
            <a:off x="1312049" y="1010059"/>
            <a:ext cx="2729039" cy="1488037"/>
            <a:chOff x="973593" y="2060621"/>
            <a:chExt cx="2934612" cy="1730692"/>
          </a:xfrm>
        </p:grpSpPr>
        <p:sp>
          <p:nvSpPr>
            <p:cNvPr id="24" name="Shape 270"/>
            <p:cNvSpPr/>
            <p:nvPr/>
          </p:nvSpPr>
          <p:spPr>
            <a:xfrm>
              <a:off x="973593" y="2060621"/>
              <a:ext cx="2934612" cy="1730692"/>
            </a:xfrm>
            <a:prstGeom prst="diamond">
              <a:avLst/>
            </a:prstGeom>
            <a:ln/>
          </p:spPr>
          <p:style>
            <a:lnRef idx="0">
              <a:schemeClr val="accent1"/>
            </a:lnRef>
            <a:fillRef idx="3">
              <a:schemeClr val="accent1"/>
            </a:fillRef>
            <a:effectRef idx="3">
              <a:schemeClr val="accent1"/>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smtClean="0">
                <a:ln>
                  <a:noFill/>
                </a:ln>
                <a:solidFill>
                  <a:schemeClr val="tx1">
                    <a:lumMod val="75000"/>
                    <a:lumOff val="25000"/>
                  </a:schemeClr>
                </a:solidFill>
                <a:effectLst/>
                <a:uLnTx/>
                <a:uFillTx/>
                <a:ea typeface="Calibri"/>
                <a:cs typeface="Arial" panose="020B0604020202020204" pitchFamily="34" charset="0"/>
                <a:sym typeface="Calibri"/>
              </a:endParaRPr>
            </a:p>
          </p:txBody>
        </p:sp>
        <p:sp>
          <p:nvSpPr>
            <p:cNvPr id="25" name="Shape 275"/>
            <p:cNvSpPr/>
            <p:nvPr/>
          </p:nvSpPr>
          <p:spPr>
            <a:xfrm>
              <a:off x="1596461" y="2562690"/>
              <a:ext cx="1735262" cy="627521"/>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i="0" u="none" strike="noStrike" kern="0" cap="none" spc="0" normalizeH="0" baseline="0" noProof="0" dirty="0" err="1" smtClean="0">
                  <a:ln>
                    <a:noFill/>
                  </a:ln>
                  <a:effectLst/>
                  <a:uLnTx/>
                  <a:uFillTx/>
                  <a:ea typeface="Arial"/>
                  <a:cs typeface="Arial" panose="020B0604020202020204" pitchFamily="34" charset="0"/>
                  <a:sym typeface="Arial"/>
                </a:rPr>
                <a:t>Constitución</a:t>
              </a:r>
              <a:r>
                <a:rPr kumimoji="0" lang="en-US" sz="1400" i="0" u="none" strike="noStrike" kern="0" cap="none" spc="0" normalizeH="0" noProof="0" dirty="0" smtClean="0">
                  <a:ln>
                    <a:noFill/>
                  </a:ln>
                  <a:effectLst/>
                  <a:uLnTx/>
                  <a:uFillTx/>
                  <a:ea typeface="Arial"/>
                  <a:cs typeface="Arial" panose="020B0604020202020204" pitchFamily="34" charset="0"/>
                  <a:sym typeface="Arial"/>
                </a:rPr>
                <a:t> </a:t>
              </a:r>
              <a:r>
                <a:rPr kumimoji="0" lang="en-US" sz="1400" i="0" u="none" strike="noStrike" kern="0" cap="none" spc="0" normalizeH="0" noProof="0" dirty="0" err="1" smtClean="0">
                  <a:ln>
                    <a:noFill/>
                  </a:ln>
                  <a:effectLst/>
                  <a:uLnTx/>
                  <a:uFillTx/>
                  <a:ea typeface="Arial"/>
                  <a:cs typeface="Arial" panose="020B0604020202020204" pitchFamily="34" charset="0"/>
                  <a:sym typeface="Arial"/>
                </a:rPr>
                <a:t>Política</a:t>
              </a:r>
              <a:r>
                <a:rPr kumimoji="0" lang="en-US" sz="1400" i="0" u="none" strike="noStrike" kern="0" cap="none" spc="0" normalizeH="0" noProof="0" dirty="0" smtClean="0">
                  <a:ln>
                    <a:noFill/>
                  </a:ln>
                  <a:effectLst/>
                  <a:uLnTx/>
                  <a:uFillTx/>
                  <a:ea typeface="Arial"/>
                  <a:cs typeface="Arial" panose="020B0604020202020204" pitchFamily="34" charset="0"/>
                  <a:sym typeface="Arial"/>
                </a:rPr>
                <a:t> de los Estados Unidos Mexicanos</a:t>
              </a:r>
              <a:endParaRPr kumimoji="0" sz="1050" i="0" u="none" strike="noStrike" kern="0" cap="none" spc="0" normalizeH="0" baseline="0" noProof="0" dirty="0" smtClean="0">
                <a:ln>
                  <a:noFill/>
                </a:ln>
                <a:effectLst/>
                <a:uLnTx/>
                <a:uFillTx/>
                <a:cs typeface="Arial" panose="020B0604020202020204" pitchFamily="34" charset="0"/>
                <a:sym typeface="Arial"/>
              </a:endParaRPr>
            </a:p>
          </p:txBody>
        </p:sp>
      </p:grpSp>
      <p:grpSp>
        <p:nvGrpSpPr>
          <p:cNvPr id="8" name="Grupo 27"/>
          <p:cNvGrpSpPr/>
          <p:nvPr/>
        </p:nvGrpSpPr>
        <p:grpSpPr>
          <a:xfrm>
            <a:off x="5105674" y="944171"/>
            <a:ext cx="2895294" cy="1454460"/>
            <a:chOff x="4932381" y="1987365"/>
            <a:chExt cx="3113391" cy="1691639"/>
          </a:xfrm>
        </p:grpSpPr>
        <p:sp>
          <p:nvSpPr>
            <p:cNvPr id="22" name="Shape 268"/>
            <p:cNvSpPr/>
            <p:nvPr/>
          </p:nvSpPr>
          <p:spPr>
            <a:xfrm>
              <a:off x="4932381" y="1987365"/>
              <a:ext cx="3113391" cy="1691639"/>
            </a:xfrm>
            <a:prstGeom prst="diamond">
              <a:avLst/>
            </a:prstGeom>
            <a:ln/>
          </p:spPr>
          <p:style>
            <a:lnRef idx="0">
              <a:schemeClr val="accent6"/>
            </a:lnRef>
            <a:fillRef idx="3">
              <a:schemeClr val="accent6"/>
            </a:fillRef>
            <a:effectRef idx="3">
              <a:schemeClr val="accent6"/>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smtClean="0">
                <a:ln>
                  <a:noFill/>
                </a:ln>
                <a:solidFill>
                  <a:schemeClr val="tx1">
                    <a:lumMod val="75000"/>
                    <a:lumOff val="25000"/>
                  </a:schemeClr>
                </a:solidFill>
                <a:effectLst/>
                <a:uLnTx/>
                <a:uFillTx/>
                <a:ea typeface="Calibri"/>
                <a:cs typeface="Arial" panose="020B0604020202020204" pitchFamily="34" charset="0"/>
                <a:sym typeface="Calibri"/>
              </a:endParaRPr>
            </a:p>
          </p:txBody>
        </p:sp>
        <p:sp>
          <p:nvSpPr>
            <p:cNvPr id="23" name="Shape 254"/>
            <p:cNvSpPr/>
            <p:nvPr/>
          </p:nvSpPr>
          <p:spPr>
            <a:xfrm>
              <a:off x="5211343" y="2493043"/>
              <a:ext cx="2466816" cy="53345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i="0" u="none" strike="noStrike" kern="0" cap="none" spc="0" normalizeH="0" baseline="0" noProof="0" dirty="0" err="1" smtClean="0">
                  <a:ln>
                    <a:noFill/>
                  </a:ln>
                  <a:effectLst/>
                  <a:uLnTx/>
                  <a:uFillTx/>
                  <a:ea typeface="Arial"/>
                  <a:cs typeface="Arial" panose="020B0604020202020204" pitchFamily="34" charset="0"/>
                  <a:sym typeface="Arial"/>
                </a:rPr>
                <a:t>Constitución</a:t>
              </a:r>
              <a:r>
                <a:rPr kumimoji="0" lang="en-US" sz="1400" i="0" u="none" strike="noStrike" kern="0" cap="none" spc="0" normalizeH="0" noProof="0" dirty="0" smtClean="0">
                  <a:ln>
                    <a:noFill/>
                  </a:ln>
                  <a:effectLst/>
                  <a:uLnTx/>
                  <a:uFillTx/>
                  <a:ea typeface="Arial"/>
                  <a:cs typeface="Arial" panose="020B0604020202020204" pitchFamily="34" charset="0"/>
                  <a:sym typeface="Arial"/>
                </a:rPr>
                <a:t> </a:t>
              </a:r>
              <a:r>
                <a:rPr kumimoji="0" lang="en-US" sz="1400" i="0" u="none" strike="noStrike" kern="0" cap="none" spc="0" normalizeH="0" noProof="0" dirty="0" err="1" smtClean="0">
                  <a:ln>
                    <a:noFill/>
                  </a:ln>
                  <a:effectLst/>
                  <a:uLnTx/>
                  <a:uFillTx/>
                  <a:ea typeface="Arial"/>
                  <a:cs typeface="Arial" panose="020B0604020202020204" pitchFamily="34" charset="0"/>
                  <a:sym typeface="Arial"/>
                </a:rPr>
                <a:t>Política</a:t>
              </a:r>
              <a:r>
                <a:rPr kumimoji="0" lang="en-US" sz="1400" i="0" u="none" strike="noStrike" kern="0" cap="none" spc="0" normalizeH="0" noProof="0" dirty="0" smtClean="0">
                  <a:ln>
                    <a:noFill/>
                  </a:ln>
                  <a:effectLst/>
                  <a:uLnTx/>
                  <a:uFillTx/>
                  <a:ea typeface="Arial"/>
                  <a:cs typeface="Arial" panose="020B0604020202020204" pitchFamily="34" charset="0"/>
                  <a:sym typeface="Arial"/>
                </a:rPr>
                <a:t> del Estado de Chihuahua</a:t>
              </a:r>
              <a:endParaRPr kumimoji="0" sz="1050" i="0" u="none" strike="noStrike" kern="0" cap="none" spc="0" normalizeH="0" baseline="0" noProof="0" dirty="0" smtClean="0">
                <a:ln>
                  <a:noFill/>
                </a:ln>
                <a:effectLst/>
                <a:uLnTx/>
                <a:uFillTx/>
                <a:cs typeface="Arial" panose="020B0604020202020204" pitchFamily="34" charset="0"/>
                <a:sym typeface="Arial"/>
              </a:endParaRPr>
            </a:p>
          </p:txBody>
        </p:sp>
      </p:grpSp>
      <p:sp>
        <p:nvSpPr>
          <p:cNvPr id="20" name="Shape 269"/>
          <p:cNvSpPr/>
          <p:nvPr/>
        </p:nvSpPr>
        <p:spPr>
          <a:xfrm>
            <a:off x="3250409" y="1352615"/>
            <a:ext cx="2729039" cy="1454460"/>
          </a:xfrm>
          <a:prstGeom prst="diamond">
            <a:avLst/>
          </a:pr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smtClean="0">
              <a:ln>
                <a:noFill/>
              </a:ln>
              <a:solidFill>
                <a:schemeClr val="tx1">
                  <a:lumMod val="75000"/>
                  <a:lumOff val="25000"/>
                </a:schemeClr>
              </a:solidFill>
              <a:effectLst/>
              <a:uLnTx/>
              <a:uFillTx/>
              <a:ea typeface="Calibri"/>
              <a:cs typeface="Arial" panose="020B0604020202020204" pitchFamily="34" charset="0"/>
              <a:sym typeface="Calibri"/>
            </a:endParaRPr>
          </a:p>
        </p:txBody>
      </p:sp>
      <p:grpSp>
        <p:nvGrpSpPr>
          <p:cNvPr id="10" name="Grupo 30"/>
          <p:cNvGrpSpPr/>
          <p:nvPr/>
        </p:nvGrpSpPr>
        <p:grpSpPr>
          <a:xfrm>
            <a:off x="1415871" y="2467923"/>
            <a:ext cx="2684242" cy="1605119"/>
            <a:chOff x="1083457" y="3702184"/>
            <a:chExt cx="2886441" cy="1866865"/>
          </a:xfrm>
        </p:grpSpPr>
        <p:sp>
          <p:nvSpPr>
            <p:cNvPr id="18" name="Shape 266"/>
            <p:cNvSpPr/>
            <p:nvPr/>
          </p:nvSpPr>
          <p:spPr>
            <a:xfrm>
              <a:off x="1083457" y="3702184"/>
              <a:ext cx="2886441" cy="1730691"/>
            </a:xfrm>
            <a:prstGeom prst="diamond">
              <a:avLst/>
            </a:prstGeom>
            <a:ln/>
          </p:spPr>
          <p:style>
            <a:lnRef idx="0">
              <a:schemeClr val="accent6"/>
            </a:lnRef>
            <a:fillRef idx="3">
              <a:schemeClr val="accent6"/>
            </a:fillRef>
            <a:effectRef idx="3">
              <a:schemeClr val="accent6"/>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smtClean="0">
                <a:ln>
                  <a:noFill/>
                </a:ln>
                <a:solidFill>
                  <a:schemeClr val="tx1">
                    <a:lumMod val="75000"/>
                    <a:lumOff val="25000"/>
                  </a:schemeClr>
                </a:solidFill>
                <a:effectLst/>
                <a:uLnTx/>
                <a:uFillTx/>
                <a:ea typeface="Calibri"/>
                <a:cs typeface="Arial" panose="020B0604020202020204" pitchFamily="34" charset="0"/>
                <a:sym typeface="Calibri"/>
              </a:endParaRPr>
            </a:p>
          </p:txBody>
        </p:sp>
        <p:sp>
          <p:nvSpPr>
            <p:cNvPr id="19" name="Shape 249"/>
            <p:cNvSpPr/>
            <p:nvPr/>
          </p:nvSpPr>
          <p:spPr>
            <a:xfrm>
              <a:off x="1329722" y="4241693"/>
              <a:ext cx="2436720" cy="132735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i="0" u="none" strike="noStrike" kern="0" cap="none" spc="0" normalizeH="0" baseline="0" noProof="0" dirty="0" err="1" smtClean="0">
                  <a:ln>
                    <a:noFill/>
                  </a:ln>
                  <a:effectLst/>
                  <a:uLnTx/>
                  <a:uFillTx/>
                  <a:ea typeface="Arial"/>
                  <a:cs typeface="Arial" panose="020B0604020202020204" pitchFamily="34" charset="0"/>
                  <a:sym typeface="Arial"/>
                </a:rPr>
                <a:t>Convención</a:t>
              </a:r>
              <a:r>
                <a:rPr kumimoji="0" lang="en-US" sz="1400" i="0" u="none" strike="noStrike" kern="0" cap="none" spc="0" normalizeH="0" baseline="0" noProof="0" dirty="0" smtClean="0">
                  <a:ln>
                    <a:noFill/>
                  </a:ln>
                  <a:effectLst/>
                  <a:uLnTx/>
                  <a:uFillTx/>
                  <a:ea typeface="Arial"/>
                  <a:cs typeface="Arial" panose="020B0604020202020204" pitchFamily="34" charset="0"/>
                  <a:sym typeface="Arial"/>
                </a:rPr>
                <a:t> Americana</a:t>
              </a:r>
              <a:r>
                <a:rPr kumimoji="0" lang="en-US" sz="1400" i="0" u="none" strike="noStrike" kern="0" cap="none" spc="0" normalizeH="0" noProof="0" dirty="0" smtClean="0">
                  <a:ln>
                    <a:noFill/>
                  </a:ln>
                  <a:effectLst/>
                  <a:uLnTx/>
                  <a:uFillTx/>
                  <a:ea typeface="Arial"/>
                  <a:cs typeface="Arial" panose="020B0604020202020204" pitchFamily="34" charset="0"/>
                  <a:sym typeface="Arial"/>
                </a:rPr>
                <a:t> </a:t>
              </a:r>
              <a:r>
                <a:rPr kumimoji="0" lang="es-MX" sz="1400" i="0" u="none" strike="noStrike" kern="0" cap="none" spc="0" normalizeH="0" dirty="0" smtClean="0">
                  <a:ln>
                    <a:noFill/>
                  </a:ln>
                  <a:effectLst/>
                  <a:uLnTx/>
                  <a:uFillTx/>
                  <a:ea typeface="Arial"/>
                  <a:cs typeface="Arial" panose="020B0604020202020204" pitchFamily="34" charset="0"/>
                  <a:sym typeface="Arial"/>
                </a:rPr>
                <a:t>sobre</a:t>
              </a:r>
              <a:r>
                <a:rPr kumimoji="0" lang="en-US" sz="1400" i="0" u="none" strike="noStrike" kern="0" cap="none" spc="0" normalizeH="0" noProof="0" dirty="0" smtClean="0">
                  <a:ln>
                    <a:noFill/>
                  </a:ln>
                  <a:effectLst/>
                  <a:uLnTx/>
                  <a:uFillTx/>
                  <a:ea typeface="Arial"/>
                  <a:cs typeface="Arial" panose="020B0604020202020204" pitchFamily="34" charset="0"/>
                  <a:sym typeface="Arial"/>
                </a:rPr>
                <a:t> Derechos Humanos</a:t>
              </a:r>
              <a:endParaRPr kumimoji="0" sz="1050" i="0" u="none" strike="noStrike" kern="0" cap="none" spc="0" normalizeH="0" baseline="0" noProof="0" dirty="0" smtClean="0">
                <a:ln>
                  <a:noFill/>
                </a:ln>
                <a:effectLst/>
                <a:uLnTx/>
                <a:uFillTx/>
                <a:cs typeface="Arial" panose="020B0604020202020204" pitchFamily="34" charset="0"/>
                <a:sym typeface="Arial"/>
              </a:endParaRPr>
            </a:p>
          </p:txBody>
        </p:sp>
      </p:grpSp>
      <p:grpSp>
        <p:nvGrpSpPr>
          <p:cNvPr id="11" name="Grupo 33"/>
          <p:cNvGrpSpPr/>
          <p:nvPr/>
        </p:nvGrpSpPr>
        <p:grpSpPr>
          <a:xfrm>
            <a:off x="3301816" y="2985769"/>
            <a:ext cx="2722515" cy="1488037"/>
            <a:chOff x="3053529" y="4290725"/>
            <a:chExt cx="2927596" cy="1730692"/>
          </a:xfrm>
        </p:grpSpPr>
        <p:sp>
          <p:nvSpPr>
            <p:cNvPr id="16" name="Shape 267"/>
            <p:cNvSpPr/>
            <p:nvPr/>
          </p:nvSpPr>
          <p:spPr>
            <a:xfrm>
              <a:off x="3053529" y="4290725"/>
              <a:ext cx="2927596" cy="1730692"/>
            </a:xfrm>
            <a:prstGeom prst="diamond">
              <a:avLst/>
            </a:pr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smtClean="0">
                <a:ln>
                  <a:noFill/>
                </a:ln>
                <a:solidFill>
                  <a:schemeClr val="tx1"/>
                </a:solidFill>
                <a:effectLst/>
                <a:uLnTx/>
                <a:uFillTx/>
                <a:ea typeface="Calibri"/>
                <a:cs typeface="Arial" panose="020B0604020202020204" pitchFamily="34" charset="0"/>
                <a:sym typeface="Calibri"/>
              </a:endParaRPr>
            </a:p>
          </p:txBody>
        </p:sp>
        <p:sp>
          <p:nvSpPr>
            <p:cNvPr id="17" name="Shape 259"/>
            <p:cNvSpPr/>
            <p:nvPr/>
          </p:nvSpPr>
          <p:spPr>
            <a:xfrm>
              <a:off x="3539222" y="4730446"/>
              <a:ext cx="1886789" cy="1180917"/>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i="0" u="none" strike="noStrike" kern="0" cap="none" spc="0" normalizeH="0" baseline="0" noProof="0" dirty="0" smtClean="0">
                  <a:ln>
                    <a:noFill/>
                  </a:ln>
                  <a:effectLst/>
                  <a:uLnTx/>
                  <a:uFillTx/>
                  <a:ea typeface="Arial"/>
                  <a:cs typeface="Arial" panose="020B0604020202020204" pitchFamily="34" charset="0"/>
                  <a:sym typeface="Arial"/>
                </a:rPr>
                <a:t>Pacto Internacional de Derechos</a:t>
              </a:r>
              <a:r>
                <a:rPr kumimoji="0" lang="en-US" sz="1400" i="0" u="none" strike="noStrike" kern="0" cap="none" spc="0" normalizeH="0" noProof="0" dirty="0" smtClean="0">
                  <a:ln>
                    <a:noFill/>
                  </a:ln>
                  <a:effectLst/>
                  <a:uLnTx/>
                  <a:uFillTx/>
                  <a:ea typeface="Arial"/>
                  <a:cs typeface="Arial" panose="020B0604020202020204" pitchFamily="34" charset="0"/>
                  <a:sym typeface="Arial"/>
                </a:rPr>
                <a:t> Civiles y </a:t>
              </a:r>
              <a:r>
                <a:rPr kumimoji="0" lang="en-US" sz="1400" i="0" u="none" strike="noStrike" kern="0" cap="none" spc="0" normalizeH="0" noProof="0" dirty="0" err="1" smtClean="0">
                  <a:ln>
                    <a:noFill/>
                  </a:ln>
                  <a:effectLst/>
                  <a:uLnTx/>
                  <a:uFillTx/>
                  <a:ea typeface="Arial"/>
                  <a:cs typeface="Arial" panose="020B0604020202020204" pitchFamily="34" charset="0"/>
                  <a:sym typeface="Arial"/>
                </a:rPr>
                <a:t>Políticos</a:t>
              </a:r>
              <a:endParaRPr kumimoji="0" sz="1400" i="0" u="none" strike="noStrike" kern="0" cap="none" spc="0" normalizeH="0" baseline="0" noProof="0" dirty="0" smtClean="0">
                <a:ln>
                  <a:noFill/>
                </a:ln>
                <a:effectLst/>
                <a:uLnTx/>
                <a:uFillTx/>
                <a:cs typeface="Arial" panose="020B0604020202020204" pitchFamily="34" charset="0"/>
                <a:sym typeface="Arial"/>
              </a:endParaRPr>
            </a:p>
          </p:txBody>
        </p:sp>
      </p:grpSp>
      <p:grpSp>
        <p:nvGrpSpPr>
          <p:cNvPr id="12" name="Grupo 29"/>
          <p:cNvGrpSpPr/>
          <p:nvPr/>
        </p:nvGrpSpPr>
        <p:grpSpPr>
          <a:xfrm>
            <a:off x="3274668" y="1783406"/>
            <a:ext cx="2879964" cy="1636174"/>
            <a:chOff x="3022104" y="2928789"/>
            <a:chExt cx="3096906" cy="1902985"/>
          </a:xfrm>
        </p:grpSpPr>
        <p:sp>
          <p:nvSpPr>
            <p:cNvPr id="14" name="Shape 265"/>
            <p:cNvSpPr/>
            <p:nvPr/>
          </p:nvSpPr>
          <p:spPr>
            <a:xfrm>
              <a:off x="3022104" y="3363447"/>
              <a:ext cx="2898412" cy="1468327"/>
            </a:xfrm>
            <a:prstGeom prst="diamond">
              <a:avLst/>
            </a:prstGeo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s-MX" sz="1400" b="0" i="0" u="none" strike="noStrike" kern="0" cap="none" spc="0" normalizeH="0" baseline="0" noProof="0" dirty="0" smtClean="0">
                  <a:ln>
                    <a:noFill/>
                  </a:ln>
                  <a:solidFill>
                    <a:schemeClr val="tx1"/>
                  </a:solidFill>
                  <a:effectLst/>
                  <a:uLnTx/>
                  <a:uFillTx/>
                  <a:ea typeface="Calibri"/>
                  <a:cs typeface="Arial" panose="020B0604020202020204" pitchFamily="34" charset="0"/>
                  <a:sym typeface="Calibri"/>
                </a:rPr>
                <a:t>Declaración Universal de los Derechos Humanos</a:t>
              </a:r>
              <a:endParaRPr kumimoji="0" sz="1400" b="0" i="0" u="none" strike="noStrike" kern="0" cap="none" spc="0" normalizeH="0" baseline="0" noProof="0" dirty="0" smtClean="0">
                <a:ln>
                  <a:noFill/>
                </a:ln>
                <a:solidFill>
                  <a:schemeClr val="tx1"/>
                </a:solidFill>
                <a:effectLst/>
                <a:uLnTx/>
                <a:uFillTx/>
                <a:ea typeface="Calibri"/>
                <a:cs typeface="Arial" panose="020B0604020202020204" pitchFamily="34" charset="0"/>
                <a:sym typeface="Calibri"/>
              </a:endParaRPr>
            </a:p>
          </p:txBody>
        </p:sp>
        <p:sp>
          <p:nvSpPr>
            <p:cNvPr id="15" name="Shape 249"/>
            <p:cNvSpPr/>
            <p:nvPr/>
          </p:nvSpPr>
          <p:spPr>
            <a:xfrm>
              <a:off x="3286412" y="2928789"/>
              <a:ext cx="2832598" cy="414397"/>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i="0" u="none" strike="noStrike" kern="0" cap="none" spc="0" normalizeH="0" baseline="0" noProof="0" dirty="0" smtClean="0">
                  <a:ln>
                    <a:noFill/>
                  </a:ln>
                  <a:effectLst/>
                  <a:uLnTx/>
                  <a:uFillTx/>
                  <a:ea typeface="Arial"/>
                  <a:cs typeface="Arial" panose="020B0604020202020204" pitchFamily="34" charset="0"/>
                  <a:sym typeface="Arial"/>
                </a:rPr>
                <a:t>Resoluciones de Sentencias</a:t>
              </a:r>
              <a:endParaRPr kumimoji="0" sz="1050" i="0" u="none" strike="noStrike" kern="0" cap="none" spc="0" normalizeH="0" baseline="0" noProof="0" dirty="0" smtClean="0">
                <a:ln>
                  <a:noFill/>
                </a:ln>
                <a:effectLst/>
                <a:uLnTx/>
                <a:uFillTx/>
                <a:cs typeface="Arial" panose="020B0604020202020204" pitchFamily="34" charset="0"/>
                <a:sym typeface="Arial"/>
              </a:endParaRPr>
            </a:p>
          </p:txBody>
        </p:sp>
      </p:grpSp>
      <p:sp>
        <p:nvSpPr>
          <p:cNvPr id="13" name="Shape 265"/>
          <p:cNvSpPr/>
          <p:nvPr/>
        </p:nvSpPr>
        <p:spPr>
          <a:xfrm>
            <a:off x="5172877" y="2411498"/>
            <a:ext cx="2725887" cy="1629118"/>
          </a:xfrm>
          <a:prstGeom prst="diamond">
            <a:avLst/>
          </a:prstGeom>
          <a:ln/>
        </p:spPr>
        <p:style>
          <a:lnRef idx="0">
            <a:schemeClr val="accent1"/>
          </a:lnRef>
          <a:fillRef idx="3">
            <a:schemeClr val="accent1"/>
          </a:fillRef>
          <a:effectRef idx="3">
            <a:schemeClr val="accent1"/>
          </a:effectRef>
          <a:fontRef idx="minor">
            <a:schemeClr val="lt1"/>
          </a:fontRef>
        </p:style>
        <p:txBody>
          <a:bodyPr spcFirstLastPara="1" wrap="square" lIns="91425" tIns="45700" rIns="91425" bIns="45700" anchor="ctr" anchorCtr="0">
            <a:noAutofit/>
          </a:bodyPr>
          <a:lstStyle/>
          <a:p>
            <a:pPr algn="ctr">
              <a:buClr>
                <a:srgbClr val="000000"/>
              </a:buClr>
              <a:buFont typeface="Arial"/>
              <a:buNone/>
            </a:pPr>
            <a:endParaRPr lang="es-ES" sz="1400" kern="0" dirty="0">
              <a:solidFill>
                <a:schemeClr val="tx1"/>
              </a:solidFill>
              <a:ea typeface="Arial"/>
              <a:cs typeface="Arial" panose="020B0604020202020204" pitchFamily="34" charset="0"/>
              <a:sym typeface="Arial"/>
            </a:endParaRPr>
          </a:p>
        </p:txBody>
      </p:sp>
      <p:sp>
        <p:nvSpPr>
          <p:cNvPr id="26" name="25 CuadroTexto"/>
          <p:cNvSpPr txBox="1"/>
          <p:nvPr/>
        </p:nvSpPr>
        <p:spPr>
          <a:xfrm>
            <a:off x="5436096" y="2787774"/>
            <a:ext cx="2266520" cy="954107"/>
          </a:xfrm>
          <a:prstGeom prst="rect">
            <a:avLst/>
          </a:prstGeom>
          <a:noFill/>
        </p:spPr>
        <p:txBody>
          <a:bodyPr wrap="square" rtlCol="0">
            <a:spAutoFit/>
          </a:bodyPr>
          <a:lstStyle/>
          <a:p>
            <a:pPr algn="ctr"/>
            <a:r>
              <a:rPr lang="es-MX" sz="1400" dirty="0" smtClean="0"/>
              <a:t>Convención sobre la eliminación de todas las formas de discriminación contra la mujer</a:t>
            </a:r>
            <a:endParaRPr lang="es-MX" sz="1400" dirty="0"/>
          </a:p>
        </p:txBody>
      </p:sp>
      <p:pic>
        <p:nvPicPr>
          <p:cNvPr id="27"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05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372"/>
          <p:cNvSpPr txBox="1"/>
          <p:nvPr/>
        </p:nvSpPr>
        <p:spPr>
          <a:xfrm>
            <a:off x="863834" y="43919"/>
            <a:ext cx="8258900" cy="727631"/>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US" sz="2800" b="1" kern="0" dirty="0" smtClean="0">
                <a:cs typeface="Arial"/>
                <a:sym typeface="Arial"/>
              </a:rPr>
              <a:t>Información </a:t>
            </a:r>
            <a:r>
              <a:rPr lang="en-US" sz="2800" b="1" kern="0" dirty="0">
                <a:cs typeface="Arial"/>
                <a:sym typeface="Arial"/>
              </a:rPr>
              <a:t>P</a:t>
            </a:r>
            <a:r>
              <a:rPr lang="en-US" sz="2800" b="1" kern="0" dirty="0" smtClean="0">
                <a:cs typeface="Arial"/>
                <a:sym typeface="Arial"/>
              </a:rPr>
              <a:t>ública</a:t>
            </a:r>
            <a:endParaRPr sz="2800" b="1" kern="0" dirty="0">
              <a:cs typeface="Arial"/>
              <a:sym typeface="Arial"/>
            </a:endParaRPr>
          </a:p>
        </p:txBody>
      </p:sp>
      <p:grpSp>
        <p:nvGrpSpPr>
          <p:cNvPr id="18" name="17 Grupo"/>
          <p:cNvGrpSpPr/>
          <p:nvPr/>
        </p:nvGrpSpPr>
        <p:grpSpPr>
          <a:xfrm>
            <a:off x="720421" y="509940"/>
            <a:ext cx="8244067" cy="3932577"/>
            <a:chOff x="360381" y="834036"/>
            <a:chExt cx="9012916" cy="4590006"/>
          </a:xfrm>
        </p:grpSpPr>
        <p:sp>
          <p:nvSpPr>
            <p:cNvPr id="4" name="Rounded Rectangle 1"/>
            <p:cNvSpPr/>
            <p:nvPr/>
          </p:nvSpPr>
          <p:spPr>
            <a:xfrm>
              <a:off x="1567956" y="2409702"/>
              <a:ext cx="1636545" cy="504056"/>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1600" b="1" dirty="0" err="1">
                  <a:solidFill>
                    <a:schemeClr val="tx1"/>
                  </a:solidFill>
                  <a:cs typeface="Arial" pitchFamily="34" charset="0"/>
                </a:rPr>
                <a:t>Libre</a:t>
              </a:r>
              <a:r>
                <a:rPr lang="en-IN" sz="1600" b="1" dirty="0">
                  <a:solidFill>
                    <a:schemeClr val="tx1"/>
                  </a:solidFill>
                  <a:cs typeface="Arial" pitchFamily="34" charset="0"/>
                </a:rPr>
                <a:t> </a:t>
              </a:r>
              <a:r>
                <a:rPr lang="en-IN" sz="1600" b="1" dirty="0" err="1">
                  <a:solidFill>
                    <a:schemeClr val="tx1"/>
                  </a:solidFill>
                  <a:cs typeface="Arial" pitchFamily="34" charset="0"/>
                </a:rPr>
                <a:t>Acceso</a:t>
              </a:r>
              <a:endParaRPr lang="en-IN" sz="1600" b="1" dirty="0">
                <a:solidFill>
                  <a:schemeClr val="tx1"/>
                </a:solidFill>
                <a:cs typeface="Arial" pitchFamily="34" charset="0"/>
              </a:endParaRPr>
            </a:p>
          </p:txBody>
        </p:sp>
        <p:sp>
          <p:nvSpPr>
            <p:cNvPr id="5" name="Rounded Rectangle 2"/>
            <p:cNvSpPr/>
            <p:nvPr/>
          </p:nvSpPr>
          <p:spPr>
            <a:xfrm>
              <a:off x="360381" y="3273800"/>
              <a:ext cx="1832931" cy="990259"/>
            </a:xfrm>
            <a:prstGeom prst="roundRect">
              <a:avLst>
                <a:gd name="adj" fmla="val 11574"/>
              </a:avLst>
            </a:prstGeom>
            <a:ln/>
          </p:spPr>
          <p:style>
            <a:lnRef idx="0">
              <a:schemeClr val="accent6"/>
            </a:lnRef>
            <a:fillRef idx="3">
              <a:schemeClr val="accent6"/>
            </a:fillRef>
            <a:effectRef idx="3">
              <a:schemeClr val="accent6"/>
            </a:effectRef>
            <a:fontRef idx="minor">
              <a:schemeClr val="lt1"/>
            </a:fontRef>
          </p:style>
          <p:txBody>
            <a:bodyPr rtlCol="0" anchor="ctr"/>
            <a:lstStyle/>
            <a:p>
              <a:pPr lvl="0" algn="ctr"/>
              <a:r>
                <a:rPr lang="es-MX" sz="1600" b="1" dirty="0">
                  <a:solidFill>
                    <a:schemeClr val="tx1"/>
                  </a:solidFill>
                  <a:cs typeface="Arial" pitchFamily="34" charset="0"/>
                </a:rPr>
                <a:t>Solicitudes de Información</a:t>
              </a:r>
            </a:p>
            <a:p>
              <a:pPr algn="ctr"/>
              <a:r>
                <a:rPr lang="es-MX" sz="1100" dirty="0" smtClean="0">
                  <a:solidFill>
                    <a:schemeClr val="tx1"/>
                  </a:solidFill>
                  <a:cs typeface="Arial" pitchFamily="34" charset="0"/>
                </a:rPr>
                <a:t>(Título </a:t>
              </a:r>
              <a:r>
                <a:rPr lang="es-MX" sz="1100" dirty="0">
                  <a:solidFill>
                    <a:schemeClr val="tx1"/>
                  </a:solidFill>
                  <a:cs typeface="Arial" pitchFamily="34" charset="0"/>
                </a:rPr>
                <a:t>4°, Cap. I LTAIP</a:t>
              </a:r>
              <a:r>
                <a:rPr lang="es-MX" sz="1100" dirty="0" smtClean="0">
                  <a:solidFill>
                    <a:schemeClr val="tx1"/>
                  </a:solidFill>
                  <a:cs typeface="Arial" pitchFamily="34" charset="0"/>
                </a:rPr>
                <a:t>)</a:t>
              </a:r>
              <a:endParaRPr lang="es-MX" sz="1600" dirty="0">
                <a:solidFill>
                  <a:schemeClr val="tx1"/>
                </a:solidFill>
                <a:cs typeface="Arial" pitchFamily="34" charset="0"/>
              </a:endParaRPr>
            </a:p>
          </p:txBody>
        </p:sp>
        <p:sp>
          <p:nvSpPr>
            <p:cNvPr id="6" name="Rounded Rectangle 24"/>
            <p:cNvSpPr/>
            <p:nvPr/>
          </p:nvSpPr>
          <p:spPr>
            <a:xfrm>
              <a:off x="2579147" y="3273800"/>
              <a:ext cx="1832931" cy="990259"/>
            </a:xfrm>
            <a:prstGeom prst="roundRect">
              <a:avLst>
                <a:gd name="adj" fmla="val 11574"/>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1600" b="1" dirty="0">
                  <a:solidFill>
                    <a:schemeClr val="tx1"/>
                  </a:solidFill>
                  <a:cs typeface="Arial" pitchFamily="34" charset="0"/>
                </a:rPr>
                <a:t>Obligaciones de Transparencia</a:t>
              </a:r>
            </a:p>
            <a:p>
              <a:pPr algn="ctr"/>
              <a:r>
                <a:rPr lang="es-MX" sz="1100" dirty="0">
                  <a:solidFill>
                    <a:schemeClr val="tx1"/>
                  </a:solidFill>
                  <a:cs typeface="Arial" pitchFamily="34" charset="0"/>
                </a:rPr>
                <a:t>(Título 5° de la LTAIP)</a:t>
              </a:r>
            </a:p>
          </p:txBody>
        </p:sp>
        <p:sp>
          <p:nvSpPr>
            <p:cNvPr id="7" name="Rounded Rectangle 30"/>
            <p:cNvSpPr/>
            <p:nvPr/>
          </p:nvSpPr>
          <p:spPr>
            <a:xfrm>
              <a:off x="360381" y="4433783"/>
              <a:ext cx="1832931" cy="990259"/>
            </a:xfrm>
            <a:prstGeom prst="roundRect">
              <a:avLst>
                <a:gd name="adj" fmla="val 11574"/>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1600" b="1" dirty="0">
                  <a:solidFill>
                    <a:schemeClr val="tx1"/>
                  </a:solidFill>
                  <a:cs typeface="Arial" pitchFamily="34" charset="0"/>
                </a:rPr>
                <a:t>SISAI 2.0</a:t>
              </a:r>
            </a:p>
          </p:txBody>
        </p:sp>
        <p:sp>
          <p:nvSpPr>
            <p:cNvPr id="8" name="Rounded Rectangle 35"/>
            <p:cNvSpPr/>
            <p:nvPr/>
          </p:nvSpPr>
          <p:spPr>
            <a:xfrm>
              <a:off x="2579147" y="4433783"/>
              <a:ext cx="1832931" cy="990259"/>
            </a:xfrm>
            <a:prstGeom prst="roundRect">
              <a:avLst>
                <a:gd name="adj" fmla="val 11574"/>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1600" b="1" dirty="0">
                  <a:solidFill>
                    <a:schemeClr val="tx1"/>
                  </a:solidFill>
                  <a:cs typeface="Arial" pitchFamily="34" charset="0"/>
                </a:rPr>
                <a:t>PNT</a:t>
              </a:r>
            </a:p>
          </p:txBody>
        </p:sp>
        <p:sp>
          <p:nvSpPr>
            <p:cNvPr id="9" name="Rounded Rectangle 22"/>
            <p:cNvSpPr/>
            <p:nvPr/>
          </p:nvSpPr>
          <p:spPr>
            <a:xfrm>
              <a:off x="5960445" y="2409702"/>
              <a:ext cx="1636545" cy="50405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IN" sz="1600" b="1" dirty="0" err="1" smtClean="0">
                  <a:solidFill>
                    <a:schemeClr val="tx1"/>
                  </a:solidFill>
                  <a:cs typeface="Arial" pitchFamily="34" charset="0"/>
                </a:rPr>
                <a:t>Información</a:t>
              </a:r>
              <a:r>
                <a:rPr lang="en-IN" sz="1600" b="1" dirty="0" smtClean="0">
                  <a:solidFill>
                    <a:schemeClr val="tx1"/>
                  </a:solidFill>
                  <a:cs typeface="Arial" pitchFamily="34" charset="0"/>
                </a:rPr>
                <a:t> </a:t>
              </a:r>
              <a:r>
                <a:rPr lang="en-IN" sz="1600" b="1" dirty="0" err="1" smtClean="0">
                  <a:solidFill>
                    <a:schemeClr val="tx1"/>
                  </a:solidFill>
                  <a:cs typeface="Arial" pitchFamily="34" charset="0"/>
                </a:rPr>
                <a:t>Clasificada</a:t>
              </a:r>
              <a:endParaRPr lang="en-IN" sz="1600" b="1" dirty="0">
                <a:solidFill>
                  <a:schemeClr val="tx1"/>
                </a:solidFill>
                <a:cs typeface="Arial" pitchFamily="34" charset="0"/>
              </a:endParaRPr>
            </a:p>
          </p:txBody>
        </p:sp>
        <p:sp>
          <p:nvSpPr>
            <p:cNvPr id="10" name="Rounded Rectangle 44"/>
            <p:cNvSpPr/>
            <p:nvPr/>
          </p:nvSpPr>
          <p:spPr>
            <a:xfrm>
              <a:off x="4752870" y="3273800"/>
              <a:ext cx="1832931" cy="990259"/>
            </a:xfrm>
            <a:prstGeom prst="roundRect">
              <a:avLst>
                <a:gd name="adj" fmla="val 11574"/>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a:solidFill>
                    <a:schemeClr val="tx1"/>
                  </a:solidFill>
                  <a:cs typeface="Arial" pitchFamily="34" charset="0"/>
                </a:rPr>
                <a:t>Reservada</a:t>
              </a:r>
            </a:p>
            <a:p>
              <a:pPr algn="ctr"/>
              <a:r>
                <a:rPr lang="es-MX" sz="1200" dirty="0">
                  <a:solidFill>
                    <a:schemeClr val="tx1"/>
                  </a:solidFill>
                  <a:cs typeface="Arial" pitchFamily="34" charset="0"/>
                </a:rPr>
                <a:t>(Título Sexto, Cap. II)</a:t>
              </a:r>
            </a:p>
          </p:txBody>
        </p:sp>
        <p:sp>
          <p:nvSpPr>
            <p:cNvPr id="11" name="Rounded Rectangle 45"/>
            <p:cNvSpPr/>
            <p:nvPr/>
          </p:nvSpPr>
          <p:spPr>
            <a:xfrm>
              <a:off x="6971634" y="3273800"/>
              <a:ext cx="1832931" cy="990259"/>
            </a:xfrm>
            <a:prstGeom prst="roundRect">
              <a:avLst>
                <a:gd name="adj" fmla="val 11574"/>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b="1" dirty="0">
                <a:solidFill>
                  <a:schemeClr val="tx1"/>
                </a:solidFill>
                <a:cs typeface="Arial" pitchFamily="34" charset="0"/>
              </a:endParaRPr>
            </a:p>
            <a:p>
              <a:pPr algn="ctr"/>
              <a:r>
                <a:rPr lang="es-MX" b="1" dirty="0">
                  <a:solidFill>
                    <a:schemeClr val="tx1"/>
                  </a:solidFill>
                  <a:cs typeface="Arial" pitchFamily="34" charset="0"/>
                </a:rPr>
                <a:t>Confidencial</a:t>
              </a:r>
            </a:p>
            <a:p>
              <a:pPr algn="ctr"/>
              <a:r>
                <a:rPr lang="es-MX" sz="1200" dirty="0">
                  <a:solidFill>
                    <a:schemeClr val="tx1"/>
                  </a:solidFill>
                  <a:cs typeface="Arial" pitchFamily="34" charset="0"/>
                </a:rPr>
                <a:t>(Título Sexto, Cap. III)</a:t>
              </a:r>
            </a:p>
            <a:p>
              <a:pPr algn="ctr"/>
              <a:endParaRPr lang="es-MX" b="1" dirty="0">
                <a:solidFill>
                  <a:schemeClr val="tx1"/>
                </a:solidFill>
                <a:cs typeface="Arial" pitchFamily="34" charset="0"/>
              </a:endParaRPr>
            </a:p>
          </p:txBody>
        </p:sp>
        <p:sp>
          <p:nvSpPr>
            <p:cNvPr id="12" name="Rounded Rectangle 46"/>
            <p:cNvSpPr/>
            <p:nvPr/>
          </p:nvSpPr>
          <p:spPr>
            <a:xfrm>
              <a:off x="4752870" y="4433783"/>
              <a:ext cx="1832931" cy="990259"/>
            </a:xfrm>
            <a:prstGeom prst="roundRect">
              <a:avLst>
                <a:gd name="adj" fmla="val 11574"/>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1400" b="1" dirty="0">
                  <a:solidFill>
                    <a:schemeClr val="tx1"/>
                  </a:solidFill>
                  <a:cs typeface="Arial" pitchFamily="34" charset="0"/>
                </a:rPr>
                <a:t>Derivada de las atribuciones del Sujeto obligado</a:t>
              </a:r>
            </a:p>
          </p:txBody>
        </p:sp>
        <p:sp>
          <p:nvSpPr>
            <p:cNvPr id="13" name="Rounded Rectangle 47"/>
            <p:cNvSpPr/>
            <p:nvPr/>
          </p:nvSpPr>
          <p:spPr>
            <a:xfrm>
              <a:off x="6971634" y="4433783"/>
              <a:ext cx="1832931" cy="990259"/>
            </a:xfrm>
            <a:prstGeom prst="roundRect">
              <a:avLst>
                <a:gd name="adj" fmla="val 11574"/>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a:solidFill>
                    <a:schemeClr val="tx1"/>
                  </a:solidFill>
                  <a:cs typeface="Arial" pitchFamily="34" charset="0"/>
                </a:rPr>
                <a:t>Datos personales</a:t>
              </a:r>
            </a:p>
          </p:txBody>
        </p:sp>
        <p:sp>
          <p:nvSpPr>
            <p:cNvPr id="15" name="14 Rectángulo"/>
            <p:cNvSpPr/>
            <p:nvPr/>
          </p:nvSpPr>
          <p:spPr>
            <a:xfrm>
              <a:off x="2194849" y="1162202"/>
              <a:ext cx="4780261" cy="592728"/>
            </a:xfrm>
            <a:prstGeom prst="rect">
              <a:avLst/>
            </a:prstGeom>
          </p:spPr>
          <p:txBody>
            <a:bodyPr wrap="none">
              <a:spAutoFit/>
            </a:bodyPr>
            <a:lstStyle/>
            <a:p>
              <a:pPr lvl="0" algn="ctr"/>
              <a:r>
                <a:rPr lang="es-MX" sz="2700" b="1" dirty="0">
                  <a:solidFill>
                    <a:srgbClr val="333399"/>
                  </a:solidFill>
                  <a:ea typeface="+mj-ea"/>
                  <a:cs typeface="Arial" pitchFamily="34" charset="0"/>
                </a:rPr>
                <a:t>Todo archivo, registro o dato.</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869" y="1785755"/>
              <a:ext cx="1671711" cy="124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7733702" y="834036"/>
              <a:ext cx="1639595" cy="305345"/>
            </a:xfrm>
            <a:prstGeom prst="rect">
              <a:avLst/>
            </a:prstGeom>
            <a:noFill/>
          </p:spPr>
          <p:txBody>
            <a:bodyPr wrap="square" rtlCol="0">
              <a:spAutoFit/>
            </a:bodyPr>
            <a:lstStyle/>
            <a:p>
              <a:pPr algn="r"/>
              <a:r>
                <a:rPr lang="es-MX" sz="1100" dirty="0" smtClean="0">
                  <a:cs typeface="Arial" pitchFamily="34" charset="0"/>
                </a:rPr>
                <a:t>Art. 109 LTAIP</a:t>
              </a:r>
              <a:endParaRPr lang="es-MX" sz="1100" dirty="0">
                <a:cs typeface="Arial" pitchFamily="34" charset="0"/>
              </a:endParaRPr>
            </a:p>
          </p:txBody>
        </p:sp>
      </p:grpSp>
      <p:pic>
        <p:nvPicPr>
          <p:cNvPr id="19"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581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9767" y="261131"/>
            <a:ext cx="9004265" cy="438411"/>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p:spPr>
        <p:txBody>
          <a:bodyPr vert="horz" wrap="square" lIns="91440" tIns="45720" rIns="91440" bIns="45720" numCol="1" anchor="ctr" anchorCtr="0" compatLnSpc="1">
            <a:prstTxWarp prst="textNoShape">
              <a:avLst/>
            </a:prstTxWarp>
            <a:noAutofit/>
          </a:bodyPr>
          <a:lstStyle/>
          <a:p>
            <a:pPr algn="r" fontAlgn="base">
              <a:spcBef>
                <a:spcPct val="0"/>
              </a:spcBef>
              <a:spcAft>
                <a:spcPct val="0"/>
              </a:spcAft>
              <a:defRPr/>
            </a:pPr>
            <a:r>
              <a:rPr lang="es-MX" sz="3200" b="1" dirty="0" smtClean="0">
                <a:solidFill>
                  <a:prstClr val="black"/>
                </a:solidFill>
                <a:cs typeface="Arial" pitchFamily="34" charset="0"/>
              </a:rPr>
              <a:t>Contenido del SIPOT para la carga </a:t>
            </a:r>
          </a:p>
          <a:p>
            <a:pPr algn="r" fontAlgn="base">
              <a:spcBef>
                <a:spcPct val="0"/>
              </a:spcBef>
              <a:spcAft>
                <a:spcPct val="0"/>
              </a:spcAft>
              <a:defRPr/>
            </a:pPr>
            <a:r>
              <a:rPr lang="es-MX" sz="3200" b="1" dirty="0" smtClean="0">
                <a:solidFill>
                  <a:prstClr val="black"/>
                </a:solidFill>
                <a:cs typeface="Arial" pitchFamily="34" charset="0"/>
              </a:rPr>
              <a:t>de Obligaciones de Transparencia en la PNT</a:t>
            </a:r>
            <a:endParaRPr lang="es-MX" sz="3200" b="1" dirty="0">
              <a:solidFill>
                <a:prstClr val="black"/>
              </a:solidFill>
              <a:cs typeface="Arial" pitchFamily="34" charset="0"/>
            </a:endParaRPr>
          </a:p>
        </p:txBody>
      </p:sp>
      <p:sp>
        <p:nvSpPr>
          <p:cNvPr id="5" name="4 Rectángulo"/>
          <p:cNvSpPr/>
          <p:nvPr/>
        </p:nvSpPr>
        <p:spPr>
          <a:xfrm>
            <a:off x="308757" y="987574"/>
            <a:ext cx="8680862" cy="1169551"/>
          </a:xfrm>
          <a:prstGeom prst="rect">
            <a:avLst/>
          </a:prstGeom>
        </p:spPr>
        <p:txBody>
          <a:bodyPr wrap="square">
            <a:spAutoFit/>
          </a:bodyPr>
          <a:lstStyle/>
          <a:p>
            <a:pPr algn="just"/>
            <a:r>
              <a:rPr lang="es-ES" sz="1400" dirty="0">
                <a:latin typeface="Arial" panose="020B0604020202020204" pitchFamily="34" charset="0"/>
                <a:cs typeface="Arial" panose="020B0604020202020204" pitchFamily="34" charset="0"/>
              </a:rPr>
              <a:t>Este sistema cuenta con un apartado de información pública, en el que se puede ingresar a un menú que despliega la opción de “Portales de Obligaciones de Transparencia”, que es al que se debe entrar para realizar la carga de la información en la PNT</a:t>
            </a:r>
            <a:r>
              <a:rPr lang="es-ES" sz="1400" dirty="0" smtClean="0">
                <a:latin typeface="Arial" panose="020B0604020202020204" pitchFamily="34" charset="0"/>
                <a:cs typeface="Arial" panose="020B0604020202020204" pitchFamily="34" charset="0"/>
              </a:rPr>
              <a:t>. Este portal cuenta con diversas </a:t>
            </a:r>
            <a:r>
              <a:rPr lang="es-ES" sz="1400" dirty="0">
                <a:latin typeface="Arial" panose="020B0604020202020204" pitchFamily="34" charset="0"/>
                <a:cs typeface="Arial" panose="020B0604020202020204" pitchFamily="34" charset="0"/>
              </a:rPr>
              <a:t>funciones, entre las que se encuentran</a:t>
            </a:r>
            <a:r>
              <a:rPr lang="es-ES" sz="1400" dirty="0" smtClean="0">
                <a:latin typeface="Arial" panose="020B0604020202020204" pitchFamily="34" charset="0"/>
                <a:cs typeface="Arial" panose="020B0604020202020204" pitchFamily="34" charset="0"/>
              </a:rPr>
              <a:t>:</a:t>
            </a:r>
          </a:p>
          <a:p>
            <a:pPr algn="just"/>
            <a:endParaRPr lang="es-ES" sz="1400" dirty="0">
              <a:latin typeface="Arial" panose="020B0604020202020204" pitchFamily="34" charset="0"/>
              <a:cs typeface="Arial" panose="020B0604020202020204" pitchFamily="34" charset="0"/>
            </a:endParaRPr>
          </a:p>
        </p:txBody>
      </p:sp>
      <p:pic>
        <p:nvPicPr>
          <p:cNvPr id="6"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80" name="Group 21"/>
          <p:cNvGrpSpPr/>
          <p:nvPr/>
        </p:nvGrpSpPr>
        <p:grpSpPr>
          <a:xfrm>
            <a:off x="1619672" y="1971461"/>
            <a:ext cx="6826124" cy="2976553"/>
            <a:chOff x="3536790" y="1810508"/>
            <a:chExt cx="6654598" cy="4437892"/>
          </a:xfrm>
        </p:grpSpPr>
        <p:sp>
          <p:nvSpPr>
            <p:cNvPr id="85" name="Oval 46"/>
            <p:cNvSpPr/>
            <p:nvPr/>
          </p:nvSpPr>
          <p:spPr>
            <a:xfrm>
              <a:off x="3705405" y="5458449"/>
              <a:ext cx="3121106" cy="789951"/>
            </a:xfrm>
            <a:prstGeom prst="ellipse">
              <a:avLst/>
            </a:prstGeom>
            <a:solidFill>
              <a:schemeClr val="tx1">
                <a:alpha val="68000"/>
              </a:schemeClr>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86" name="Freeform 8"/>
            <p:cNvSpPr/>
            <p:nvPr/>
          </p:nvSpPr>
          <p:spPr>
            <a:xfrm>
              <a:off x="4954401" y="2537615"/>
              <a:ext cx="154967" cy="258975"/>
            </a:xfrm>
            <a:custGeom>
              <a:avLst/>
              <a:gdLst>
                <a:gd name="connsiteX0" fmla="*/ 0 w 165100"/>
                <a:gd name="connsiteY0" fmla="*/ 298450 h 298450"/>
                <a:gd name="connsiteX1" fmla="*/ 165100 w 165100"/>
                <a:gd name="connsiteY1" fmla="*/ 0 h 298450"/>
                <a:gd name="connsiteX2" fmla="*/ 139700 w 165100"/>
                <a:gd name="connsiteY2" fmla="*/ 196850 h 298450"/>
                <a:gd name="connsiteX3" fmla="*/ 0 w 165100"/>
                <a:gd name="connsiteY3" fmla="*/ 298450 h 298450"/>
                <a:gd name="connsiteX0" fmla="*/ 0 w 162719"/>
                <a:gd name="connsiteY0" fmla="*/ 269875 h 269875"/>
                <a:gd name="connsiteX1" fmla="*/ 162719 w 162719"/>
                <a:gd name="connsiteY1" fmla="*/ 0 h 269875"/>
                <a:gd name="connsiteX2" fmla="*/ 139700 w 162719"/>
                <a:gd name="connsiteY2" fmla="*/ 168275 h 269875"/>
                <a:gd name="connsiteX3" fmla="*/ 0 w 162719"/>
                <a:gd name="connsiteY3" fmla="*/ 269875 h 269875"/>
                <a:gd name="connsiteX0" fmla="*/ 0 w 162719"/>
                <a:gd name="connsiteY0" fmla="*/ 270450 h 270450"/>
                <a:gd name="connsiteX1" fmla="*/ 162719 w 162719"/>
                <a:gd name="connsiteY1" fmla="*/ 575 h 270450"/>
                <a:gd name="connsiteX2" fmla="*/ 139700 w 162719"/>
                <a:gd name="connsiteY2" fmla="*/ 168850 h 270450"/>
                <a:gd name="connsiteX3" fmla="*/ 0 w 162719"/>
                <a:gd name="connsiteY3" fmla="*/ 270450 h 270450"/>
                <a:gd name="connsiteX0" fmla="*/ 0 w 136525"/>
                <a:gd name="connsiteY0" fmla="*/ 256206 h 256206"/>
                <a:gd name="connsiteX1" fmla="*/ 136525 w 136525"/>
                <a:gd name="connsiteY1" fmla="*/ 618 h 256206"/>
                <a:gd name="connsiteX2" fmla="*/ 113506 w 136525"/>
                <a:gd name="connsiteY2" fmla="*/ 168893 h 256206"/>
                <a:gd name="connsiteX3" fmla="*/ 0 w 136525"/>
                <a:gd name="connsiteY3" fmla="*/ 256206 h 256206"/>
                <a:gd name="connsiteX0" fmla="*/ 18442 w 154967"/>
                <a:gd name="connsiteY0" fmla="*/ 258975 h 258975"/>
                <a:gd name="connsiteX1" fmla="*/ 154967 w 154967"/>
                <a:gd name="connsiteY1" fmla="*/ 3387 h 258975"/>
                <a:gd name="connsiteX2" fmla="*/ 131948 w 154967"/>
                <a:gd name="connsiteY2" fmla="*/ 171662 h 258975"/>
                <a:gd name="connsiteX3" fmla="*/ 18442 w 154967"/>
                <a:gd name="connsiteY3" fmla="*/ 258975 h 258975"/>
              </a:gdLst>
              <a:ahLst/>
              <a:cxnLst>
                <a:cxn ang="0">
                  <a:pos x="connsiteX0" y="connsiteY0"/>
                </a:cxn>
                <a:cxn ang="0">
                  <a:pos x="connsiteX1" y="connsiteY1"/>
                </a:cxn>
                <a:cxn ang="0">
                  <a:pos x="connsiteX2" y="connsiteY2"/>
                </a:cxn>
                <a:cxn ang="0">
                  <a:pos x="connsiteX3" y="connsiteY3"/>
                </a:cxn>
              </a:cxnLst>
              <a:rect l="l" t="t" r="r" b="b"/>
              <a:pathLst>
                <a:path w="154967" h="258975">
                  <a:moveTo>
                    <a:pt x="18442" y="258975"/>
                  </a:moveTo>
                  <a:cubicBezTo>
                    <a:pt x="-48762" y="-52"/>
                    <a:pt x="84059" y="-9049"/>
                    <a:pt x="154967" y="3387"/>
                  </a:cubicBezTo>
                  <a:lnTo>
                    <a:pt x="131948" y="171662"/>
                  </a:lnTo>
                  <a:lnTo>
                    <a:pt x="18442" y="258975"/>
                  </a:lnTo>
                  <a:close/>
                </a:path>
              </a:pathLst>
            </a:custGeom>
            <a:solidFill>
              <a:srgbClr val="742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Rectangle 9"/>
            <p:cNvSpPr/>
            <p:nvPr/>
          </p:nvSpPr>
          <p:spPr>
            <a:xfrm>
              <a:off x="5308597" y="2040466"/>
              <a:ext cx="1280160" cy="662939"/>
            </a:xfrm>
            <a:custGeom>
              <a:avLst/>
              <a:gdLst>
                <a:gd name="connsiteX0" fmla="*/ 0 w 1280160"/>
                <a:gd name="connsiteY0" fmla="*/ 0 h 662939"/>
                <a:gd name="connsiteX1" fmla="*/ 1280160 w 1280160"/>
                <a:gd name="connsiteY1" fmla="*/ 0 h 662939"/>
                <a:gd name="connsiteX2" fmla="*/ 1280160 w 1280160"/>
                <a:gd name="connsiteY2" fmla="*/ 662939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1523 w 1280160"/>
                <a:gd name="connsiteY2" fmla="*/ 61055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0" h="662939">
                  <a:moveTo>
                    <a:pt x="0" y="0"/>
                  </a:moveTo>
                  <a:lnTo>
                    <a:pt x="1280160" y="0"/>
                  </a:lnTo>
                  <a:cubicBezTo>
                    <a:pt x="1061879" y="128905"/>
                    <a:pt x="788828" y="426879"/>
                    <a:pt x="727709" y="629602"/>
                  </a:cubicBezTo>
                  <a:lnTo>
                    <a:pt x="0" y="662939"/>
                  </a:lnTo>
                  <a:lnTo>
                    <a:pt x="0" y="0"/>
                  </a:lnTo>
                  <a:close/>
                </a:path>
              </a:pathLst>
            </a:custGeom>
            <a:gradFill>
              <a:gsLst>
                <a:gs pos="0">
                  <a:srgbClr val="720C0C"/>
                </a:gs>
                <a:gs pos="100000">
                  <a:srgbClr val="F01C1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88" name="Rounded Rectangle 17"/>
            <p:cNvSpPr/>
            <p:nvPr/>
          </p:nvSpPr>
          <p:spPr>
            <a:xfrm>
              <a:off x="5177628" y="2541778"/>
              <a:ext cx="4266026" cy="560736"/>
            </a:xfrm>
            <a:prstGeom prst="roundRect">
              <a:avLst>
                <a:gd name="adj" fmla="val 50000"/>
              </a:avLst>
            </a:prstGeom>
            <a:ln>
              <a:noFill/>
            </a:ln>
            <a:effectLst>
              <a:outerShdw blurRad="114300" dist="114300" dir="16200000" sx="87000" sy="8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Rectangle 9"/>
            <p:cNvSpPr/>
            <p:nvPr/>
          </p:nvSpPr>
          <p:spPr>
            <a:xfrm>
              <a:off x="5491163" y="2535449"/>
              <a:ext cx="1501490" cy="777556"/>
            </a:xfrm>
            <a:custGeom>
              <a:avLst/>
              <a:gdLst>
                <a:gd name="connsiteX0" fmla="*/ 0 w 1280160"/>
                <a:gd name="connsiteY0" fmla="*/ 0 h 662939"/>
                <a:gd name="connsiteX1" fmla="*/ 1280160 w 1280160"/>
                <a:gd name="connsiteY1" fmla="*/ 0 h 662939"/>
                <a:gd name="connsiteX2" fmla="*/ 1280160 w 1280160"/>
                <a:gd name="connsiteY2" fmla="*/ 662939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1523 w 1280160"/>
                <a:gd name="connsiteY2" fmla="*/ 61055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60192 w 1280160"/>
                <a:gd name="connsiteY2" fmla="*/ 627572 h 662939"/>
                <a:gd name="connsiteX3" fmla="*/ 0 w 1280160"/>
                <a:gd name="connsiteY3" fmla="*/ 662939 h 662939"/>
                <a:gd name="connsiteX4" fmla="*/ 0 w 1280160"/>
                <a:gd name="connsiteY4" fmla="*/ 0 h 66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0" h="662939">
                  <a:moveTo>
                    <a:pt x="0" y="0"/>
                  </a:moveTo>
                  <a:lnTo>
                    <a:pt x="1280160" y="0"/>
                  </a:lnTo>
                  <a:cubicBezTo>
                    <a:pt x="1061879" y="128905"/>
                    <a:pt x="821311" y="424849"/>
                    <a:pt x="760192" y="627572"/>
                  </a:cubicBezTo>
                  <a:lnTo>
                    <a:pt x="0" y="662939"/>
                  </a:lnTo>
                  <a:lnTo>
                    <a:pt x="0" y="0"/>
                  </a:lnTo>
                  <a:close/>
                </a:path>
              </a:pathLst>
            </a:custGeom>
            <a:gradFill>
              <a:gsLst>
                <a:gs pos="0">
                  <a:srgbClr val="D67A00"/>
                </a:gs>
                <a:gs pos="100000">
                  <a:srgbClr val="FFC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0" name="Rounded Rectangle 18"/>
            <p:cNvSpPr/>
            <p:nvPr/>
          </p:nvSpPr>
          <p:spPr>
            <a:xfrm>
              <a:off x="5424385" y="3200848"/>
              <a:ext cx="4019269" cy="560736"/>
            </a:xfrm>
            <a:prstGeom prst="roundRect">
              <a:avLst>
                <a:gd name="adj" fmla="val 50000"/>
              </a:avLst>
            </a:prstGeom>
            <a:ln>
              <a:noFill/>
            </a:ln>
            <a:effectLst>
              <a:outerShdw blurRad="114300" dist="114300" dir="16200000" sx="87000" sy="8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Rectangle 9"/>
            <p:cNvSpPr/>
            <p:nvPr/>
          </p:nvSpPr>
          <p:spPr>
            <a:xfrm>
              <a:off x="5829298" y="3198387"/>
              <a:ext cx="1513757" cy="783909"/>
            </a:xfrm>
            <a:custGeom>
              <a:avLst/>
              <a:gdLst>
                <a:gd name="connsiteX0" fmla="*/ 0 w 1280160"/>
                <a:gd name="connsiteY0" fmla="*/ 0 h 662939"/>
                <a:gd name="connsiteX1" fmla="*/ 1280160 w 1280160"/>
                <a:gd name="connsiteY1" fmla="*/ 0 h 662939"/>
                <a:gd name="connsiteX2" fmla="*/ 1280160 w 1280160"/>
                <a:gd name="connsiteY2" fmla="*/ 662939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1523 w 1280160"/>
                <a:gd name="connsiteY2" fmla="*/ 61055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60192 w 1280160"/>
                <a:gd name="connsiteY2" fmla="*/ 627572 h 662939"/>
                <a:gd name="connsiteX3" fmla="*/ 0 w 1280160"/>
                <a:gd name="connsiteY3" fmla="*/ 662939 h 662939"/>
                <a:gd name="connsiteX4" fmla="*/ 0 w 1280160"/>
                <a:gd name="connsiteY4" fmla="*/ 0 h 66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0" h="662939">
                  <a:moveTo>
                    <a:pt x="0" y="0"/>
                  </a:moveTo>
                  <a:lnTo>
                    <a:pt x="1280160" y="0"/>
                  </a:lnTo>
                  <a:cubicBezTo>
                    <a:pt x="1061879" y="128905"/>
                    <a:pt x="821311" y="424849"/>
                    <a:pt x="760192" y="627572"/>
                  </a:cubicBezTo>
                  <a:lnTo>
                    <a:pt x="0" y="662939"/>
                  </a:lnTo>
                  <a:lnTo>
                    <a:pt x="0" y="0"/>
                  </a:lnTo>
                  <a:close/>
                </a:path>
              </a:pathLst>
            </a:cu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2" name="Rounded Rectangle 19"/>
            <p:cNvSpPr/>
            <p:nvPr/>
          </p:nvSpPr>
          <p:spPr>
            <a:xfrm>
              <a:off x="5558626" y="3857952"/>
              <a:ext cx="3885029" cy="560736"/>
            </a:xfrm>
            <a:prstGeom prst="roundRect">
              <a:avLst>
                <a:gd name="adj" fmla="val 50000"/>
              </a:avLst>
            </a:prstGeom>
            <a:ln>
              <a:noFill/>
            </a:ln>
            <a:effectLst>
              <a:outerShdw blurRad="114300" dist="114300" dir="16200000" sx="87000" sy="8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3" name="Rounded Rectangle 20"/>
            <p:cNvSpPr/>
            <p:nvPr/>
          </p:nvSpPr>
          <p:spPr>
            <a:xfrm>
              <a:off x="5938681" y="4484041"/>
              <a:ext cx="3504975" cy="560736"/>
            </a:xfrm>
            <a:prstGeom prst="roundRect">
              <a:avLst>
                <a:gd name="adj" fmla="val 50000"/>
              </a:avLst>
            </a:prstGeom>
            <a:ln>
              <a:noFill/>
            </a:ln>
            <a:effectLst>
              <a:outerShdw blurRad="114300" dist="114300" dir="16200000" sx="87000" sy="8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Rectangle 9"/>
            <p:cNvSpPr/>
            <p:nvPr/>
          </p:nvSpPr>
          <p:spPr>
            <a:xfrm>
              <a:off x="6145453" y="3851378"/>
              <a:ext cx="1535737" cy="795291"/>
            </a:xfrm>
            <a:custGeom>
              <a:avLst/>
              <a:gdLst>
                <a:gd name="connsiteX0" fmla="*/ 0 w 1280160"/>
                <a:gd name="connsiteY0" fmla="*/ 0 h 662939"/>
                <a:gd name="connsiteX1" fmla="*/ 1280160 w 1280160"/>
                <a:gd name="connsiteY1" fmla="*/ 0 h 662939"/>
                <a:gd name="connsiteX2" fmla="*/ 1280160 w 1280160"/>
                <a:gd name="connsiteY2" fmla="*/ 662939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1523 w 1280160"/>
                <a:gd name="connsiteY2" fmla="*/ 61055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60192 w 1280160"/>
                <a:gd name="connsiteY2" fmla="*/ 627572 h 662939"/>
                <a:gd name="connsiteX3" fmla="*/ 0 w 1280160"/>
                <a:gd name="connsiteY3" fmla="*/ 662939 h 662939"/>
                <a:gd name="connsiteX4" fmla="*/ 0 w 1280160"/>
                <a:gd name="connsiteY4" fmla="*/ 0 h 66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0" h="662939">
                  <a:moveTo>
                    <a:pt x="0" y="0"/>
                  </a:moveTo>
                  <a:lnTo>
                    <a:pt x="1280160" y="0"/>
                  </a:lnTo>
                  <a:cubicBezTo>
                    <a:pt x="1061879" y="128905"/>
                    <a:pt x="821311" y="424849"/>
                    <a:pt x="760192" y="627572"/>
                  </a:cubicBezTo>
                  <a:lnTo>
                    <a:pt x="0" y="662939"/>
                  </a:lnTo>
                  <a:lnTo>
                    <a:pt x="0" y="0"/>
                  </a:lnTo>
                  <a:close/>
                </a:path>
              </a:pathLst>
            </a:custGeom>
            <a:gradFill>
              <a:gsLst>
                <a:gs pos="0">
                  <a:schemeClr val="accent3">
                    <a:lumMod val="50000"/>
                  </a:schemeClr>
                </a:gs>
                <a:gs pos="100000">
                  <a:srgbClr val="92D05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Rectangle 9"/>
            <p:cNvSpPr/>
            <p:nvPr/>
          </p:nvSpPr>
          <p:spPr>
            <a:xfrm>
              <a:off x="6421124" y="4481635"/>
              <a:ext cx="1540500" cy="757191"/>
            </a:xfrm>
            <a:custGeom>
              <a:avLst/>
              <a:gdLst>
                <a:gd name="connsiteX0" fmla="*/ 0 w 1280160"/>
                <a:gd name="connsiteY0" fmla="*/ 0 h 662939"/>
                <a:gd name="connsiteX1" fmla="*/ 1280160 w 1280160"/>
                <a:gd name="connsiteY1" fmla="*/ 0 h 662939"/>
                <a:gd name="connsiteX2" fmla="*/ 1280160 w 1280160"/>
                <a:gd name="connsiteY2" fmla="*/ 662939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1523 w 1280160"/>
                <a:gd name="connsiteY2" fmla="*/ 61055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75335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58666 w 1280160"/>
                <a:gd name="connsiteY2" fmla="*/ 636746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27709 w 1280160"/>
                <a:gd name="connsiteY2" fmla="*/ 629602 h 662939"/>
                <a:gd name="connsiteX3" fmla="*/ 0 w 1280160"/>
                <a:gd name="connsiteY3" fmla="*/ 662939 h 662939"/>
                <a:gd name="connsiteX4" fmla="*/ 0 w 1280160"/>
                <a:gd name="connsiteY4" fmla="*/ 0 h 662939"/>
                <a:gd name="connsiteX0" fmla="*/ 0 w 1280160"/>
                <a:gd name="connsiteY0" fmla="*/ 0 h 662939"/>
                <a:gd name="connsiteX1" fmla="*/ 1280160 w 1280160"/>
                <a:gd name="connsiteY1" fmla="*/ 0 h 662939"/>
                <a:gd name="connsiteX2" fmla="*/ 760192 w 1280160"/>
                <a:gd name="connsiteY2" fmla="*/ 627572 h 662939"/>
                <a:gd name="connsiteX3" fmla="*/ 0 w 1280160"/>
                <a:gd name="connsiteY3" fmla="*/ 662939 h 662939"/>
                <a:gd name="connsiteX4" fmla="*/ 0 w 1280160"/>
                <a:gd name="connsiteY4" fmla="*/ 0 h 662939"/>
                <a:gd name="connsiteX0" fmla="*/ 0 w 1280160"/>
                <a:gd name="connsiteY0" fmla="*/ 0 h 627572"/>
                <a:gd name="connsiteX1" fmla="*/ 1280160 w 1280160"/>
                <a:gd name="connsiteY1" fmla="*/ 0 h 627572"/>
                <a:gd name="connsiteX2" fmla="*/ 760192 w 1280160"/>
                <a:gd name="connsiteY2" fmla="*/ 627572 h 627572"/>
                <a:gd name="connsiteX3" fmla="*/ 0 w 1280160"/>
                <a:gd name="connsiteY3" fmla="*/ 615300 h 627572"/>
                <a:gd name="connsiteX4" fmla="*/ 0 w 1280160"/>
                <a:gd name="connsiteY4" fmla="*/ 0 h 627572"/>
                <a:gd name="connsiteX0" fmla="*/ 3970 w 1284130"/>
                <a:gd name="connsiteY0" fmla="*/ 0 h 631180"/>
                <a:gd name="connsiteX1" fmla="*/ 1284130 w 1284130"/>
                <a:gd name="connsiteY1" fmla="*/ 0 h 631180"/>
                <a:gd name="connsiteX2" fmla="*/ 764162 w 1284130"/>
                <a:gd name="connsiteY2" fmla="*/ 627572 h 631180"/>
                <a:gd name="connsiteX3" fmla="*/ 0 w 1284130"/>
                <a:gd name="connsiteY3" fmla="*/ 631180 h 631180"/>
                <a:gd name="connsiteX4" fmla="*/ 3970 w 1284130"/>
                <a:gd name="connsiteY4" fmla="*/ 0 h 63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130" h="631180">
                  <a:moveTo>
                    <a:pt x="3970" y="0"/>
                  </a:moveTo>
                  <a:lnTo>
                    <a:pt x="1284130" y="0"/>
                  </a:lnTo>
                  <a:cubicBezTo>
                    <a:pt x="1065849" y="128905"/>
                    <a:pt x="825281" y="424849"/>
                    <a:pt x="764162" y="627572"/>
                  </a:cubicBezTo>
                  <a:lnTo>
                    <a:pt x="0" y="631180"/>
                  </a:lnTo>
                  <a:cubicBezTo>
                    <a:pt x="1323" y="420787"/>
                    <a:pt x="2647" y="210393"/>
                    <a:pt x="3970" y="0"/>
                  </a:cubicBezTo>
                  <a:close/>
                </a:path>
              </a:pathLst>
            </a:custGeom>
            <a:gradFill>
              <a:gsLst>
                <a:gs pos="0">
                  <a:schemeClr val="accent4">
                    <a:lumMod val="50000"/>
                  </a:schemeClr>
                </a:gs>
                <a:gs pos="100000">
                  <a:srgbClr val="8D42C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6" name="Rounded Rectangle 22"/>
            <p:cNvSpPr/>
            <p:nvPr/>
          </p:nvSpPr>
          <p:spPr>
            <a:xfrm>
              <a:off x="6313640" y="5230696"/>
              <a:ext cx="3130016" cy="276739"/>
            </a:xfrm>
            <a:prstGeom prst="roundRect">
              <a:avLst>
                <a:gd name="adj" fmla="val 50000"/>
              </a:avLst>
            </a:prstGeom>
            <a:ln>
              <a:noFill/>
            </a:ln>
            <a:effectLst>
              <a:outerShdw blurRad="114300" dist="114300" dir="16200000" sx="87000" sy="8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Isosceles Triangle 2"/>
            <p:cNvSpPr/>
            <p:nvPr/>
          </p:nvSpPr>
          <p:spPr>
            <a:xfrm>
              <a:off x="3739873" y="2040466"/>
              <a:ext cx="3139358" cy="3608070"/>
            </a:xfrm>
            <a:custGeom>
              <a:avLst/>
              <a:gdLst>
                <a:gd name="connsiteX0" fmla="*/ 0 w 3139358"/>
                <a:gd name="connsiteY0" fmla="*/ 3200400 h 3200400"/>
                <a:gd name="connsiteX1" fmla="*/ 1569679 w 3139358"/>
                <a:gd name="connsiteY1" fmla="*/ 0 h 3200400"/>
                <a:gd name="connsiteX2" fmla="*/ 3139358 w 3139358"/>
                <a:gd name="connsiteY2" fmla="*/ 3200400 h 3200400"/>
                <a:gd name="connsiteX3" fmla="*/ 0 w 3139358"/>
                <a:gd name="connsiteY3" fmla="*/ 3200400 h 3200400"/>
                <a:gd name="connsiteX0" fmla="*/ 0 w 3139358"/>
                <a:gd name="connsiteY0" fmla="*/ 3200400 h 3395133"/>
                <a:gd name="connsiteX1" fmla="*/ 1569679 w 3139358"/>
                <a:gd name="connsiteY1" fmla="*/ 0 h 3395133"/>
                <a:gd name="connsiteX2" fmla="*/ 3139358 w 3139358"/>
                <a:gd name="connsiteY2" fmla="*/ 3200400 h 3395133"/>
                <a:gd name="connsiteX3" fmla="*/ 0 w 3139358"/>
                <a:gd name="connsiteY3" fmla="*/ 3200400 h 3395133"/>
                <a:gd name="connsiteX0" fmla="*/ 0 w 3139358"/>
                <a:gd name="connsiteY0" fmla="*/ 3200400 h 3567472"/>
                <a:gd name="connsiteX1" fmla="*/ 1569679 w 3139358"/>
                <a:gd name="connsiteY1" fmla="*/ 0 h 3567472"/>
                <a:gd name="connsiteX2" fmla="*/ 3139358 w 3139358"/>
                <a:gd name="connsiteY2" fmla="*/ 3200400 h 3567472"/>
                <a:gd name="connsiteX3" fmla="*/ 0 w 3139358"/>
                <a:gd name="connsiteY3" fmla="*/ 3200400 h 3567472"/>
                <a:gd name="connsiteX0" fmla="*/ 0 w 3139358"/>
                <a:gd name="connsiteY0" fmla="*/ 3200400 h 3557422"/>
                <a:gd name="connsiteX1" fmla="*/ 1569679 w 3139358"/>
                <a:gd name="connsiteY1" fmla="*/ 0 h 3557422"/>
                <a:gd name="connsiteX2" fmla="*/ 3139358 w 3139358"/>
                <a:gd name="connsiteY2" fmla="*/ 3200400 h 3557422"/>
                <a:gd name="connsiteX3" fmla="*/ 0 w 3139358"/>
                <a:gd name="connsiteY3" fmla="*/ 3200400 h 3557422"/>
                <a:gd name="connsiteX0" fmla="*/ 0 w 3139358"/>
                <a:gd name="connsiteY0" fmla="*/ 3200400 h 3607664"/>
                <a:gd name="connsiteX1" fmla="*/ 1569679 w 3139358"/>
                <a:gd name="connsiteY1" fmla="*/ 0 h 3607664"/>
                <a:gd name="connsiteX2" fmla="*/ 3139358 w 3139358"/>
                <a:gd name="connsiteY2" fmla="*/ 3200400 h 3607664"/>
                <a:gd name="connsiteX3" fmla="*/ 0 w 3139358"/>
                <a:gd name="connsiteY3" fmla="*/ 3200400 h 3607664"/>
                <a:gd name="connsiteX0" fmla="*/ 0 w 3139358"/>
                <a:gd name="connsiteY0" fmla="*/ 3200400 h 3607664"/>
                <a:gd name="connsiteX1" fmla="*/ 1569679 w 3139358"/>
                <a:gd name="connsiteY1" fmla="*/ 0 h 3607664"/>
                <a:gd name="connsiteX2" fmla="*/ 3139358 w 3139358"/>
                <a:gd name="connsiteY2" fmla="*/ 3200400 h 3607664"/>
                <a:gd name="connsiteX3" fmla="*/ 0 w 3139358"/>
                <a:gd name="connsiteY3" fmla="*/ 3200400 h 3607664"/>
                <a:gd name="connsiteX0" fmla="*/ 0 w 3139358"/>
                <a:gd name="connsiteY0" fmla="*/ 3200400 h 3606103"/>
                <a:gd name="connsiteX1" fmla="*/ 1569679 w 3139358"/>
                <a:gd name="connsiteY1" fmla="*/ 0 h 3606103"/>
                <a:gd name="connsiteX2" fmla="*/ 3139358 w 3139358"/>
                <a:gd name="connsiteY2" fmla="*/ 3200400 h 3606103"/>
                <a:gd name="connsiteX3" fmla="*/ 0 w 3139358"/>
                <a:gd name="connsiteY3" fmla="*/ 3200400 h 3606103"/>
                <a:gd name="connsiteX0" fmla="*/ 0 w 3139358"/>
                <a:gd name="connsiteY0" fmla="*/ 3200400 h 3613982"/>
                <a:gd name="connsiteX1" fmla="*/ 1569679 w 3139358"/>
                <a:gd name="connsiteY1" fmla="*/ 0 h 3613982"/>
                <a:gd name="connsiteX2" fmla="*/ 3139358 w 3139358"/>
                <a:gd name="connsiteY2" fmla="*/ 3200400 h 3613982"/>
                <a:gd name="connsiteX3" fmla="*/ 0 w 3139358"/>
                <a:gd name="connsiteY3" fmla="*/ 3200400 h 3613982"/>
                <a:gd name="connsiteX0" fmla="*/ 0 w 3139358"/>
                <a:gd name="connsiteY0" fmla="*/ 3200400 h 3608070"/>
                <a:gd name="connsiteX1" fmla="*/ 1569679 w 3139358"/>
                <a:gd name="connsiteY1" fmla="*/ 0 h 3608070"/>
                <a:gd name="connsiteX2" fmla="*/ 3139358 w 3139358"/>
                <a:gd name="connsiteY2" fmla="*/ 3200400 h 3608070"/>
                <a:gd name="connsiteX3" fmla="*/ 0 w 3139358"/>
                <a:gd name="connsiteY3" fmla="*/ 3200400 h 3608070"/>
              </a:gdLst>
              <a:ahLst/>
              <a:cxnLst>
                <a:cxn ang="0">
                  <a:pos x="connsiteX0" y="connsiteY0"/>
                </a:cxn>
                <a:cxn ang="0">
                  <a:pos x="connsiteX1" y="connsiteY1"/>
                </a:cxn>
                <a:cxn ang="0">
                  <a:pos x="connsiteX2" y="connsiteY2"/>
                </a:cxn>
                <a:cxn ang="0">
                  <a:pos x="connsiteX3" y="connsiteY3"/>
                </a:cxn>
              </a:cxnLst>
              <a:rect l="l" t="t" r="r" b="b"/>
              <a:pathLst>
                <a:path w="3139358" h="3608070">
                  <a:moveTo>
                    <a:pt x="0" y="3200400"/>
                  </a:moveTo>
                  <a:lnTo>
                    <a:pt x="1569679" y="0"/>
                  </a:lnTo>
                  <a:lnTo>
                    <a:pt x="3139358" y="3200400"/>
                  </a:lnTo>
                  <a:cubicBezTo>
                    <a:pt x="3026356" y="3605213"/>
                    <a:pt x="1498891" y="3867149"/>
                    <a:pt x="0" y="3200400"/>
                  </a:cubicBezTo>
                  <a:close/>
                </a:path>
              </a:pathLst>
            </a:custGeom>
            <a:gradFill flip="none" rotWithShape="1">
              <a:gsLst>
                <a:gs pos="0">
                  <a:srgbClr val="F35F5F"/>
                </a:gs>
                <a:gs pos="50000">
                  <a:srgbClr val="D20000"/>
                </a:gs>
                <a:gs pos="100000">
                  <a:srgbClr val="F35F5F"/>
                </a:gs>
              </a:gsLst>
              <a:lin ang="0" scaled="1"/>
              <a:tileRect/>
            </a:gradFill>
            <a:ln>
              <a:noFill/>
            </a:ln>
            <a:effectLst>
              <a:outerShdw blurRad="1524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eeform 10"/>
            <p:cNvSpPr/>
            <p:nvPr/>
          </p:nvSpPr>
          <p:spPr>
            <a:xfrm>
              <a:off x="4571203" y="3196007"/>
              <a:ext cx="154967" cy="258975"/>
            </a:xfrm>
            <a:custGeom>
              <a:avLst/>
              <a:gdLst>
                <a:gd name="connsiteX0" fmla="*/ 0 w 165100"/>
                <a:gd name="connsiteY0" fmla="*/ 298450 h 298450"/>
                <a:gd name="connsiteX1" fmla="*/ 165100 w 165100"/>
                <a:gd name="connsiteY1" fmla="*/ 0 h 298450"/>
                <a:gd name="connsiteX2" fmla="*/ 139700 w 165100"/>
                <a:gd name="connsiteY2" fmla="*/ 196850 h 298450"/>
                <a:gd name="connsiteX3" fmla="*/ 0 w 165100"/>
                <a:gd name="connsiteY3" fmla="*/ 298450 h 298450"/>
                <a:gd name="connsiteX0" fmla="*/ 0 w 162719"/>
                <a:gd name="connsiteY0" fmla="*/ 269875 h 269875"/>
                <a:gd name="connsiteX1" fmla="*/ 162719 w 162719"/>
                <a:gd name="connsiteY1" fmla="*/ 0 h 269875"/>
                <a:gd name="connsiteX2" fmla="*/ 139700 w 162719"/>
                <a:gd name="connsiteY2" fmla="*/ 168275 h 269875"/>
                <a:gd name="connsiteX3" fmla="*/ 0 w 162719"/>
                <a:gd name="connsiteY3" fmla="*/ 269875 h 269875"/>
                <a:gd name="connsiteX0" fmla="*/ 0 w 162719"/>
                <a:gd name="connsiteY0" fmla="*/ 270450 h 270450"/>
                <a:gd name="connsiteX1" fmla="*/ 162719 w 162719"/>
                <a:gd name="connsiteY1" fmla="*/ 575 h 270450"/>
                <a:gd name="connsiteX2" fmla="*/ 139700 w 162719"/>
                <a:gd name="connsiteY2" fmla="*/ 168850 h 270450"/>
                <a:gd name="connsiteX3" fmla="*/ 0 w 162719"/>
                <a:gd name="connsiteY3" fmla="*/ 270450 h 270450"/>
                <a:gd name="connsiteX0" fmla="*/ 0 w 136525"/>
                <a:gd name="connsiteY0" fmla="*/ 256206 h 256206"/>
                <a:gd name="connsiteX1" fmla="*/ 136525 w 136525"/>
                <a:gd name="connsiteY1" fmla="*/ 618 h 256206"/>
                <a:gd name="connsiteX2" fmla="*/ 113506 w 136525"/>
                <a:gd name="connsiteY2" fmla="*/ 168893 h 256206"/>
                <a:gd name="connsiteX3" fmla="*/ 0 w 136525"/>
                <a:gd name="connsiteY3" fmla="*/ 256206 h 256206"/>
                <a:gd name="connsiteX0" fmla="*/ 18442 w 154967"/>
                <a:gd name="connsiteY0" fmla="*/ 258975 h 258975"/>
                <a:gd name="connsiteX1" fmla="*/ 154967 w 154967"/>
                <a:gd name="connsiteY1" fmla="*/ 3387 h 258975"/>
                <a:gd name="connsiteX2" fmla="*/ 131948 w 154967"/>
                <a:gd name="connsiteY2" fmla="*/ 171662 h 258975"/>
                <a:gd name="connsiteX3" fmla="*/ 18442 w 154967"/>
                <a:gd name="connsiteY3" fmla="*/ 258975 h 258975"/>
              </a:gdLst>
              <a:ahLst/>
              <a:cxnLst>
                <a:cxn ang="0">
                  <a:pos x="connsiteX0" y="connsiteY0"/>
                </a:cxn>
                <a:cxn ang="0">
                  <a:pos x="connsiteX1" y="connsiteY1"/>
                </a:cxn>
                <a:cxn ang="0">
                  <a:pos x="connsiteX2" y="connsiteY2"/>
                </a:cxn>
                <a:cxn ang="0">
                  <a:pos x="connsiteX3" y="connsiteY3"/>
                </a:cxn>
              </a:cxnLst>
              <a:rect l="l" t="t" r="r" b="b"/>
              <a:pathLst>
                <a:path w="154967" h="258975">
                  <a:moveTo>
                    <a:pt x="18442" y="258975"/>
                  </a:moveTo>
                  <a:cubicBezTo>
                    <a:pt x="-48762" y="-52"/>
                    <a:pt x="84059" y="-9049"/>
                    <a:pt x="154967" y="3387"/>
                  </a:cubicBezTo>
                  <a:lnTo>
                    <a:pt x="131948" y="171662"/>
                  </a:lnTo>
                  <a:lnTo>
                    <a:pt x="18442" y="25897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eeform 4"/>
            <p:cNvSpPr/>
            <p:nvPr/>
          </p:nvSpPr>
          <p:spPr>
            <a:xfrm>
              <a:off x="4552951" y="2574819"/>
              <a:ext cx="1876425" cy="3135312"/>
            </a:xfrm>
            <a:custGeom>
              <a:avLst/>
              <a:gdLst>
                <a:gd name="connsiteX0" fmla="*/ 423863 w 423863"/>
                <a:gd name="connsiteY0" fmla="*/ 0 h 1595437"/>
                <a:gd name="connsiteX1" fmla="*/ 0 w 423863"/>
                <a:gd name="connsiteY1" fmla="*/ 876300 h 1595437"/>
                <a:gd name="connsiteX2" fmla="*/ 328613 w 423863"/>
                <a:gd name="connsiteY2" fmla="*/ 1595437 h 1595437"/>
                <a:gd name="connsiteX0" fmla="*/ 423863 w 423863"/>
                <a:gd name="connsiteY0" fmla="*/ 0 h 1595437"/>
                <a:gd name="connsiteX1" fmla="*/ 0 w 423863"/>
                <a:gd name="connsiteY1" fmla="*/ 876300 h 1595437"/>
                <a:gd name="connsiteX2" fmla="*/ 328613 w 423863"/>
                <a:gd name="connsiteY2" fmla="*/ 1595437 h 1595437"/>
                <a:gd name="connsiteX3" fmla="*/ 423863 w 423863"/>
                <a:gd name="connsiteY3" fmla="*/ 0 h 1595437"/>
                <a:gd name="connsiteX0" fmla="*/ 423863 w 1262063"/>
                <a:gd name="connsiteY0" fmla="*/ 0 h 3119437"/>
                <a:gd name="connsiteX1" fmla="*/ 0 w 1262063"/>
                <a:gd name="connsiteY1" fmla="*/ 876300 h 3119437"/>
                <a:gd name="connsiteX2" fmla="*/ 1262063 w 1262063"/>
                <a:gd name="connsiteY2" fmla="*/ 3119437 h 3119437"/>
                <a:gd name="connsiteX3" fmla="*/ 423863 w 1262063"/>
                <a:gd name="connsiteY3" fmla="*/ 0 h 3119437"/>
                <a:gd name="connsiteX0" fmla="*/ 423863 w 1861242"/>
                <a:gd name="connsiteY0" fmla="*/ 0 h 3119437"/>
                <a:gd name="connsiteX1" fmla="*/ 0 w 1861242"/>
                <a:gd name="connsiteY1" fmla="*/ 876300 h 3119437"/>
                <a:gd name="connsiteX2" fmla="*/ 1262063 w 1861242"/>
                <a:gd name="connsiteY2" fmla="*/ 3119437 h 3119437"/>
                <a:gd name="connsiteX3" fmla="*/ 1847850 w 1861242"/>
                <a:gd name="connsiteY3" fmla="*/ 2947987 h 3119437"/>
                <a:gd name="connsiteX4" fmla="*/ 423863 w 1861242"/>
                <a:gd name="connsiteY4" fmla="*/ 0 h 3119437"/>
                <a:gd name="connsiteX0" fmla="*/ 423863 w 1858497"/>
                <a:gd name="connsiteY0" fmla="*/ 0 h 3135312"/>
                <a:gd name="connsiteX1" fmla="*/ 0 w 1858497"/>
                <a:gd name="connsiteY1" fmla="*/ 876300 h 3135312"/>
                <a:gd name="connsiteX2" fmla="*/ 1023938 w 1858497"/>
                <a:gd name="connsiteY2" fmla="*/ 3135312 h 3135312"/>
                <a:gd name="connsiteX3" fmla="*/ 1847850 w 1858497"/>
                <a:gd name="connsiteY3" fmla="*/ 2947987 h 3135312"/>
                <a:gd name="connsiteX4" fmla="*/ 423863 w 1858497"/>
                <a:gd name="connsiteY4" fmla="*/ 0 h 3135312"/>
                <a:gd name="connsiteX0" fmla="*/ 423863 w 1865050"/>
                <a:gd name="connsiteY0" fmla="*/ 0 h 3197345"/>
                <a:gd name="connsiteX1" fmla="*/ 0 w 1865050"/>
                <a:gd name="connsiteY1" fmla="*/ 876300 h 3197345"/>
                <a:gd name="connsiteX2" fmla="*/ 1023938 w 1865050"/>
                <a:gd name="connsiteY2" fmla="*/ 3135312 h 3197345"/>
                <a:gd name="connsiteX3" fmla="*/ 1847850 w 1865050"/>
                <a:gd name="connsiteY3" fmla="*/ 2947987 h 3197345"/>
                <a:gd name="connsiteX4" fmla="*/ 423863 w 1865050"/>
                <a:gd name="connsiteY4" fmla="*/ 0 h 3197345"/>
                <a:gd name="connsiteX0" fmla="*/ 423863 w 1889874"/>
                <a:gd name="connsiteY0" fmla="*/ 0 h 3209229"/>
                <a:gd name="connsiteX1" fmla="*/ 0 w 1889874"/>
                <a:gd name="connsiteY1" fmla="*/ 876300 h 3209229"/>
                <a:gd name="connsiteX2" fmla="*/ 1023938 w 1889874"/>
                <a:gd name="connsiteY2" fmla="*/ 3135312 h 3209229"/>
                <a:gd name="connsiteX3" fmla="*/ 1873250 w 1889874"/>
                <a:gd name="connsiteY3" fmla="*/ 2967037 h 3209229"/>
                <a:gd name="connsiteX4" fmla="*/ 423863 w 1889874"/>
                <a:gd name="connsiteY4" fmla="*/ 0 h 3209229"/>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425" h="3135312">
                  <a:moveTo>
                    <a:pt x="423863" y="0"/>
                  </a:moveTo>
                  <a:lnTo>
                    <a:pt x="0" y="876300"/>
                  </a:lnTo>
                  <a:lnTo>
                    <a:pt x="1023938" y="3135312"/>
                  </a:lnTo>
                  <a:cubicBezTo>
                    <a:pt x="1368425" y="3097212"/>
                    <a:pt x="1693863" y="3055937"/>
                    <a:pt x="1876425" y="2970212"/>
                  </a:cubicBezTo>
                  <a:cubicBezTo>
                    <a:pt x="1392238" y="1980141"/>
                    <a:pt x="323850" y="259821"/>
                    <a:pt x="423863" y="0"/>
                  </a:cubicBezTo>
                  <a:close/>
                </a:path>
              </a:pathLst>
            </a:custGeom>
            <a:gradFill>
              <a:gsLst>
                <a:gs pos="39000">
                  <a:srgbClr val="FF6600"/>
                </a:gs>
                <a:gs pos="0">
                  <a:srgbClr val="FBBD20"/>
                </a:gs>
                <a:gs pos="100000">
                  <a:srgbClr val="FACD26"/>
                </a:gs>
              </a:gsLst>
              <a:lin ang="0" scaled="1"/>
            </a:gradFill>
            <a:ln>
              <a:noFill/>
            </a:ln>
            <a:effectLst>
              <a:outerShdw blurRad="1143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eeform 11"/>
            <p:cNvSpPr/>
            <p:nvPr/>
          </p:nvSpPr>
          <p:spPr>
            <a:xfrm>
              <a:off x="4192312" y="3858787"/>
              <a:ext cx="154967" cy="258975"/>
            </a:xfrm>
            <a:custGeom>
              <a:avLst/>
              <a:gdLst>
                <a:gd name="connsiteX0" fmla="*/ 0 w 165100"/>
                <a:gd name="connsiteY0" fmla="*/ 298450 h 298450"/>
                <a:gd name="connsiteX1" fmla="*/ 165100 w 165100"/>
                <a:gd name="connsiteY1" fmla="*/ 0 h 298450"/>
                <a:gd name="connsiteX2" fmla="*/ 139700 w 165100"/>
                <a:gd name="connsiteY2" fmla="*/ 196850 h 298450"/>
                <a:gd name="connsiteX3" fmla="*/ 0 w 165100"/>
                <a:gd name="connsiteY3" fmla="*/ 298450 h 298450"/>
                <a:gd name="connsiteX0" fmla="*/ 0 w 162719"/>
                <a:gd name="connsiteY0" fmla="*/ 269875 h 269875"/>
                <a:gd name="connsiteX1" fmla="*/ 162719 w 162719"/>
                <a:gd name="connsiteY1" fmla="*/ 0 h 269875"/>
                <a:gd name="connsiteX2" fmla="*/ 139700 w 162719"/>
                <a:gd name="connsiteY2" fmla="*/ 168275 h 269875"/>
                <a:gd name="connsiteX3" fmla="*/ 0 w 162719"/>
                <a:gd name="connsiteY3" fmla="*/ 269875 h 269875"/>
                <a:gd name="connsiteX0" fmla="*/ 0 w 162719"/>
                <a:gd name="connsiteY0" fmla="*/ 270450 h 270450"/>
                <a:gd name="connsiteX1" fmla="*/ 162719 w 162719"/>
                <a:gd name="connsiteY1" fmla="*/ 575 h 270450"/>
                <a:gd name="connsiteX2" fmla="*/ 139700 w 162719"/>
                <a:gd name="connsiteY2" fmla="*/ 168850 h 270450"/>
                <a:gd name="connsiteX3" fmla="*/ 0 w 162719"/>
                <a:gd name="connsiteY3" fmla="*/ 270450 h 270450"/>
                <a:gd name="connsiteX0" fmla="*/ 0 w 136525"/>
                <a:gd name="connsiteY0" fmla="*/ 256206 h 256206"/>
                <a:gd name="connsiteX1" fmla="*/ 136525 w 136525"/>
                <a:gd name="connsiteY1" fmla="*/ 618 h 256206"/>
                <a:gd name="connsiteX2" fmla="*/ 113506 w 136525"/>
                <a:gd name="connsiteY2" fmla="*/ 168893 h 256206"/>
                <a:gd name="connsiteX3" fmla="*/ 0 w 136525"/>
                <a:gd name="connsiteY3" fmla="*/ 256206 h 256206"/>
                <a:gd name="connsiteX0" fmla="*/ 18442 w 154967"/>
                <a:gd name="connsiteY0" fmla="*/ 258975 h 258975"/>
                <a:gd name="connsiteX1" fmla="*/ 154967 w 154967"/>
                <a:gd name="connsiteY1" fmla="*/ 3387 h 258975"/>
                <a:gd name="connsiteX2" fmla="*/ 131948 w 154967"/>
                <a:gd name="connsiteY2" fmla="*/ 171662 h 258975"/>
                <a:gd name="connsiteX3" fmla="*/ 18442 w 154967"/>
                <a:gd name="connsiteY3" fmla="*/ 258975 h 258975"/>
              </a:gdLst>
              <a:ahLst/>
              <a:cxnLst>
                <a:cxn ang="0">
                  <a:pos x="connsiteX0" y="connsiteY0"/>
                </a:cxn>
                <a:cxn ang="0">
                  <a:pos x="connsiteX1" y="connsiteY1"/>
                </a:cxn>
                <a:cxn ang="0">
                  <a:pos x="connsiteX2" y="connsiteY2"/>
                </a:cxn>
                <a:cxn ang="0">
                  <a:pos x="connsiteX3" y="connsiteY3"/>
                </a:cxn>
              </a:cxnLst>
              <a:rect l="l" t="t" r="r" b="b"/>
              <a:pathLst>
                <a:path w="154967" h="258975">
                  <a:moveTo>
                    <a:pt x="18442" y="258975"/>
                  </a:moveTo>
                  <a:cubicBezTo>
                    <a:pt x="-48762" y="-52"/>
                    <a:pt x="84059" y="-9049"/>
                    <a:pt x="154967" y="3387"/>
                  </a:cubicBezTo>
                  <a:lnTo>
                    <a:pt x="131948" y="171662"/>
                  </a:lnTo>
                  <a:lnTo>
                    <a:pt x="18442" y="258975"/>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eeform 5"/>
            <p:cNvSpPr/>
            <p:nvPr/>
          </p:nvSpPr>
          <p:spPr>
            <a:xfrm>
              <a:off x="4203698" y="3232042"/>
              <a:ext cx="1625601" cy="2481584"/>
            </a:xfrm>
            <a:custGeom>
              <a:avLst/>
              <a:gdLst>
                <a:gd name="connsiteX0" fmla="*/ 423863 w 423863"/>
                <a:gd name="connsiteY0" fmla="*/ 0 h 1595437"/>
                <a:gd name="connsiteX1" fmla="*/ 0 w 423863"/>
                <a:gd name="connsiteY1" fmla="*/ 876300 h 1595437"/>
                <a:gd name="connsiteX2" fmla="*/ 328613 w 423863"/>
                <a:gd name="connsiteY2" fmla="*/ 1595437 h 1595437"/>
                <a:gd name="connsiteX0" fmla="*/ 423863 w 423863"/>
                <a:gd name="connsiteY0" fmla="*/ 0 h 1595437"/>
                <a:gd name="connsiteX1" fmla="*/ 0 w 423863"/>
                <a:gd name="connsiteY1" fmla="*/ 876300 h 1595437"/>
                <a:gd name="connsiteX2" fmla="*/ 328613 w 423863"/>
                <a:gd name="connsiteY2" fmla="*/ 1595437 h 1595437"/>
                <a:gd name="connsiteX3" fmla="*/ 423863 w 423863"/>
                <a:gd name="connsiteY3" fmla="*/ 0 h 1595437"/>
                <a:gd name="connsiteX0" fmla="*/ 423863 w 1262063"/>
                <a:gd name="connsiteY0" fmla="*/ 0 h 3119437"/>
                <a:gd name="connsiteX1" fmla="*/ 0 w 1262063"/>
                <a:gd name="connsiteY1" fmla="*/ 876300 h 3119437"/>
                <a:gd name="connsiteX2" fmla="*/ 1262063 w 1262063"/>
                <a:gd name="connsiteY2" fmla="*/ 3119437 h 3119437"/>
                <a:gd name="connsiteX3" fmla="*/ 423863 w 1262063"/>
                <a:gd name="connsiteY3" fmla="*/ 0 h 3119437"/>
                <a:gd name="connsiteX0" fmla="*/ 423863 w 1861242"/>
                <a:gd name="connsiteY0" fmla="*/ 0 h 3119437"/>
                <a:gd name="connsiteX1" fmla="*/ 0 w 1861242"/>
                <a:gd name="connsiteY1" fmla="*/ 876300 h 3119437"/>
                <a:gd name="connsiteX2" fmla="*/ 1262063 w 1861242"/>
                <a:gd name="connsiteY2" fmla="*/ 3119437 h 3119437"/>
                <a:gd name="connsiteX3" fmla="*/ 1847850 w 1861242"/>
                <a:gd name="connsiteY3" fmla="*/ 2947987 h 3119437"/>
                <a:gd name="connsiteX4" fmla="*/ 423863 w 1861242"/>
                <a:gd name="connsiteY4" fmla="*/ 0 h 3119437"/>
                <a:gd name="connsiteX0" fmla="*/ 423863 w 1858497"/>
                <a:gd name="connsiteY0" fmla="*/ 0 h 3135312"/>
                <a:gd name="connsiteX1" fmla="*/ 0 w 1858497"/>
                <a:gd name="connsiteY1" fmla="*/ 876300 h 3135312"/>
                <a:gd name="connsiteX2" fmla="*/ 1023938 w 1858497"/>
                <a:gd name="connsiteY2" fmla="*/ 3135312 h 3135312"/>
                <a:gd name="connsiteX3" fmla="*/ 1847850 w 1858497"/>
                <a:gd name="connsiteY3" fmla="*/ 2947987 h 3135312"/>
                <a:gd name="connsiteX4" fmla="*/ 423863 w 1858497"/>
                <a:gd name="connsiteY4" fmla="*/ 0 h 3135312"/>
                <a:gd name="connsiteX0" fmla="*/ 423863 w 1865050"/>
                <a:gd name="connsiteY0" fmla="*/ 0 h 3197345"/>
                <a:gd name="connsiteX1" fmla="*/ 0 w 1865050"/>
                <a:gd name="connsiteY1" fmla="*/ 876300 h 3197345"/>
                <a:gd name="connsiteX2" fmla="*/ 1023938 w 1865050"/>
                <a:gd name="connsiteY2" fmla="*/ 3135312 h 3197345"/>
                <a:gd name="connsiteX3" fmla="*/ 1847850 w 1865050"/>
                <a:gd name="connsiteY3" fmla="*/ 2947987 h 3197345"/>
                <a:gd name="connsiteX4" fmla="*/ 423863 w 1865050"/>
                <a:gd name="connsiteY4" fmla="*/ 0 h 3197345"/>
                <a:gd name="connsiteX0" fmla="*/ 423863 w 1889874"/>
                <a:gd name="connsiteY0" fmla="*/ 0 h 3209229"/>
                <a:gd name="connsiteX1" fmla="*/ 0 w 1889874"/>
                <a:gd name="connsiteY1" fmla="*/ 876300 h 3209229"/>
                <a:gd name="connsiteX2" fmla="*/ 1023938 w 1889874"/>
                <a:gd name="connsiteY2" fmla="*/ 3135312 h 3209229"/>
                <a:gd name="connsiteX3" fmla="*/ 1873250 w 1889874"/>
                <a:gd name="connsiteY3" fmla="*/ 2967037 h 3209229"/>
                <a:gd name="connsiteX4" fmla="*/ 423863 w 1889874"/>
                <a:gd name="connsiteY4" fmla="*/ 0 h 3209229"/>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82077 w 1934639"/>
                <a:gd name="connsiteY0" fmla="*/ 0 h 3135312"/>
                <a:gd name="connsiteX1" fmla="*/ 0 w 1934639"/>
                <a:gd name="connsiteY1" fmla="*/ 992728 h 3135312"/>
                <a:gd name="connsiteX2" fmla="*/ 1082152 w 1934639"/>
                <a:gd name="connsiteY2" fmla="*/ 3135312 h 3135312"/>
                <a:gd name="connsiteX3" fmla="*/ 1934639 w 1934639"/>
                <a:gd name="connsiteY3" fmla="*/ 2970212 h 3135312"/>
                <a:gd name="connsiteX4" fmla="*/ 482077 w 1934639"/>
                <a:gd name="connsiteY4" fmla="*/ 0 h 3135312"/>
                <a:gd name="connsiteX0" fmla="*/ 482077 w 1987032"/>
                <a:gd name="connsiteY0" fmla="*/ 0 h 3135312"/>
                <a:gd name="connsiteX1" fmla="*/ 0 w 1987032"/>
                <a:gd name="connsiteY1" fmla="*/ 992728 h 3135312"/>
                <a:gd name="connsiteX2" fmla="*/ 1082152 w 1987032"/>
                <a:gd name="connsiteY2" fmla="*/ 3135312 h 3135312"/>
                <a:gd name="connsiteX3" fmla="*/ 1987032 w 1987032"/>
                <a:gd name="connsiteY3" fmla="*/ 2993498 h 3135312"/>
                <a:gd name="connsiteX4" fmla="*/ 482077 w 1987032"/>
                <a:gd name="connsiteY4" fmla="*/ 0 h 3135312"/>
                <a:gd name="connsiteX0" fmla="*/ 482077 w 1987032"/>
                <a:gd name="connsiteY0" fmla="*/ 0 h 3029731"/>
                <a:gd name="connsiteX1" fmla="*/ 0 w 1987032"/>
                <a:gd name="connsiteY1" fmla="*/ 992728 h 3029731"/>
                <a:gd name="connsiteX2" fmla="*/ 977367 w 1987032"/>
                <a:gd name="connsiteY2" fmla="*/ 3018884 h 3029731"/>
                <a:gd name="connsiteX3" fmla="*/ 1987032 w 1987032"/>
                <a:gd name="connsiteY3" fmla="*/ 2993498 h 3029731"/>
                <a:gd name="connsiteX4" fmla="*/ 482077 w 1987032"/>
                <a:gd name="connsiteY4" fmla="*/ 0 h 3029731"/>
                <a:gd name="connsiteX0" fmla="*/ 482077 w 1987032"/>
                <a:gd name="connsiteY0" fmla="*/ 0 h 3046069"/>
                <a:gd name="connsiteX1" fmla="*/ 0 w 1987032"/>
                <a:gd name="connsiteY1" fmla="*/ 992728 h 3046069"/>
                <a:gd name="connsiteX2" fmla="*/ 977367 w 1987032"/>
                <a:gd name="connsiteY2" fmla="*/ 3018884 h 3046069"/>
                <a:gd name="connsiteX3" fmla="*/ 1987032 w 1987032"/>
                <a:gd name="connsiteY3" fmla="*/ 2993498 h 3046069"/>
                <a:gd name="connsiteX4" fmla="*/ 482077 w 1987032"/>
                <a:gd name="connsiteY4" fmla="*/ 0 h 3046069"/>
                <a:gd name="connsiteX0" fmla="*/ 482077 w 1987032"/>
                <a:gd name="connsiteY0" fmla="*/ 0 h 3033331"/>
                <a:gd name="connsiteX1" fmla="*/ 0 w 1987032"/>
                <a:gd name="connsiteY1" fmla="*/ 992728 h 3033331"/>
                <a:gd name="connsiteX2" fmla="*/ 977367 w 1987032"/>
                <a:gd name="connsiteY2" fmla="*/ 3018884 h 3033331"/>
                <a:gd name="connsiteX3" fmla="*/ 1987032 w 1987032"/>
                <a:gd name="connsiteY3" fmla="*/ 2993498 h 3033331"/>
                <a:gd name="connsiteX4" fmla="*/ 482077 w 1987032"/>
                <a:gd name="connsiteY4" fmla="*/ 0 h 3033331"/>
                <a:gd name="connsiteX0" fmla="*/ 482077 w 1987032"/>
                <a:gd name="connsiteY0" fmla="*/ 0 h 3033331"/>
                <a:gd name="connsiteX1" fmla="*/ 0 w 1987032"/>
                <a:gd name="connsiteY1" fmla="*/ 992728 h 3033331"/>
                <a:gd name="connsiteX2" fmla="*/ 977367 w 1987032"/>
                <a:gd name="connsiteY2" fmla="*/ 3018884 h 3033331"/>
                <a:gd name="connsiteX3" fmla="*/ 1987032 w 1987032"/>
                <a:gd name="connsiteY3" fmla="*/ 2993498 h 3033331"/>
                <a:gd name="connsiteX4" fmla="*/ 482077 w 1987032"/>
                <a:gd name="connsiteY4" fmla="*/ 0 h 303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032" h="3033331">
                  <a:moveTo>
                    <a:pt x="482077" y="0"/>
                  </a:moveTo>
                  <a:lnTo>
                    <a:pt x="0" y="992728"/>
                  </a:lnTo>
                  <a:cubicBezTo>
                    <a:pt x="341313" y="1745732"/>
                    <a:pt x="636054" y="2265880"/>
                    <a:pt x="977367" y="3018884"/>
                  </a:cubicBezTo>
                  <a:cubicBezTo>
                    <a:pt x="1199605" y="3038998"/>
                    <a:pt x="1722971" y="3044295"/>
                    <a:pt x="1987032" y="2993498"/>
                  </a:cubicBezTo>
                  <a:cubicBezTo>
                    <a:pt x="1502845" y="2003427"/>
                    <a:pt x="373332" y="315124"/>
                    <a:pt x="482077" y="0"/>
                  </a:cubicBezTo>
                  <a:close/>
                </a:path>
              </a:pathLst>
            </a:custGeom>
            <a:gradFill>
              <a:gsLst>
                <a:gs pos="58000">
                  <a:srgbClr val="0072C1"/>
                </a:gs>
                <a:gs pos="31000">
                  <a:srgbClr val="0070C0"/>
                </a:gs>
                <a:gs pos="0">
                  <a:srgbClr val="00B0F0"/>
                </a:gs>
                <a:gs pos="100000">
                  <a:srgbClr val="00B0F0"/>
                </a:gs>
              </a:gsLst>
              <a:lin ang="0" scaled="1"/>
            </a:gradFill>
            <a:ln>
              <a:noFill/>
            </a:ln>
            <a:effectLst>
              <a:outerShdw blurRad="101600" dist="38100" dir="18900000" algn="b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eeform 12"/>
            <p:cNvSpPr/>
            <p:nvPr/>
          </p:nvSpPr>
          <p:spPr>
            <a:xfrm>
              <a:off x="3831957" y="4485158"/>
              <a:ext cx="154967" cy="258975"/>
            </a:xfrm>
            <a:custGeom>
              <a:avLst/>
              <a:gdLst>
                <a:gd name="connsiteX0" fmla="*/ 0 w 165100"/>
                <a:gd name="connsiteY0" fmla="*/ 298450 h 298450"/>
                <a:gd name="connsiteX1" fmla="*/ 165100 w 165100"/>
                <a:gd name="connsiteY1" fmla="*/ 0 h 298450"/>
                <a:gd name="connsiteX2" fmla="*/ 139700 w 165100"/>
                <a:gd name="connsiteY2" fmla="*/ 196850 h 298450"/>
                <a:gd name="connsiteX3" fmla="*/ 0 w 165100"/>
                <a:gd name="connsiteY3" fmla="*/ 298450 h 298450"/>
                <a:gd name="connsiteX0" fmla="*/ 0 w 162719"/>
                <a:gd name="connsiteY0" fmla="*/ 269875 h 269875"/>
                <a:gd name="connsiteX1" fmla="*/ 162719 w 162719"/>
                <a:gd name="connsiteY1" fmla="*/ 0 h 269875"/>
                <a:gd name="connsiteX2" fmla="*/ 139700 w 162719"/>
                <a:gd name="connsiteY2" fmla="*/ 168275 h 269875"/>
                <a:gd name="connsiteX3" fmla="*/ 0 w 162719"/>
                <a:gd name="connsiteY3" fmla="*/ 269875 h 269875"/>
                <a:gd name="connsiteX0" fmla="*/ 0 w 162719"/>
                <a:gd name="connsiteY0" fmla="*/ 270450 h 270450"/>
                <a:gd name="connsiteX1" fmla="*/ 162719 w 162719"/>
                <a:gd name="connsiteY1" fmla="*/ 575 h 270450"/>
                <a:gd name="connsiteX2" fmla="*/ 139700 w 162719"/>
                <a:gd name="connsiteY2" fmla="*/ 168850 h 270450"/>
                <a:gd name="connsiteX3" fmla="*/ 0 w 162719"/>
                <a:gd name="connsiteY3" fmla="*/ 270450 h 270450"/>
                <a:gd name="connsiteX0" fmla="*/ 0 w 136525"/>
                <a:gd name="connsiteY0" fmla="*/ 256206 h 256206"/>
                <a:gd name="connsiteX1" fmla="*/ 136525 w 136525"/>
                <a:gd name="connsiteY1" fmla="*/ 618 h 256206"/>
                <a:gd name="connsiteX2" fmla="*/ 113506 w 136525"/>
                <a:gd name="connsiteY2" fmla="*/ 168893 h 256206"/>
                <a:gd name="connsiteX3" fmla="*/ 0 w 136525"/>
                <a:gd name="connsiteY3" fmla="*/ 256206 h 256206"/>
                <a:gd name="connsiteX0" fmla="*/ 18442 w 154967"/>
                <a:gd name="connsiteY0" fmla="*/ 258975 h 258975"/>
                <a:gd name="connsiteX1" fmla="*/ 154967 w 154967"/>
                <a:gd name="connsiteY1" fmla="*/ 3387 h 258975"/>
                <a:gd name="connsiteX2" fmla="*/ 131948 w 154967"/>
                <a:gd name="connsiteY2" fmla="*/ 171662 h 258975"/>
                <a:gd name="connsiteX3" fmla="*/ 18442 w 154967"/>
                <a:gd name="connsiteY3" fmla="*/ 258975 h 258975"/>
              </a:gdLst>
              <a:ahLst/>
              <a:cxnLst>
                <a:cxn ang="0">
                  <a:pos x="connsiteX0" y="connsiteY0"/>
                </a:cxn>
                <a:cxn ang="0">
                  <a:pos x="connsiteX1" y="connsiteY1"/>
                </a:cxn>
                <a:cxn ang="0">
                  <a:pos x="connsiteX2" y="connsiteY2"/>
                </a:cxn>
                <a:cxn ang="0">
                  <a:pos x="connsiteX3" y="connsiteY3"/>
                </a:cxn>
              </a:cxnLst>
              <a:rect l="l" t="t" r="r" b="b"/>
              <a:pathLst>
                <a:path w="154967" h="258975">
                  <a:moveTo>
                    <a:pt x="18442" y="258975"/>
                  </a:moveTo>
                  <a:cubicBezTo>
                    <a:pt x="-48762" y="-52"/>
                    <a:pt x="84059" y="-9049"/>
                    <a:pt x="154967" y="3387"/>
                  </a:cubicBezTo>
                  <a:lnTo>
                    <a:pt x="131948" y="171662"/>
                  </a:lnTo>
                  <a:lnTo>
                    <a:pt x="18442" y="258975"/>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Freeform 6"/>
            <p:cNvSpPr/>
            <p:nvPr/>
          </p:nvSpPr>
          <p:spPr>
            <a:xfrm>
              <a:off x="3828252" y="3913081"/>
              <a:ext cx="1349376" cy="1799056"/>
            </a:xfrm>
            <a:custGeom>
              <a:avLst/>
              <a:gdLst>
                <a:gd name="connsiteX0" fmla="*/ 423863 w 423863"/>
                <a:gd name="connsiteY0" fmla="*/ 0 h 1595437"/>
                <a:gd name="connsiteX1" fmla="*/ 0 w 423863"/>
                <a:gd name="connsiteY1" fmla="*/ 876300 h 1595437"/>
                <a:gd name="connsiteX2" fmla="*/ 328613 w 423863"/>
                <a:gd name="connsiteY2" fmla="*/ 1595437 h 1595437"/>
                <a:gd name="connsiteX0" fmla="*/ 423863 w 423863"/>
                <a:gd name="connsiteY0" fmla="*/ 0 h 1595437"/>
                <a:gd name="connsiteX1" fmla="*/ 0 w 423863"/>
                <a:gd name="connsiteY1" fmla="*/ 876300 h 1595437"/>
                <a:gd name="connsiteX2" fmla="*/ 328613 w 423863"/>
                <a:gd name="connsiteY2" fmla="*/ 1595437 h 1595437"/>
                <a:gd name="connsiteX3" fmla="*/ 423863 w 423863"/>
                <a:gd name="connsiteY3" fmla="*/ 0 h 1595437"/>
                <a:gd name="connsiteX0" fmla="*/ 423863 w 1262063"/>
                <a:gd name="connsiteY0" fmla="*/ 0 h 3119437"/>
                <a:gd name="connsiteX1" fmla="*/ 0 w 1262063"/>
                <a:gd name="connsiteY1" fmla="*/ 876300 h 3119437"/>
                <a:gd name="connsiteX2" fmla="*/ 1262063 w 1262063"/>
                <a:gd name="connsiteY2" fmla="*/ 3119437 h 3119437"/>
                <a:gd name="connsiteX3" fmla="*/ 423863 w 1262063"/>
                <a:gd name="connsiteY3" fmla="*/ 0 h 3119437"/>
                <a:gd name="connsiteX0" fmla="*/ 423863 w 1861242"/>
                <a:gd name="connsiteY0" fmla="*/ 0 h 3119437"/>
                <a:gd name="connsiteX1" fmla="*/ 0 w 1861242"/>
                <a:gd name="connsiteY1" fmla="*/ 876300 h 3119437"/>
                <a:gd name="connsiteX2" fmla="*/ 1262063 w 1861242"/>
                <a:gd name="connsiteY2" fmla="*/ 3119437 h 3119437"/>
                <a:gd name="connsiteX3" fmla="*/ 1847850 w 1861242"/>
                <a:gd name="connsiteY3" fmla="*/ 2947987 h 3119437"/>
                <a:gd name="connsiteX4" fmla="*/ 423863 w 1861242"/>
                <a:gd name="connsiteY4" fmla="*/ 0 h 3119437"/>
                <a:gd name="connsiteX0" fmla="*/ 423863 w 1858497"/>
                <a:gd name="connsiteY0" fmla="*/ 0 h 3135312"/>
                <a:gd name="connsiteX1" fmla="*/ 0 w 1858497"/>
                <a:gd name="connsiteY1" fmla="*/ 876300 h 3135312"/>
                <a:gd name="connsiteX2" fmla="*/ 1023938 w 1858497"/>
                <a:gd name="connsiteY2" fmla="*/ 3135312 h 3135312"/>
                <a:gd name="connsiteX3" fmla="*/ 1847850 w 1858497"/>
                <a:gd name="connsiteY3" fmla="*/ 2947987 h 3135312"/>
                <a:gd name="connsiteX4" fmla="*/ 423863 w 1858497"/>
                <a:gd name="connsiteY4" fmla="*/ 0 h 3135312"/>
                <a:gd name="connsiteX0" fmla="*/ 423863 w 1865050"/>
                <a:gd name="connsiteY0" fmla="*/ 0 h 3197345"/>
                <a:gd name="connsiteX1" fmla="*/ 0 w 1865050"/>
                <a:gd name="connsiteY1" fmla="*/ 876300 h 3197345"/>
                <a:gd name="connsiteX2" fmla="*/ 1023938 w 1865050"/>
                <a:gd name="connsiteY2" fmla="*/ 3135312 h 3197345"/>
                <a:gd name="connsiteX3" fmla="*/ 1847850 w 1865050"/>
                <a:gd name="connsiteY3" fmla="*/ 2947987 h 3197345"/>
                <a:gd name="connsiteX4" fmla="*/ 423863 w 1865050"/>
                <a:gd name="connsiteY4" fmla="*/ 0 h 3197345"/>
                <a:gd name="connsiteX0" fmla="*/ 423863 w 1889874"/>
                <a:gd name="connsiteY0" fmla="*/ 0 h 3209229"/>
                <a:gd name="connsiteX1" fmla="*/ 0 w 1889874"/>
                <a:gd name="connsiteY1" fmla="*/ 876300 h 3209229"/>
                <a:gd name="connsiteX2" fmla="*/ 1023938 w 1889874"/>
                <a:gd name="connsiteY2" fmla="*/ 3135312 h 3209229"/>
                <a:gd name="connsiteX3" fmla="*/ 1873250 w 1889874"/>
                <a:gd name="connsiteY3" fmla="*/ 2967037 h 3209229"/>
                <a:gd name="connsiteX4" fmla="*/ 423863 w 1889874"/>
                <a:gd name="connsiteY4" fmla="*/ 0 h 3209229"/>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82077 w 1934639"/>
                <a:gd name="connsiteY0" fmla="*/ 0 h 3135312"/>
                <a:gd name="connsiteX1" fmla="*/ 0 w 1934639"/>
                <a:gd name="connsiteY1" fmla="*/ 992728 h 3135312"/>
                <a:gd name="connsiteX2" fmla="*/ 1082152 w 1934639"/>
                <a:gd name="connsiteY2" fmla="*/ 3135312 h 3135312"/>
                <a:gd name="connsiteX3" fmla="*/ 1934639 w 1934639"/>
                <a:gd name="connsiteY3" fmla="*/ 2970212 h 3135312"/>
                <a:gd name="connsiteX4" fmla="*/ 482077 w 1934639"/>
                <a:gd name="connsiteY4" fmla="*/ 0 h 3135312"/>
                <a:gd name="connsiteX0" fmla="*/ 482077 w 1987032"/>
                <a:gd name="connsiteY0" fmla="*/ 0 h 3135312"/>
                <a:gd name="connsiteX1" fmla="*/ 0 w 1987032"/>
                <a:gd name="connsiteY1" fmla="*/ 992728 h 3135312"/>
                <a:gd name="connsiteX2" fmla="*/ 1082152 w 1987032"/>
                <a:gd name="connsiteY2" fmla="*/ 3135312 h 3135312"/>
                <a:gd name="connsiteX3" fmla="*/ 1987032 w 1987032"/>
                <a:gd name="connsiteY3" fmla="*/ 2993498 h 3135312"/>
                <a:gd name="connsiteX4" fmla="*/ 482077 w 1987032"/>
                <a:gd name="connsiteY4" fmla="*/ 0 h 3135312"/>
                <a:gd name="connsiteX0" fmla="*/ 482077 w 1987032"/>
                <a:gd name="connsiteY0" fmla="*/ 0 h 3029731"/>
                <a:gd name="connsiteX1" fmla="*/ 0 w 1987032"/>
                <a:gd name="connsiteY1" fmla="*/ 992728 h 3029731"/>
                <a:gd name="connsiteX2" fmla="*/ 977367 w 1987032"/>
                <a:gd name="connsiteY2" fmla="*/ 3018884 h 3029731"/>
                <a:gd name="connsiteX3" fmla="*/ 1987032 w 1987032"/>
                <a:gd name="connsiteY3" fmla="*/ 2993498 h 3029731"/>
                <a:gd name="connsiteX4" fmla="*/ 482077 w 1987032"/>
                <a:gd name="connsiteY4" fmla="*/ 0 h 3029731"/>
                <a:gd name="connsiteX0" fmla="*/ 482077 w 1987032"/>
                <a:gd name="connsiteY0" fmla="*/ 0 h 3046069"/>
                <a:gd name="connsiteX1" fmla="*/ 0 w 1987032"/>
                <a:gd name="connsiteY1" fmla="*/ 992728 h 3046069"/>
                <a:gd name="connsiteX2" fmla="*/ 977367 w 1987032"/>
                <a:gd name="connsiteY2" fmla="*/ 3018884 h 3046069"/>
                <a:gd name="connsiteX3" fmla="*/ 1987032 w 1987032"/>
                <a:gd name="connsiteY3" fmla="*/ 2993498 h 3046069"/>
                <a:gd name="connsiteX4" fmla="*/ 482077 w 1987032"/>
                <a:gd name="connsiteY4" fmla="*/ 0 h 3046069"/>
                <a:gd name="connsiteX0" fmla="*/ 482077 w 1987032"/>
                <a:gd name="connsiteY0" fmla="*/ 0 h 3033331"/>
                <a:gd name="connsiteX1" fmla="*/ 0 w 1987032"/>
                <a:gd name="connsiteY1" fmla="*/ 992728 h 3033331"/>
                <a:gd name="connsiteX2" fmla="*/ 977367 w 1987032"/>
                <a:gd name="connsiteY2" fmla="*/ 3018884 h 3033331"/>
                <a:gd name="connsiteX3" fmla="*/ 1987032 w 1987032"/>
                <a:gd name="connsiteY3" fmla="*/ 2993498 h 3033331"/>
                <a:gd name="connsiteX4" fmla="*/ 482077 w 1987032"/>
                <a:gd name="connsiteY4" fmla="*/ 0 h 3033331"/>
                <a:gd name="connsiteX0" fmla="*/ 482077 w 1987032"/>
                <a:gd name="connsiteY0" fmla="*/ 0 h 3033331"/>
                <a:gd name="connsiteX1" fmla="*/ 0 w 1987032"/>
                <a:gd name="connsiteY1" fmla="*/ 992728 h 3033331"/>
                <a:gd name="connsiteX2" fmla="*/ 977367 w 1987032"/>
                <a:gd name="connsiteY2" fmla="*/ 3018884 h 3033331"/>
                <a:gd name="connsiteX3" fmla="*/ 1987032 w 1987032"/>
                <a:gd name="connsiteY3" fmla="*/ 2993498 h 3033331"/>
                <a:gd name="connsiteX4" fmla="*/ 482077 w 1987032"/>
                <a:gd name="connsiteY4" fmla="*/ 0 h 3033331"/>
                <a:gd name="connsiteX0" fmla="*/ 482077 w 2032828"/>
                <a:gd name="connsiteY0" fmla="*/ 0 h 3021188"/>
                <a:gd name="connsiteX1" fmla="*/ 0 w 2032828"/>
                <a:gd name="connsiteY1" fmla="*/ 992728 h 3021188"/>
                <a:gd name="connsiteX2" fmla="*/ 977367 w 2032828"/>
                <a:gd name="connsiteY2" fmla="*/ 3018884 h 3021188"/>
                <a:gd name="connsiteX3" fmla="*/ 2032828 w 2032828"/>
                <a:gd name="connsiteY3" fmla="*/ 2871376 h 3021188"/>
                <a:gd name="connsiteX4" fmla="*/ 482077 w 2032828"/>
                <a:gd name="connsiteY4" fmla="*/ 0 h 3021188"/>
                <a:gd name="connsiteX0" fmla="*/ 482077 w 2032828"/>
                <a:gd name="connsiteY0" fmla="*/ 0 h 3021327"/>
                <a:gd name="connsiteX1" fmla="*/ 0 w 2032828"/>
                <a:gd name="connsiteY1" fmla="*/ 992728 h 3021327"/>
                <a:gd name="connsiteX2" fmla="*/ 977367 w 2032828"/>
                <a:gd name="connsiteY2" fmla="*/ 3018884 h 3021327"/>
                <a:gd name="connsiteX3" fmla="*/ 2032828 w 2032828"/>
                <a:gd name="connsiteY3" fmla="*/ 2879010 h 3021327"/>
                <a:gd name="connsiteX4" fmla="*/ 482077 w 2032828"/>
                <a:gd name="connsiteY4" fmla="*/ 0 h 3021327"/>
                <a:gd name="connsiteX0" fmla="*/ 482077 w 2032828"/>
                <a:gd name="connsiteY0" fmla="*/ 0 h 2887816"/>
                <a:gd name="connsiteX1" fmla="*/ 0 w 2032828"/>
                <a:gd name="connsiteY1" fmla="*/ 992728 h 2887816"/>
                <a:gd name="connsiteX2" fmla="*/ 729307 w 2032828"/>
                <a:gd name="connsiteY2" fmla="*/ 2725027 h 2887816"/>
                <a:gd name="connsiteX3" fmla="*/ 2032828 w 2032828"/>
                <a:gd name="connsiteY3" fmla="*/ 2879010 h 2887816"/>
                <a:gd name="connsiteX4" fmla="*/ 482077 w 2032828"/>
                <a:gd name="connsiteY4" fmla="*/ 0 h 2887816"/>
                <a:gd name="connsiteX0" fmla="*/ 482077 w 2032828"/>
                <a:gd name="connsiteY0" fmla="*/ 0 h 2889952"/>
                <a:gd name="connsiteX1" fmla="*/ 0 w 2032828"/>
                <a:gd name="connsiteY1" fmla="*/ 992728 h 2889952"/>
                <a:gd name="connsiteX2" fmla="*/ 729307 w 2032828"/>
                <a:gd name="connsiteY2" fmla="*/ 2725027 h 2889952"/>
                <a:gd name="connsiteX3" fmla="*/ 2032828 w 2032828"/>
                <a:gd name="connsiteY3" fmla="*/ 2879010 h 2889952"/>
                <a:gd name="connsiteX4" fmla="*/ 482077 w 2032828"/>
                <a:gd name="connsiteY4" fmla="*/ 0 h 2889952"/>
                <a:gd name="connsiteX0" fmla="*/ 482077 w 2032828"/>
                <a:gd name="connsiteY0" fmla="*/ 0 h 2883264"/>
                <a:gd name="connsiteX1" fmla="*/ 0 w 2032828"/>
                <a:gd name="connsiteY1" fmla="*/ 992728 h 2883264"/>
                <a:gd name="connsiteX2" fmla="*/ 729307 w 2032828"/>
                <a:gd name="connsiteY2" fmla="*/ 2725027 h 2883264"/>
                <a:gd name="connsiteX3" fmla="*/ 2032828 w 2032828"/>
                <a:gd name="connsiteY3" fmla="*/ 2879010 h 2883264"/>
                <a:gd name="connsiteX4" fmla="*/ 482077 w 2032828"/>
                <a:gd name="connsiteY4" fmla="*/ 0 h 2883264"/>
                <a:gd name="connsiteX0" fmla="*/ 611833 w 2162584"/>
                <a:gd name="connsiteY0" fmla="*/ 0 h 2883264"/>
                <a:gd name="connsiteX1" fmla="*/ 0 w 2162584"/>
                <a:gd name="connsiteY1" fmla="*/ 1236973 h 2883264"/>
                <a:gd name="connsiteX2" fmla="*/ 859063 w 2162584"/>
                <a:gd name="connsiteY2" fmla="*/ 2725027 h 2883264"/>
                <a:gd name="connsiteX3" fmla="*/ 2162584 w 2162584"/>
                <a:gd name="connsiteY3" fmla="*/ 2879010 h 2883264"/>
                <a:gd name="connsiteX4" fmla="*/ 611833 w 2162584"/>
                <a:gd name="connsiteY4" fmla="*/ 0 h 2883264"/>
                <a:gd name="connsiteX0" fmla="*/ 611833 w 2162584"/>
                <a:gd name="connsiteY0" fmla="*/ 0 h 2883264"/>
                <a:gd name="connsiteX1" fmla="*/ 0 w 2162584"/>
                <a:gd name="connsiteY1" fmla="*/ 1236973 h 2883264"/>
                <a:gd name="connsiteX2" fmla="*/ 859063 w 2162584"/>
                <a:gd name="connsiteY2" fmla="*/ 2725027 h 2883264"/>
                <a:gd name="connsiteX3" fmla="*/ 2162584 w 2162584"/>
                <a:gd name="connsiteY3" fmla="*/ 2879010 h 2883264"/>
                <a:gd name="connsiteX4" fmla="*/ 611833 w 2162584"/>
                <a:gd name="connsiteY4" fmla="*/ 0 h 28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584" h="2883264">
                  <a:moveTo>
                    <a:pt x="611833" y="0"/>
                  </a:moveTo>
                  <a:lnTo>
                    <a:pt x="0" y="1236973"/>
                  </a:lnTo>
                  <a:cubicBezTo>
                    <a:pt x="341313" y="1989977"/>
                    <a:pt x="517750" y="1972023"/>
                    <a:pt x="859063" y="2725027"/>
                  </a:cubicBezTo>
                  <a:cubicBezTo>
                    <a:pt x="1039322" y="2790937"/>
                    <a:pt x="1871808" y="2906910"/>
                    <a:pt x="2162584" y="2879010"/>
                  </a:cubicBezTo>
                  <a:cubicBezTo>
                    <a:pt x="1602070" y="2011061"/>
                    <a:pt x="534716" y="259821"/>
                    <a:pt x="611833" y="0"/>
                  </a:cubicBezTo>
                  <a:close/>
                </a:path>
              </a:pathLst>
            </a:custGeom>
            <a:gradFill>
              <a:gsLst>
                <a:gs pos="46000">
                  <a:srgbClr val="92D050"/>
                </a:gs>
                <a:gs pos="0">
                  <a:srgbClr val="46BC26"/>
                </a:gs>
                <a:gs pos="100000">
                  <a:srgbClr val="46BC26"/>
                </a:gs>
              </a:gsLst>
              <a:lin ang="0" scaled="1"/>
            </a:gradFill>
            <a:ln>
              <a:noFill/>
            </a:ln>
            <a:effectLst>
              <a:outerShdw blurRad="889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Freeform 7"/>
            <p:cNvSpPr/>
            <p:nvPr/>
          </p:nvSpPr>
          <p:spPr>
            <a:xfrm>
              <a:off x="3536790" y="4549564"/>
              <a:ext cx="895506" cy="1084411"/>
            </a:xfrm>
            <a:custGeom>
              <a:avLst/>
              <a:gdLst>
                <a:gd name="connsiteX0" fmla="*/ 423863 w 423863"/>
                <a:gd name="connsiteY0" fmla="*/ 0 h 1595437"/>
                <a:gd name="connsiteX1" fmla="*/ 0 w 423863"/>
                <a:gd name="connsiteY1" fmla="*/ 876300 h 1595437"/>
                <a:gd name="connsiteX2" fmla="*/ 328613 w 423863"/>
                <a:gd name="connsiteY2" fmla="*/ 1595437 h 1595437"/>
                <a:gd name="connsiteX0" fmla="*/ 423863 w 423863"/>
                <a:gd name="connsiteY0" fmla="*/ 0 h 1595437"/>
                <a:gd name="connsiteX1" fmla="*/ 0 w 423863"/>
                <a:gd name="connsiteY1" fmla="*/ 876300 h 1595437"/>
                <a:gd name="connsiteX2" fmla="*/ 328613 w 423863"/>
                <a:gd name="connsiteY2" fmla="*/ 1595437 h 1595437"/>
                <a:gd name="connsiteX3" fmla="*/ 423863 w 423863"/>
                <a:gd name="connsiteY3" fmla="*/ 0 h 1595437"/>
                <a:gd name="connsiteX0" fmla="*/ 423863 w 1262063"/>
                <a:gd name="connsiteY0" fmla="*/ 0 h 3119437"/>
                <a:gd name="connsiteX1" fmla="*/ 0 w 1262063"/>
                <a:gd name="connsiteY1" fmla="*/ 876300 h 3119437"/>
                <a:gd name="connsiteX2" fmla="*/ 1262063 w 1262063"/>
                <a:gd name="connsiteY2" fmla="*/ 3119437 h 3119437"/>
                <a:gd name="connsiteX3" fmla="*/ 423863 w 1262063"/>
                <a:gd name="connsiteY3" fmla="*/ 0 h 3119437"/>
                <a:gd name="connsiteX0" fmla="*/ 423863 w 1861242"/>
                <a:gd name="connsiteY0" fmla="*/ 0 h 3119437"/>
                <a:gd name="connsiteX1" fmla="*/ 0 w 1861242"/>
                <a:gd name="connsiteY1" fmla="*/ 876300 h 3119437"/>
                <a:gd name="connsiteX2" fmla="*/ 1262063 w 1861242"/>
                <a:gd name="connsiteY2" fmla="*/ 3119437 h 3119437"/>
                <a:gd name="connsiteX3" fmla="*/ 1847850 w 1861242"/>
                <a:gd name="connsiteY3" fmla="*/ 2947987 h 3119437"/>
                <a:gd name="connsiteX4" fmla="*/ 423863 w 1861242"/>
                <a:gd name="connsiteY4" fmla="*/ 0 h 3119437"/>
                <a:gd name="connsiteX0" fmla="*/ 423863 w 1858497"/>
                <a:gd name="connsiteY0" fmla="*/ 0 h 3135312"/>
                <a:gd name="connsiteX1" fmla="*/ 0 w 1858497"/>
                <a:gd name="connsiteY1" fmla="*/ 876300 h 3135312"/>
                <a:gd name="connsiteX2" fmla="*/ 1023938 w 1858497"/>
                <a:gd name="connsiteY2" fmla="*/ 3135312 h 3135312"/>
                <a:gd name="connsiteX3" fmla="*/ 1847850 w 1858497"/>
                <a:gd name="connsiteY3" fmla="*/ 2947987 h 3135312"/>
                <a:gd name="connsiteX4" fmla="*/ 423863 w 1858497"/>
                <a:gd name="connsiteY4" fmla="*/ 0 h 3135312"/>
                <a:gd name="connsiteX0" fmla="*/ 423863 w 1865050"/>
                <a:gd name="connsiteY0" fmla="*/ 0 h 3197345"/>
                <a:gd name="connsiteX1" fmla="*/ 0 w 1865050"/>
                <a:gd name="connsiteY1" fmla="*/ 876300 h 3197345"/>
                <a:gd name="connsiteX2" fmla="*/ 1023938 w 1865050"/>
                <a:gd name="connsiteY2" fmla="*/ 3135312 h 3197345"/>
                <a:gd name="connsiteX3" fmla="*/ 1847850 w 1865050"/>
                <a:gd name="connsiteY3" fmla="*/ 2947987 h 3197345"/>
                <a:gd name="connsiteX4" fmla="*/ 423863 w 1865050"/>
                <a:gd name="connsiteY4" fmla="*/ 0 h 3197345"/>
                <a:gd name="connsiteX0" fmla="*/ 423863 w 1889874"/>
                <a:gd name="connsiteY0" fmla="*/ 0 h 3209229"/>
                <a:gd name="connsiteX1" fmla="*/ 0 w 1889874"/>
                <a:gd name="connsiteY1" fmla="*/ 876300 h 3209229"/>
                <a:gd name="connsiteX2" fmla="*/ 1023938 w 1889874"/>
                <a:gd name="connsiteY2" fmla="*/ 3135312 h 3209229"/>
                <a:gd name="connsiteX3" fmla="*/ 1873250 w 1889874"/>
                <a:gd name="connsiteY3" fmla="*/ 2967037 h 3209229"/>
                <a:gd name="connsiteX4" fmla="*/ 423863 w 1889874"/>
                <a:gd name="connsiteY4" fmla="*/ 0 h 3209229"/>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3250"/>
                <a:gd name="connsiteY0" fmla="*/ 0 h 3135312"/>
                <a:gd name="connsiteX1" fmla="*/ 0 w 1873250"/>
                <a:gd name="connsiteY1" fmla="*/ 876300 h 3135312"/>
                <a:gd name="connsiteX2" fmla="*/ 1023938 w 1873250"/>
                <a:gd name="connsiteY2" fmla="*/ 3135312 h 3135312"/>
                <a:gd name="connsiteX3" fmla="*/ 1873250 w 1873250"/>
                <a:gd name="connsiteY3" fmla="*/ 2967037 h 3135312"/>
                <a:gd name="connsiteX4" fmla="*/ 423863 w 1873250"/>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23863 w 1876425"/>
                <a:gd name="connsiteY0" fmla="*/ 0 h 3135312"/>
                <a:gd name="connsiteX1" fmla="*/ 0 w 1876425"/>
                <a:gd name="connsiteY1" fmla="*/ 876300 h 3135312"/>
                <a:gd name="connsiteX2" fmla="*/ 1023938 w 1876425"/>
                <a:gd name="connsiteY2" fmla="*/ 3135312 h 3135312"/>
                <a:gd name="connsiteX3" fmla="*/ 1876425 w 1876425"/>
                <a:gd name="connsiteY3" fmla="*/ 2970212 h 3135312"/>
                <a:gd name="connsiteX4" fmla="*/ 423863 w 1876425"/>
                <a:gd name="connsiteY4" fmla="*/ 0 h 3135312"/>
                <a:gd name="connsiteX0" fmla="*/ 482077 w 1934639"/>
                <a:gd name="connsiteY0" fmla="*/ 0 h 3135312"/>
                <a:gd name="connsiteX1" fmla="*/ 0 w 1934639"/>
                <a:gd name="connsiteY1" fmla="*/ 992728 h 3135312"/>
                <a:gd name="connsiteX2" fmla="*/ 1082152 w 1934639"/>
                <a:gd name="connsiteY2" fmla="*/ 3135312 h 3135312"/>
                <a:gd name="connsiteX3" fmla="*/ 1934639 w 1934639"/>
                <a:gd name="connsiteY3" fmla="*/ 2970212 h 3135312"/>
                <a:gd name="connsiteX4" fmla="*/ 482077 w 1934639"/>
                <a:gd name="connsiteY4" fmla="*/ 0 h 3135312"/>
                <a:gd name="connsiteX0" fmla="*/ 482077 w 1987032"/>
                <a:gd name="connsiteY0" fmla="*/ 0 h 3135312"/>
                <a:gd name="connsiteX1" fmla="*/ 0 w 1987032"/>
                <a:gd name="connsiteY1" fmla="*/ 992728 h 3135312"/>
                <a:gd name="connsiteX2" fmla="*/ 1082152 w 1987032"/>
                <a:gd name="connsiteY2" fmla="*/ 3135312 h 3135312"/>
                <a:gd name="connsiteX3" fmla="*/ 1987032 w 1987032"/>
                <a:gd name="connsiteY3" fmla="*/ 2993498 h 3135312"/>
                <a:gd name="connsiteX4" fmla="*/ 482077 w 1987032"/>
                <a:gd name="connsiteY4" fmla="*/ 0 h 3135312"/>
                <a:gd name="connsiteX0" fmla="*/ 482077 w 1987032"/>
                <a:gd name="connsiteY0" fmla="*/ 0 h 3029731"/>
                <a:gd name="connsiteX1" fmla="*/ 0 w 1987032"/>
                <a:gd name="connsiteY1" fmla="*/ 992728 h 3029731"/>
                <a:gd name="connsiteX2" fmla="*/ 977367 w 1987032"/>
                <a:gd name="connsiteY2" fmla="*/ 3018884 h 3029731"/>
                <a:gd name="connsiteX3" fmla="*/ 1987032 w 1987032"/>
                <a:gd name="connsiteY3" fmla="*/ 2993498 h 3029731"/>
                <a:gd name="connsiteX4" fmla="*/ 482077 w 1987032"/>
                <a:gd name="connsiteY4" fmla="*/ 0 h 3029731"/>
                <a:gd name="connsiteX0" fmla="*/ 482077 w 1987032"/>
                <a:gd name="connsiteY0" fmla="*/ 0 h 3046069"/>
                <a:gd name="connsiteX1" fmla="*/ 0 w 1987032"/>
                <a:gd name="connsiteY1" fmla="*/ 992728 h 3046069"/>
                <a:gd name="connsiteX2" fmla="*/ 977367 w 1987032"/>
                <a:gd name="connsiteY2" fmla="*/ 3018884 h 3046069"/>
                <a:gd name="connsiteX3" fmla="*/ 1987032 w 1987032"/>
                <a:gd name="connsiteY3" fmla="*/ 2993498 h 3046069"/>
                <a:gd name="connsiteX4" fmla="*/ 482077 w 1987032"/>
                <a:gd name="connsiteY4" fmla="*/ 0 h 3046069"/>
                <a:gd name="connsiteX0" fmla="*/ 482077 w 1987032"/>
                <a:gd name="connsiteY0" fmla="*/ 0 h 3033331"/>
                <a:gd name="connsiteX1" fmla="*/ 0 w 1987032"/>
                <a:gd name="connsiteY1" fmla="*/ 992728 h 3033331"/>
                <a:gd name="connsiteX2" fmla="*/ 977367 w 1987032"/>
                <a:gd name="connsiteY2" fmla="*/ 3018884 h 3033331"/>
                <a:gd name="connsiteX3" fmla="*/ 1987032 w 1987032"/>
                <a:gd name="connsiteY3" fmla="*/ 2993498 h 3033331"/>
                <a:gd name="connsiteX4" fmla="*/ 482077 w 1987032"/>
                <a:gd name="connsiteY4" fmla="*/ 0 h 3033331"/>
                <a:gd name="connsiteX0" fmla="*/ 482077 w 1987032"/>
                <a:gd name="connsiteY0" fmla="*/ 0 h 3033331"/>
                <a:gd name="connsiteX1" fmla="*/ 0 w 1987032"/>
                <a:gd name="connsiteY1" fmla="*/ 992728 h 3033331"/>
                <a:gd name="connsiteX2" fmla="*/ 977367 w 1987032"/>
                <a:gd name="connsiteY2" fmla="*/ 3018884 h 3033331"/>
                <a:gd name="connsiteX3" fmla="*/ 1987032 w 1987032"/>
                <a:gd name="connsiteY3" fmla="*/ 2993498 h 3033331"/>
                <a:gd name="connsiteX4" fmla="*/ 482077 w 1987032"/>
                <a:gd name="connsiteY4" fmla="*/ 0 h 3033331"/>
                <a:gd name="connsiteX0" fmla="*/ 482077 w 2032828"/>
                <a:gd name="connsiteY0" fmla="*/ 0 h 3021188"/>
                <a:gd name="connsiteX1" fmla="*/ 0 w 2032828"/>
                <a:gd name="connsiteY1" fmla="*/ 992728 h 3021188"/>
                <a:gd name="connsiteX2" fmla="*/ 977367 w 2032828"/>
                <a:gd name="connsiteY2" fmla="*/ 3018884 h 3021188"/>
                <a:gd name="connsiteX3" fmla="*/ 2032828 w 2032828"/>
                <a:gd name="connsiteY3" fmla="*/ 2871376 h 3021188"/>
                <a:gd name="connsiteX4" fmla="*/ 482077 w 2032828"/>
                <a:gd name="connsiteY4" fmla="*/ 0 h 3021188"/>
                <a:gd name="connsiteX0" fmla="*/ 482077 w 2032828"/>
                <a:gd name="connsiteY0" fmla="*/ 0 h 3021327"/>
                <a:gd name="connsiteX1" fmla="*/ 0 w 2032828"/>
                <a:gd name="connsiteY1" fmla="*/ 992728 h 3021327"/>
                <a:gd name="connsiteX2" fmla="*/ 977367 w 2032828"/>
                <a:gd name="connsiteY2" fmla="*/ 3018884 h 3021327"/>
                <a:gd name="connsiteX3" fmla="*/ 2032828 w 2032828"/>
                <a:gd name="connsiteY3" fmla="*/ 2879010 h 3021327"/>
                <a:gd name="connsiteX4" fmla="*/ 482077 w 2032828"/>
                <a:gd name="connsiteY4" fmla="*/ 0 h 3021327"/>
                <a:gd name="connsiteX0" fmla="*/ 482077 w 2032828"/>
                <a:gd name="connsiteY0" fmla="*/ 0 h 2887816"/>
                <a:gd name="connsiteX1" fmla="*/ 0 w 2032828"/>
                <a:gd name="connsiteY1" fmla="*/ 992728 h 2887816"/>
                <a:gd name="connsiteX2" fmla="*/ 729307 w 2032828"/>
                <a:gd name="connsiteY2" fmla="*/ 2725027 h 2887816"/>
                <a:gd name="connsiteX3" fmla="*/ 2032828 w 2032828"/>
                <a:gd name="connsiteY3" fmla="*/ 2879010 h 2887816"/>
                <a:gd name="connsiteX4" fmla="*/ 482077 w 2032828"/>
                <a:gd name="connsiteY4" fmla="*/ 0 h 2887816"/>
                <a:gd name="connsiteX0" fmla="*/ 482077 w 2032828"/>
                <a:gd name="connsiteY0" fmla="*/ 0 h 2889952"/>
                <a:gd name="connsiteX1" fmla="*/ 0 w 2032828"/>
                <a:gd name="connsiteY1" fmla="*/ 992728 h 2889952"/>
                <a:gd name="connsiteX2" fmla="*/ 729307 w 2032828"/>
                <a:gd name="connsiteY2" fmla="*/ 2725027 h 2889952"/>
                <a:gd name="connsiteX3" fmla="*/ 2032828 w 2032828"/>
                <a:gd name="connsiteY3" fmla="*/ 2879010 h 2889952"/>
                <a:gd name="connsiteX4" fmla="*/ 482077 w 2032828"/>
                <a:gd name="connsiteY4" fmla="*/ 0 h 2889952"/>
                <a:gd name="connsiteX0" fmla="*/ 482077 w 2032828"/>
                <a:gd name="connsiteY0" fmla="*/ 0 h 2883264"/>
                <a:gd name="connsiteX1" fmla="*/ 0 w 2032828"/>
                <a:gd name="connsiteY1" fmla="*/ 992728 h 2883264"/>
                <a:gd name="connsiteX2" fmla="*/ 729307 w 2032828"/>
                <a:gd name="connsiteY2" fmla="*/ 2725027 h 2883264"/>
                <a:gd name="connsiteX3" fmla="*/ 2032828 w 2032828"/>
                <a:gd name="connsiteY3" fmla="*/ 2879010 h 2883264"/>
                <a:gd name="connsiteX4" fmla="*/ 482077 w 2032828"/>
                <a:gd name="connsiteY4" fmla="*/ 0 h 2883264"/>
                <a:gd name="connsiteX0" fmla="*/ 611833 w 2162584"/>
                <a:gd name="connsiteY0" fmla="*/ 0 h 2883264"/>
                <a:gd name="connsiteX1" fmla="*/ 0 w 2162584"/>
                <a:gd name="connsiteY1" fmla="*/ 1236973 h 2883264"/>
                <a:gd name="connsiteX2" fmla="*/ 859063 w 2162584"/>
                <a:gd name="connsiteY2" fmla="*/ 2725027 h 2883264"/>
                <a:gd name="connsiteX3" fmla="*/ 2162584 w 2162584"/>
                <a:gd name="connsiteY3" fmla="*/ 2879010 h 2883264"/>
                <a:gd name="connsiteX4" fmla="*/ 611833 w 2162584"/>
                <a:gd name="connsiteY4" fmla="*/ 0 h 2883264"/>
                <a:gd name="connsiteX0" fmla="*/ 604199 w 2162584"/>
                <a:gd name="connsiteY0" fmla="*/ 0 h 2879448"/>
                <a:gd name="connsiteX1" fmla="*/ 0 w 2162584"/>
                <a:gd name="connsiteY1" fmla="*/ 1233157 h 2879448"/>
                <a:gd name="connsiteX2" fmla="*/ 859063 w 2162584"/>
                <a:gd name="connsiteY2" fmla="*/ 2721211 h 2879448"/>
                <a:gd name="connsiteX3" fmla="*/ 2162584 w 2162584"/>
                <a:gd name="connsiteY3" fmla="*/ 2875194 h 2879448"/>
                <a:gd name="connsiteX4" fmla="*/ 604199 w 2162584"/>
                <a:gd name="connsiteY4" fmla="*/ 0 h 2879448"/>
                <a:gd name="connsiteX0" fmla="*/ 604199 w 2162584"/>
                <a:gd name="connsiteY0" fmla="*/ 0 h 2879448"/>
                <a:gd name="connsiteX1" fmla="*/ 0 w 2162584"/>
                <a:gd name="connsiteY1" fmla="*/ 1233157 h 2879448"/>
                <a:gd name="connsiteX2" fmla="*/ 859063 w 2162584"/>
                <a:gd name="connsiteY2" fmla="*/ 2721211 h 2879448"/>
                <a:gd name="connsiteX3" fmla="*/ 2162584 w 2162584"/>
                <a:gd name="connsiteY3" fmla="*/ 2875194 h 2879448"/>
                <a:gd name="connsiteX4" fmla="*/ 604199 w 2162584"/>
                <a:gd name="connsiteY4" fmla="*/ 0 h 2879448"/>
                <a:gd name="connsiteX0" fmla="*/ 604199 w 1548155"/>
                <a:gd name="connsiteY0" fmla="*/ 0 h 2724162"/>
                <a:gd name="connsiteX1" fmla="*/ 0 w 1548155"/>
                <a:gd name="connsiteY1" fmla="*/ 1233157 h 2724162"/>
                <a:gd name="connsiteX2" fmla="*/ 859063 w 1548155"/>
                <a:gd name="connsiteY2" fmla="*/ 2721211 h 2724162"/>
                <a:gd name="connsiteX3" fmla="*/ 1548155 w 1548155"/>
                <a:gd name="connsiteY3" fmla="*/ 1699768 h 2724162"/>
                <a:gd name="connsiteX4" fmla="*/ 604199 w 1548155"/>
                <a:gd name="connsiteY4" fmla="*/ 0 h 2724162"/>
                <a:gd name="connsiteX0" fmla="*/ 604199 w 1548155"/>
                <a:gd name="connsiteY0" fmla="*/ 0 h 2724192"/>
                <a:gd name="connsiteX1" fmla="*/ 0 w 1548155"/>
                <a:gd name="connsiteY1" fmla="*/ 1233157 h 2724192"/>
                <a:gd name="connsiteX2" fmla="*/ 859063 w 1548155"/>
                <a:gd name="connsiteY2" fmla="*/ 2721211 h 2724192"/>
                <a:gd name="connsiteX3" fmla="*/ 1548155 w 1548155"/>
                <a:gd name="connsiteY3" fmla="*/ 1711218 h 2724192"/>
                <a:gd name="connsiteX4" fmla="*/ 604199 w 1548155"/>
                <a:gd name="connsiteY4" fmla="*/ 0 h 2724192"/>
                <a:gd name="connsiteX0" fmla="*/ 604199 w 1548155"/>
                <a:gd name="connsiteY0" fmla="*/ 0 h 1712756"/>
                <a:gd name="connsiteX1" fmla="*/ 0 w 1548155"/>
                <a:gd name="connsiteY1" fmla="*/ 1233157 h 1712756"/>
                <a:gd name="connsiteX2" fmla="*/ 393471 w 1548155"/>
                <a:gd name="connsiteY2" fmla="*/ 1312990 h 1712756"/>
                <a:gd name="connsiteX3" fmla="*/ 1548155 w 1548155"/>
                <a:gd name="connsiteY3" fmla="*/ 1711218 h 1712756"/>
                <a:gd name="connsiteX4" fmla="*/ 604199 w 1548155"/>
                <a:gd name="connsiteY4" fmla="*/ 0 h 1712756"/>
                <a:gd name="connsiteX0" fmla="*/ 501158 w 1445114"/>
                <a:gd name="connsiteY0" fmla="*/ 0 h 1712754"/>
                <a:gd name="connsiteX1" fmla="*/ 0 w 1445114"/>
                <a:gd name="connsiteY1" fmla="*/ 1004178 h 1712754"/>
                <a:gd name="connsiteX2" fmla="*/ 290430 w 1445114"/>
                <a:gd name="connsiteY2" fmla="*/ 1312990 h 1712754"/>
                <a:gd name="connsiteX3" fmla="*/ 1445114 w 1445114"/>
                <a:gd name="connsiteY3" fmla="*/ 1711218 h 1712754"/>
                <a:gd name="connsiteX4" fmla="*/ 501158 w 1445114"/>
                <a:gd name="connsiteY4" fmla="*/ 0 h 1712754"/>
                <a:gd name="connsiteX0" fmla="*/ 501158 w 1445114"/>
                <a:gd name="connsiteY0" fmla="*/ 0 h 1740619"/>
                <a:gd name="connsiteX1" fmla="*/ 0 w 1445114"/>
                <a:gd name="connsiteY1" fmla="*/ 1004178 h 1740619"/>
                <a:gd name="connsiteX2" fmla="*/ 1445114 w 1445114"/>
                <a:gd name="connsiteY2" fmla="*/ 1711218 h 1740619"/>
                <a:gd name="connsiteX3" fmla="*/ 501158 w 1445114"/>
                <a:gd name="connsiteY3" fmla="*/ 0 h 1740619"/>
                <a:gd name="connsiteX0" fmla="*/ 287444 w 1231400"/>
                <a:gd name="connsiteY0" fmla="*/ 0 h 1740314"/>
                <a:gd name="connsiteX1" fmla="*/ 0 w 1231400"/>
                <a:gd name="connsiteY1" fmla="*/ 996544 h 1740314"/>
                <a:gd name="connsiteX2" fmla="*/ 1231400 w 1231400"/>
                <a:gd name="connsiteY2" fmla="*/ 1711218 h 1740314"/>
                <a:gd name="connsiteX3" fmla="*/ 287444 w 1231400"/>
                <a:gd name="connsiteY3" fmla="*/ 0 h 1740314"/>
                <a:gd name="connsiteX0" fmla="*/ 497342 w 1441298"/>
                <a:gd name="connsiteY0" fmla="*/ 0 h 1740016"/>
                <a:gd name="connsiteX1" fmla="*/ 0 w 1441298"/>
                <a:gd name="connsiteY1" fmla="*/ 988912 h 1740016"/>
                <a:gd name="connsiteX2" fmla="*/ 1441298 w 1441298"/>
                <a:gd name="connsiteY2" fmla="*/ 1711218 h 1740016"/>
                <a:gd name="connsiteX3" fmla="*/ 497342 w 1441298"/>
                <a:gd name="connsiteY3" fmla="*/ 0 h 1740016"/>
                <a:gd name="connsiteX0" fmla="*/ 363770 w 1307726"/>
                <a:gd name="connsiteY0" fmla="*/ 0 h 1742583"/>
                <a:gd name="connsiteX1" fmla="*/ 0 w 1307726"/>
                <a:gd name="connsiteY1" fmla="*/ 1049973 h 1742583"/>
                <a:gd name="connsiteX2" fmla="*/ 1307726 w 1307726"/>
                <a:gd name="connsiteY2" fmla="*/ 1711218 h 1742583"/>
                <a:gd name="connsiteX3" fmla="*/ 363770 w 1307726"/>
                <a:gd name="connsiteY3" fmla="*/ 0 h 1742583"/>
                <a:gd name="connsiteX0" fmla="*/ 489708 w 1433664"/>
                <a:gd name="connsiteY0" fmla="*/ 0 h 1740929"/>
                <a:gd name="connsiteX1" fmla="*/ 0 w 1433664"/>
                <a:gd name="connsiteY1" fmla="*/ 1011809 h 1740929"/>
                <a:gd name="connsiteX2" fmla="*/ 1433664 w 1433664"/>
                <a:gd name="connsiteY2" fmla="*/ 1711218 h 1740929"/>
                <a:gd name="connsiteX3" fmla="*/ 489708 w 1433664"/>
                <a:gd name="connsiteY3" fmla="*/ 0 h 1740929"/>
                <a:gd name="connsiteX0" fmla="*/ 491647 w 1435603"/>
                <a:gd name="connsiteY0" fmla="*/ 0 h 1740929"/>
                <a:gd name="connsiteX1" fmla="*/ 1939 w 1435603"/>
                <a:gd name="connsiteY1" fmla="*/ 1011809 h 1740929"/>
                <a:gd name="connsiteX2" fmla="*/ 1435603 w 1435603"/>
                <a:gd name="connsiteY2" fmla="*/ 1711218 h 1740929"/>
                <a:gd name="connsiteX3" fmla="*/ 491647 w 1435603"/>
                <a:gd name="connsiteY3" fmla="*/ 0 h 1740929"/>
                <a:gd name="connsiteX0" fmla="*/ 491230 w 1435186"/>
                <a:gd name="connsiteY0" fmla="*/ 0 h 1740929"/>
                <a:gd name="connsiteX1" fmla="*/ 1522 w 1435186"/>
                <a:gd name="connsiteY1" fmla="*/ 1011809 h 1740929"/>
                <a:gd name="connsiteX2" fmla="*/ 1435186 w 1435186"/>
                <a:gd name="connsiteY2" fmla="*/ 1711218 h 1740929"/>
                <a:gd name="connsiteX3" fmla="*/ 491230 w 1435186"/>
                <a:gd name="connsiteY3" fmla="*/ 0 h 1740929"/>
                <a:gd name="connsiteX0" fmla="*/ 491230 w 1435186"/>
                <a:gd name="connsiteY0" fmla="*/ 0 h 1741855"/>
                <a:gd name="connsiteX1" fmla="*/ 1522 w 1435186"/>
                <a:gd name="connsiteY1" fmla="*/ 1011809 h 1741855"/>
                <a:gd name="connsiteX2" fmla="*/ 1435186 w 1435186"/>
                <a:gd name="connsiteY2" fmla="*/ 1711218 h 1741855"/>
                <a:gd name="connsiteX3" fmla="*/ 491230 w 1435186"/>
                <a:gd name="connsiteY3" fmla="*/ 0 h 1741855"/>
                <a:gd name="connsiteX0" fmla="*/ 491230 w 1435186"/>
                <a:gd name="connsiteY0" fmla="*/ 0 h 1711219"/>
                <a:gd name="connsiteX1" fmla="*/ 1522 w 1435186"/>
                <a:gd name="connsiteY1" fmla="*/ 1011809 h 1711219"/>
                <a:gd name="connsiteX2" fmla="*/ 1435186 w 1435186"/>
                <a:gd name="connsiteY2" fmla="*/ 1711218 h 1711219"/>
                <a:gd name="connsiteX3" fmla="*/ 491230 w 1435186"/>
                <a:gd name="connsiteY3" fmla="*/ 0 h 1711219"/>
                <a:gd name="connsiteX0" fmla="*/ 491230 w 1435186"/>
                <a:gd name="connsiteY0" fmla="*/ 0 h 1711217"/>
                <a:gd name="connsiteX1" fmla="*/ 1522 w 1435186"/>
                <a:gd name="connsiteY1" fmla="*/ 1011809 h 1711217"/>
                <a:gd name="connsiteX2" fmla="*/ 1435186 w 1435186"/>
                <a:gd name="connsiteY2" fmla="*/ 1711218 h 1711217"/>
                <a:gd name="connsiteX3" fmla="*/ 491230 w 1435186"/>
                <a:gd name="connsiteY3" fmla="*/ 0 h 1711217"/>
                <a:gd name="connsiteX0" fmla="*/ 491230 w 1435186"/>
                <a:gd name="connsiteY0" fmla="*/ 0 h 1711219"/>
                <a:gd name="connsiteX1" fmla="*/ 1522 w 1435186"/>
                <a:gd name="connsiteY1" fmla="*/ 1011809 h 1711219"/>
                <a:gd name="connsiteX2" fmla="*/ 1435186 w 1435186"/>
                <a:gd name="connsiteY2" fmla="*/ 1711218 h 1711219"/>
                <a:gd name="connsiteX3" fmla="*/ 491230 w 1435186"/>
                <a:gd name="connsiteY3" fmla="*/ 0 h 1711219"/>
                <a:gd name="connsiteX0" fmla="*/ 491229 w 1435186"/>
                <a:gd name="connsiteY0" fmla="*/ 0 h 1737932"/>
                <a:gd name="connsiteX1" fmla="*/ 1522 w 1435186"/>
                <a:gd name="connsiteY1" fmla="*/ 1038524 h 1737932"/>
                <a:gd name="connsiteX2" fmla="*/ 1435186 w 1435186"/>
                <a:gd name="connsiteY2" fmla="*/ 1737933 h 1737932"/>
                <a:gd name="connsiteX3" fmla="*/ 491229 w 1435186"/>
                <a:gd name="connsiteY3" fmla="*/ 0 h 1737932"/>
                <a:gd name="connsiteX0" fmla="*/ 491229 w 1435186"/>
                <a:gd name="connsiteY0" fmla="*/ 0 h 1737934"/>
                <a:gd name="connsiteX1" fmla="*/ 1522 w 1435186"/>
                <a:gd name="connsiteY1" fmla="*/ 1038524 h 1737934"/>
                <a:gd name="connsiteX2" fmla="*/ 1435186 w 1435186"/>
                <a:gd name="connsiteY2" fmla="*/ 1737933 h 1737934"/>
                <a:gd name="connsiteX3" fmla="*/ 491229 w 1435186"/>
                <a:gd name="connsiteY3" fmla="*/ 0 h 1737934"/>
                <a:gd name="connsiteX0" fmla="*/ 491229 w 1435186"/>
                <a:gd name="connsiteY0" fmla="*/ 0 h 1737932"/>
                <a:gd name="connsiteX1" fmla="*/ 1522 w 1435186"/>
                <a:gd name="connsiteY1" fmla="*/ 1038524 h 1737932"/>
                <a:gd name="connsiteX2" fmla="*/ 1435186 w 1435186"/>
                <a:gd name="connsiteY2" fmla="*/ 1737933 h 1737932"/>
                <a:gd name="connsiteX3" fmla="*/ 491229 w 1435186"/>
                <a:gd name="connsiteY3" fmla="*/ 0 h 1737932"/>
                <a:gd name="connsiteX0" fmla="*/ 491229 w 1435186"/>
                <a:gd name="connsiteY0" fmla="*/ 0 h 1737934"/>
                <a:gd name="connsiteX1" fmla="*/ 1522 w 1435186"/>
                <a:gd name="connsiteY1" fmla="*/ 1038524 h 1737934"/>
                <a:gd name="connsiteX2" fmla="*/ 1435186 w 1435186"/>
                <a:gd name="connsiteY2" fmla="*/ 1737933 h 1737934"/>
                <a:gd name="connsiteX3" fmla="*/ 491229 w 1435186"/>
                <a:gd name="connsiteY3" fmla="*/ 0 h 1737934"/>
              </a:gdLst>
              <a:ahLst/>
              <a:cxnLst>
                <a:cxn ang="0">
                  <a:pos x="connsiteX0" y="connsiteY0"/>
                </a:cxn>
                <a:cxn ang="0">
                  <a:pos x="connsiteX1" y="connsiteY1"/>
                </a:cxn>
                <a:cxn ang="0">
                  <a:pos x="connsiteX2" y="connsiteY2"/>
                </a:cxn>
                <a:cxn ang="0">
                  <a:pos x="connsiteX3" y="connsiteY3"/>
                </a:cxn>
              </a:cxnLst>
              <a:rect l="l" t="t" r="r" b="b"/>
              <a:pathLst>
                <a:path w="1435186" h="1737934">
                  <a:moveTo>
                    <a:pt x="491229" y="0"/>
                  </a:moveTo>
                  <a:cubicBezTo>
                    <a:pt x="327993" y="337270"/>
                    <a:pt x="-26056" y="979844"/>
                    <a:pt x="1522" y="1038524"/>
                  </a:cubicBezTo>
                  <a:cubicBezTo>
                    <a:pt x="90156" y="1346626"/>
                    <a:pt x="775396" y="1584725"/>
                    <a:pt x="1435186" y="1737933"/>
                  </a:cubicBezTo>
                  <a:cubicBezTo>
                    <a:pt x="1023509" y="1087513"/>
                    <a:pt x="498073" y="309432"/>
                    <a:pt x="491229" y="0"/>
                  </a:cubicBezTo>
                  <a:close/>
                </a:path>
              </a:pathLst>
            </a:custGeom>
            <a:gradFill>
              <a:gsLst>
                <a:gs pos="46000">
                  <a:schemeClr val="accent4"/>
                </a:gs>
                <a:gs pos="0">
                  <a:srgbClr val="7030A0"/>
                </a:gs>
                <a:gs pos="100000">
                  <a:srgbClr val="7030A0"/>
                </a:gs>
              </a:gsLst>
              <a:lin ang="0" scaled="1"/>
            </a:gradFill>
            <a:ln>
              <a:noFill/>
            </a:ln>
            <a:effectLst>
              <a:outerShdw blurRad="165100" dist="508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TextBox 28"/>
            <p:cNvSpPr txBox="1"/>
            <p:nvPr/>
          </p:nvSpPr>
          <p:spPr>
            <a:xfrm>
              <a:off x="5571382" y="1810508"/>
              <a:ext cx="515831" cy="924756"/>
            </a:xfrm>
            <a:prstGeom prst="rect">
              <a:avLst/>
            </a:prstGeom>
            <a:noFill/>
          </p:spPr>
          <p:txBody>
            <a:bodyPr wrap="none" rtlCol="0" anchor="ctr">
              <a:spAutoFit/>
            </a:bodyPr>
            <a:lstStyle/>
            <a:p>
              <a:pPr algn="ctr"/>
              <a:r>
                <a:rPr lang="en-US" sz="3200" b="1" dirty="0">
                  <a:latin typeface="Arial" panose="020B0604020202020204" pitchFamily="34" charset="0"/>
                  <a:cs typeface="Arial" panose="020B0604020202020204" pitchFamily="34" charset="0"/>
                </a:rPr>
                <a:t>1</a:t>
              </a:r>
              <a:endParaRPr lang="en-US" sz="3200" b="1" dirty="0" smtClean="0">
                <a:latin typeface="Arial" panose="020B0604020202020204" pitchFamily="34" charset="0"/>
                <a:cs typeface="Arial" panose="020B0604020202020204" pitchFamily="34" charset="0"/>
              </a:endParaRPr>
            </a:p>
          </p:txBody>
        </p:sp>
        <p:sp>
          <p:nvSpPr>
            <p:cNvPr id="106" name="TextBox 29"/>
            <p:cNvSpPr txBox="1"/>
            <p:nvPr/>
          </p:nvSpPr>
          <p:spPr>
            <a:xfrm>
              <a:off x="5849579" y="2410079"/>
              <a:ext cx="515831" cy="924757"/>
            </a:xfrm>
            <a:prstGeom prst="rect">
              <a:avLst/>
            </a:prstGeom>
            <a:noFill/>
          </p:spPr>
          <p:txBody>
            <a:bodyPr wrap="none" rtlCol="0" anchor="ctr">
              <a:spAutoFit/>
            </a:bodyPr>
            <a:lstStyle/>
            <a:p>
              <a:pPr algn="ctr"/>
              <a:r>
                <a:rPr lang="en-US" sz="3200" b="1" dirty="0" smtClean="0">
                  <a:latin typeface="Arial" panose="020B0604020202020204" pitchFamily="34" charset="0"/>
                  <a:cs typeface="Arial" panose="020B0604020202020204" pitchFamily="34" charset="0"/>
                </a:rPr>
                <a:t>2</a:t>
              </a:r>
            </a:p>
          </p:txBody>
        </p:sp>
        <p:sp>
          <p:nvSpPr>
            <p:cNvPr id="107" name="TextBox 30"/>
            <p:cNvSpPr txBox="1"/>
            <p:nvPr/>
          </p:nvSpPr>
          <p:spPr>
            <a:xfrm>
              <a:off x="6199620" y="3047252"/>
              <a:ext cx="515831" cy="924757"/>
            </a:xfrm>
            <a:prstGeom prst="rect">
              <a:avLst/>
            </a:prstGeom>
            <a:noFill/>
          </p:spPr>
          <p:txBody>
            <a:bodyPr wrap="none" rtlCol="0" anchor="ctr">
              <a:spAutoFit/>
            </a:bodyPr>
            <a:lstStyle/>
            <a:p>
              <a:pPr algn="ctr"/>
              <a:r>
                <a:rPr lang="en-US" sz="3200" b="1" dirty="0" smtClean="0">
                  <a:latin typeface="Arial" panose="020B0604020202020204" pitchFamily="34" charset="0"/>
                  <a:cs typeface="Arial" panose="020B0604020202020204" pitchFamily="34" charset="0"/>
                </a:rPr>
                <a:t>3</a:t>
              </a:r>
            </a:p>
          </p:txBody>
        </p:sp>
        <p:sp>
          <p:nvSpPr>
            <p:cNvPr id="108" name="TextBox 31"/>
            <p:cNvSpPr txBox="1"/>
            <p:nvPr/>
          </p:nvSpPr>
          <p:spPr>
            <a:xfrm>
              <a:off x="6487615" y="3704872"/>
              <a:ext cx="515831" cy="924757"/>
            </a:xfrm>
            <a:prstGeom prst="rect">
              <a:avLst/>
            </a:prstGeom>
            <a:noFill/>
          </p:spPr>
          <p:txBody>
            <a:bodyPr wrap="none" rtlCol="0" anchor="ctr">
              <a:spAutoFit/>
            </a:bodyPr>
            <a:lstStyle/>
            <a:p>
              <a:pPr algn="ctr"/>
              <a:r>
                <a:rPr lang="en-US" sz="3200" b="1" dirty="0" smtClean="0">
                  <a:latin typeface="Arial" panose="020B0604020202020204" pitchFamily="34" charset="0"/>
                  <a:cs typeface="Arial" panose="020B0604020202020204" pitchFamily="34" charset="0"/>
                </a:rPr>
                <a:t>4</a:t>
              </a:r>
            </a:p>
          </p:txBody>
        </p:sp>
        <p:sp>
          <p:nvSpPr>
            <p:cNvPr id="109" name="TextBox 32"/>
            <p:cNvSpPr txBox="1"/>
            <p:nvPr/>
          </p:nvSpPr>
          <p:spPr>
            <a:xfrm>
              <a:off x="6846242" y="4370210"/>
              <a:ext cx="515831" cy="924757"/>
            </a:xfrm>
            <a:prstGeom prst="rect">
              <a:avLst/>
            </a:prstGeom>
            <a:noFill/>
          </p:spPr>
          <p:txBody>
            <a:bodyPr wrap="none" rtlCol="0" anchor="ctr">
              <a:spAutoFit/>
            </a:bodyPr>
            <a:lstStyle/>
            <a:p>
              <a:pPr algn="ctr"/>
              <a:r>
                <a:rPr lang="en-US" sz="3200" b="1" dirty="0" smtClean="0">
                  <a:latin typeface="Arial" panose="020B0604020202020204" pitchFamily="34" charset="0"/>
                  <a:cs typeface="Arial" panose="020B0604020202020204" pitchFamily="34" charset="0"/>
                </a:rPr>
                <a:t>5</a:t>
              </a:r>
            </a:p>
          </p:txBody>
        </p:sp>
        <p:sp>
          <p:nvSpPr>
            <p:cNvPr id="110" name="TextBox 36"/>
            <p:cNvSpPr txBox="1"/>
            <p:nvPr/>
          </p:nvSpPr>
          <p:spPr>
            <a:xfrm>
              <a:off x="6541364" y="1982843"/>
              <a:ext cx="3519390" cy="579593"/>
            </a:xfrm>
            <a:prstGeom prst="rect">
              <a:avLst/>
            </a:prstGeom>
            <a:noFill/>
          </p:spPr>
          <p:txBody>
            <a:bodyPr wrap="square" rtlCol="0" anchor="ctr">
              <a:noAutofit/>
            </a:bodyPr>
            <a:lstStyle/>
            <a:p>
              <a:r>
                <a:rPr lang="en-US" sz="1400" dirty="0" err="1" smtClean="0">
                  <a:latin typeface="+mj-lt"/>
                  <a:cs typeface="Arial" panose="020B0604020202020204" pitchFamily="34" charset="0"/>
                </a:rPr>
                <a:t>Creación</a:t>
              </a:r>
              <a:r>
                <a:rPr lang="en-US" sz="1400" dirty="0" smtClean="0">
                  <a:latin typeface="+mj-lt"/>
                  <a:cs typeface="Arial" panose="020B0604020202020204" pitchFamily="34" charset="0"/>
                </a:rPr>
                <a:t> de </a:t>
              </a:r>
              <a:r>
                <a:rPr lang="en-US" sz="1400" dirty="0" err="1" smtClean="0">
                  <a:latin typeface="+mj-lt"/>
                  <a:cs typeface="Arial" panose="020B0604020202020204" pitchFamily="34" charset="0"/>
                </a:rPr>
                <a:t>Unidades</a:t>
              </a:r>
              <a:r>
                <a:rPr lang="en-US" sz="1400" dirty="0" smtClean="0">
                  <a:latin typeface="+mj-lt"/>
                  <a:cs typeface="Arial" panose="020B0604020202020204" pitchFamily="34" charset="0"/>
                </a:rPr>
                <a:t> </a:t>
              </a:r>
              <a:r>
                <a:rPr lang="en-US" sz="1400" dirty="0" err="1" smtClean="0">
                  <a:latin typeface="+mj-lt"/>
                  <a:cs typeface="Arial" panose="020B0604020202020204" pitchFamily="34" charset="0"/>
                </a:rPr>
                <a:t>Administrativas</a:t>
              </a:r>
              <a:r>
                <a:rPr lang="en-US" sz="1400" dirty="0" smtClean="0">
                  <a:latin typeface="+mj-lt"/>
                  <a:cs typeface="Arial" panose="020B0604020202020204" pitchFamily="34" charset="0"/>
                </a:rPr>
                <a:t>.</a:t>
              </a:r>
            </a:p>
          </p:txBody>
        </p:sp>
        <p:sp>
          <p:nvSpPr>
            <p:cNvPr id="111" name="TextBox 37"/>
            <p:cNvSpPr txBox="1"/>
            <p:nvPr/>
          </p:nvSpPr>
          <p:spPr>
            <a:xfrm>
              <a:off x="6827148" y="2569627"/>
              <a:ext cx="3364240" cy="579593"/>
            </a:xfrm>
            <a:prstGeom prst="rect">
              <a:avLst/>
            </a:prstGeom>
            <a:noFill/>
          </p:spPr>
          <p:txBody>
            <a:bodyPr wrap="square" rtlCol="0" anchor="ctr">
              <a:noAutofit/>
            </a:bodyPr>
            <a:lstStyle/>
            <a:p>
              <a:r>
                <a:rPr lang="en-US" sz="1400" dirty="0" err="1" smtClean="0">
                  <a:latin typeface="+mj-lt"/>
                  <a:cs typeface="Arial" panose="020B0604020202020204" pitchFamily="34" charset="0"/>
                </a:rPr>
                <a:t>Asignación</a:t>
              </a:r>
              <a:r>
                <a:rPr lang="en-US" sz="1400" dirty="0" smtClean="0">
                  <a:latin typeface="+mj-lt"/>
                  <a:cs typeface="Arial" panose="020B0604020202020204" pitchFamily="34" charset="0"/>
                </a:rPr>
                <a:t> de </a:t>
              </a:r>
              <a:r>
                <a:rPr lang="en-US" sz="1400" dirty="0" err="1" smtClean="0">
                  <a:latin typeface="+mj-lt"/>
                  <a:cs typeface="Arial" panose="020B0604020202020204" pitchFamily="34" charset="0"/>
                </a:rPr>
                <a:t>Formatos</a:t>
              </a:r>
              <a:r>
                <a:rPr lang="en-US" sz="1400" dirty="0" smtClean="0">
                  <a:latin typeface="+mj-lt"/>
                  <a:cs typeface="Arial" panose="020B0604020202020204" pitchFamily="34" charset="0"/>
                </a:rPr>
                <a:t>.</a:t>
              </a:r>
            </a:p>
          </p:txBody>
        </p:sp>
        <p:sp>
          <p:nvSpPr>
            <p:cNvPr id="112" name="TextBox 38"/>
            <p:cNvSpPr txBox="1"/>
            <p:nvPr/>
          </p:nvSpPr>
          <p:spPr>
            <a:xfrm>
              <a:off x="7087113" y="3240175"/>
              <a:ext cx="2133600" cy="579593"/>
            </a:xfrm>
            <a:prstGeom prst="rect">
              <a:avLst/>
            </a:prstGeom>
            <a:noFill/>
          </p:spPr>
          <p:txBody>
            <a:bodyPr wrap="square" rtlCol="0" anchor="ctr">
              <a:noAutofit/>
            </a:bodyPr>
            <a:lstStyle/>
            <a:p>
              <a:r>
                <a:rPr lang="en-US" sz="1400" dirty="0" err="1" smtClean="0">
                  <a:latin typeface="+mj-lt"/>
                  <a:cs typeface="Arial" panose="020B0604020202020204" pitchFamily="34" charset="0"/>
                </a:rPr>
                <a:t>Creación</a:t>
              </a:r>
              <a:r>
                <a:rPr lang="en-US" sz="1400" dirty="0" smtClean="0">
                  <a:latin typeface="+mj-lt"/>
                  <a:cs typeface="Arial" panose="020B0604020202020204" pitchFamily="34" charset="0"/>
                </a:rPr>
                <a:t> de </a:t>
              </a:r>
              <a:r>
                <a:rPr lang="en-US" sz="1400" dirty="0" err="1">
                  <a:latin typeface="+mj-lt"/>
                  <a:cs typeface="Arial" panose="020B0604020202020204" pitchFamily="34" charset="0"/>
                </a:rPr>
                <a:t>U</a:t>
              </a:r>
              <a:r>
                <a:rPr lang="en-US" sz="1400" dirty="0" err="1" smtClean="0">
                  <a:latin typeface="+mj-lt"/>
                  <a:cs typeface="Arial" panose="020B0604020202020204" pitchFamily="34" charset="0"/>
                </a:rPr>
                <a:t>suarios</a:t>
              </a:r>
              <a:r>
                <a:rPr lang="en-US" sz="1400" dirty="0" smtClean="0">
                  <a:latin typeface="+mj-lt"/>
                  <a:cs typeface="Arial" panose="020B0604020202020204" pitchFamily="34" charset="0"/>
                </a:rPr>
                <a:t>.</a:t>
              </a:r>
            </a:p>
          </p:txBody>
        </p:sp>
        <p:sp>
          <p:nvSpPr>
            <p:cNvPr id="113" name="TextBox 39"/>
            <p:cNvSpPr txBox="1"/>
            <p:nvPr/>
          </p:nvSpPr>
          <p:spPr>
            <a:xfrm>
              <a:off x="7495623" y="3873096"/>
              <a:ext cx="2133600" cy="579593"/>
            </a:xfrm>
            <a:prstGeom prst="rect">
              <a:avLst/>
            </a:prstGeom>
            <a:noFill/>
          </p:spPr>
          <p:txBody>
            <a:bodyPr wrap="square" rtlCol="0" anchor="ctr">
              <a:noAutofit/>
            </a:bodyPr>
            <a:lstStyle/>
            <a:p>
              <a:r>
                <a:rPr lang="en-US" sz="1400" dirty="0" err="1" smtClean="0">
                  <a:latin typeface="+mj-lt"/>
                  <a:cs typeface="Arial" panose="020B0604020202020204" pitchFamily="34" charset="0"/>
                </a:rPr>
                <a:t>Descarga</a:t>
              </a:r>
              <a:r>
                <a:rPr lang="en-US" sz="1400" dirty="0" smtClean="0">
                  <a:latin typeface="+mj-lt"/>
                  <a:cs typeface="Arial" panose="020B0604020202020204" pitchFamily="34" charset="0"/>
                </a:rPr>
                <a:t> de </a:t>
              </a:r>
              <a:r>
                <a:rPr lang="en-US" sz="1400" dirty="0" err="1" smtClean="0">
                  <a:latin typeface="+mj-lt"/>
                  <a:cs typeface="Arial" panose="020B0604020202020204" pitchFamily="34" charset="0"/>
                </a:rPr>
                <a:t>Formatos</a:t>
              </a:r>
              <a:r>
                <a:rPr lang="en-US" sz="1400" dirty="0" smtClean="0">
                  <a:latin typeface="+mj-lt"/>
                  <a:cs typeface="Arial" panose="020B0604020202020204" pitchFamily="34" charset="0"/>
                </a:rPr>
                <a:t>.</a:t>
              </a:r>
            </a:p>
          </p:txBody>
        </p:sp>
        <p:sp>
          <p:nvSpPr>
            <p:cNvPr id="114" name="TextBox 40"/>
            <p:cNvSpPr txBox="1"/>
            <p:nvPr/>
          </p:nvSpPr>
          <p:spPr>
            <a:xfrm>
              <a:off x="7715531" y="4558410"/>
              <a:ext cx="2133600" cy="579593"/>
            </a:xfrm>
            <a:prstGeom prst="rect">
              <a:avLst/>
            </a:prstGeom>
            <a:noFill/>
          </p:spPr>
          <p:txBody>
            <a:bodyPr wrap="square" rtlCol="0" anchor="ctr">
              <a:noAutofit/>
            </a:bodyPr>
            <a:lstStyle/>
            <a:p>
              <a:r>
                <a:rPr lang="en-US" sz="1400" dirty="0" err="1" smtClean="0">
                  <a:latin typeface="+mj-lt"/>
                  <a:cs typeface="Arial" panose="020B0604020202020204" pitchFamily="34" charset="0"/>
                </a:rPr>
                <a:t>Tipos</a:t>
              </a:r>
              <a:r>
                <a:rPr lang="en-US" sz="1400" dirty="0" smtClean="0">
                  <a:latin typeface="+mj-lt"/>
                  <a:cs typeface="Arial" panose="020B0604020202020204" pitchFamily="34" charset="0"/>
                </a:rPr>
                <a:t> de </a:t>
              </a:r>
              <a:r>
                <a:rPr lang="en-US" sz="1400" dirty="0" err="1" smtClean="0">
                  <a:latin typeface="+mj-lt"/>
                  <a:cs typeface="Arial" panose="020B0604020202020204" pitchFamily="34" charset="0"/>
                </a:rPr>
                <a:t>Carga</a:t>
              </a:r>
              <a:r>
                <a:rPr lang="en-US" sz="1400" dirty="0" smtClean="0">
                  <a:latin typeface="+mj-lt"/>
                  <a:cs typeface="Arial" panose="020B0604020202020204" pitchFamily="34" charset="0"/>
                </a:rPr>
                <a:t>: </a:t>
              </a:r>
            </a:p>
            <a:p>
              <a:r>
                <a:rPr lang="en-US" sz="1400" dirty="0" smtClean="0">
                  <a:latin typeface="+mj-lt"/>
                  <a:cs typeface="Arial" panose="020B0604020202020204" pitchFamily="34" charset="0"/>
                </a:rPr>
                <a:t>Alta, Baja y </a:t>
              </a:r>
              <a:r>
                <a:rPr lang="en-US" sz="1400" dirty="0" err="1" smtClean="0">
                  <a:latin typeface="+mj-lt"/>
                  <a:cs typeface="Arial" panose="020B0604020202020204" pitchFamily="34" charset="0"/>
                </a:rPr>
                <a:t>Cambio</a:t>
              </a:r>
              <a:r>
                <a:rPr lang="en-US" sz="1400" dirty="0" smtClean="0">
                  <a:latin typeface="+mj-lt"/>
                  <a:cs typeface="Arial" panose="020B0604020202020204" pitchFamily="34" charset="0"/>
                </a:rPr>
                <a:t>.</a:t>
              </a:r>
            </a:p>
          </p:txBody>
        </p:sp>
      </p:grpSp>
    </p:spTree>
    <p:extLst>
      <p:ext uri="{BB962C8B-B14F-4D97-AF65-F5344CB8AC3E}">
        <p14:creationId xmlns:p14="http://schemas.microsoft.com/office/powerpoint/2010/main" val="595856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03225" y="635514"/>
            <a:ext cx="5286412" cy="1000132"/>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sz="2800" b="1" dirty="0" smtClean="0">
                <a:solidFill>
                  <a:schemeClr val="tx1"/>
                </a:solidFill>
                <a:cs typeface="Arial" panose="020B0604020202020204" pitchFamily="34" charset="0"/>
              </a:rPr>
              <a:t>¿Qué es el SIPOT?</a:t>
            </a:r>
            <a:endParaRPr lang="es-MX" sz="2800" b="1" dirty="0">
              <a:solidFill>
                <a:schemeClr val="tx1"/>
              </a:solidFill>
              <a:cs typeface="Arial" panose="020B0604020202020204" pitchFamily="34" charset="0"/>
            </a:endParaRPr>
          </a:p>
        </p:txBody>
      </p:sp>
      <p:sp>
        <p:nvSpPr>
          <p:cNvPr id="5" name="4 Rectángulo"/>
          <p:cNvSpPr/>
          <p:nvPr/>
        </p:nvSpPr>
        <p:spPr>
          <a:xfrm>
            <a:off x="672513" y="3219822"/>
            <a:ext cx="7805657" cy="1192198"/>
          </a:xfrm>
          <a:prstGeom prst="rect">
            <a:avLst/>
          </a:prstGeom>
          <a:solidFill>
            <a:schemeClr val="bg1"/>
          </a:solidFill>
          <a:ln>
            <a:solidFill>
              <a:srgbClr val="7030A0"/>
            </a:solidFill>
          </a:ln>
          <a:effectLst>
            <a:innerShdw blurRad="63500" dist="50800" dir="135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2000" dirty="0" smtClean="0">
                <a:cs typeface="Arial" panose="020B0604020202020204" pitchFamily="34" charset="0"/>
              </a:rPr>
              <a:t>Es la herramienta electrónica para poner al alcance de la sociedad la información de las Obligaciones de Transparencia de cada </a:t>
            </a:r>
            <a:r>
              <a:rPr lang="es-MX" sz="2000" dirty="0">
                <a:cs typeface="Arial" panose="020B0604020202020204" pitchFamily="34" charset="0"/>
              </a:rPr>
              <a:t>i</a:t>
            </a:r>
            <a:r>
              <a:rPr lang="es-MX" sz="2000" dirty="0" smtClean="0">
                <a:cs typeface="Arial" panose="020B0604020202020204" pitchFamily="34" charset="0"/>
              </a:rPr>
              <a:t>nstitución que recibe recursos públicos o ejerce actos de autoridad.</a:t>
            </a:r>
            <a:endParaRPr lang="es-MX" sz="2000" dirty="0">
              <a:cs typeface="Arial" panose="020B0604020202020204" pitchFamily="34" charset="0"/>
            </a:endParaRPr>
          </a:p>
        </p:txBody>
      </p:sp>
      <p:sp>
        <p:nvSpPr>
          <p:cNvPr id="7" name="6 Rectángulo"/>
          <p:cNvSpPr/>
          <p:nvPr/>
        </p:nvSpPr>
        <p:spPr>
          <a:xfrm>
            <a:off x="928662" y="1931682"/>
            <a:ext cx="7358114" cy="1000108"/>
          </a:xfrm>
          <a:prstGeom prst="rect">
            <a:avLst/>
          </a:prstGeom>
          <a:ln w="38100">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b="1" dirty="0" smtClean="0"/>
              <a:t>Es el Sistema de Portales de Obligaciones</a:t>
            </a:r>
          </a:p>
          <a:p>
            <a:pPr algn="ctr"/>
            <a:r>
              <a:rPr lang="es-MX" sz="2400" b="1" dirty="0" smtClean="0"/>
              <a:t> de Transparencia</a:t>
            </a:r>
          </a:p>
        </p:txBody>
      </p:sp>
      <p:pic>
        <p:nvPicPr>
          <p:cNvPr id="11"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48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857356" y="627534"/>
            <a:ext cx="5715040" cy="150019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sz="3200" b="1" dirty="0">
                <a:solidFill>
                  <a:schemeClr val="tx1"/>
                </a:solidFill>
                <a:cs typeface="Arial" panose="020B0604020202020204" pitchFamily="34" charset="0"/>
              </a:rPr>
              <a:t>¿Quién atenderá las </a:t>
            </a:r>
          </a:p>
          <a:p>
            <a:pPr algn="ctr"/>
            <a:r>
              <a:rPr lang="es-MX" sz="3200" b="1" dirty="0">
                <a:solidFill>
                  <a:schemeClr val="tx1"/>
                </a:solidFill>
                <a:cs typeface="Arial" panose="020B0604020202020204" pitchFamily="34" charset="0"/>
              </a:rPr>
              <a:t>obligaciones en SIPOT?</a:t>
            </a:r>
          </a:p>
        </p:txBody>
      </p:sp>
      <p:sp>
        <p:nvSpPr>
          <p:cNvPr id="7" name="6 Rectángulo"/>
          <p:cNvSpPr/>
          <p:nvPr/>
        </p:nvSpPr>
        <p:spPr>
          <a:xfrm>
            <a:off x="1364261" y="2355726"/>
            <a:ext cx="3207739" cy="214314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2800" b="1" dirty="0">
                <a:solidFill>
                  <a:schemeClr val="tx1"/>
                </a:solidFill>
                <a:cs typeface="Arial" panose="020B0604020202020204" pitchFamily="34" charset="0"/>
              </a:rPr>
              <a:t>“Administrador de Sujeto Obligado”</a:t>
            </a:r>
          </a:p>
        </p:txBody>
      </p:sp>
      <p:sp>
        <p:nvSpPr>
          <p:cNvPr id="9" name="8 Rectángulo"/>
          <p:cNvSpPr/>
          <p:nvPr/>
        </p:nvSpPr>
        <p:spPr>
          <a:xfrm>
            <a:off x="4860032" y="2355726"/>
            <a:ext cx="3005720" cy="214314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2800" b="1" dirty="0">
                <a:solidFill>
                  <a:schemeClr val="tx1"/>
                </a:solidFill>
                <a:cs typeface="Arial" panose="020B0604020202020204" pitchFamily="34" charset="0"/>
              </a:rPr>
              <a:t>“Administrador de Unidad Administrativa”</a:t>
            </a:r>
          </a:p>
        </p:txBody>
      </p:sp>
      <p:pic>
        <p:nvPicPr>
          <p:cNvPr id="11"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76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778890" y="31983"/>
            <a:ext cx="7352582" cy="683168"/>
          </a:xfrm>
          <a:prstGeom prst="rect">
            <a:avLst/>
          </a:prstGeom>
        </p:spPr>
        <p:txBody>
          <a:bodyPr lIns="68580" tIns="34290" rIns="68580" bIns="3429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a:latin typeface="+mn-lt"/>
                <a:cs typeface="Arial" pitchFamily="34" charset="0"/>
              </a:rPr>
              <a:t>Obligaciones Generales y Específicas</a:t>
            </a:r>
          </a:p>
        </p:txBody>
      </p:sp>
      <p:grpSp>
        <p:nvGrpSpPr>
          <p:cNvPr id="2" name="1 Grupo"/>
          <p:cNvGrpSpPr/>
          <p:nvPr/>
        </p:nvGrpSpPr>
        <p:grpSpPr>
          <a:xfrm>
            <a:off x="6158758" y="1148235"/>
            <a:ext cx="2844809" cy="3238954"/>
            <a:chOff x="180813" y="1544510"/>
            <a:chExt cx="3793078" cy="4318605"/>
          </a:xfrm>
        </p:grpSpPr>
        <p:sp>
          <p:nvSpPr>
            <p:cNvPr id="5" name="4 Rectángulo"/>
            <p:cNvSpPr/>
            <p:nvPr/>
          </p:nvSpPr>
          <p:spPr>
            <a:xfrm>
              <a:off x="296076" y="1544510"/>
              <a:ext cx="3270427" cy="984885"/>
            </a:xfrm>
            <a:prstGeom prst="rect">
              <a:avLst/>
            </a:prstGeom>
          </p:spPr>
          <p:txBody>
            <a:bodyPr wrap="square">
              <a:spAutoFit/>
            </a:bodyPr>
            <a:lstStyle/>
            <a:p>
              <a:r>
                <a:rPr lang="es-MX" sz="2100" b="1" dirty="0">
                  <a:cs typeface="Calibri" panose="020F0502020204030204" pitchFamily="34" charset="0"/>
                </a:rPr>
                <a:t>Obligaciones </a:t>
              </a:r>
            </a:p>
            <a:p>
              <a:r>
                <a:rPr lang="es-MX" sz="2100" b="1" dirty="0">
                  <a:cs typeface="Calibri" panose="020F0502020204030204" pitchFamily="34" charset="0"/>
                </a:rPr>
                <a:t>Específicas</a:t>
              </a:r>
            </a:p>
          </p:txBody>
        </p:sp>
        <p:sp>
          <p:nvSpPr>
            <p:cNvPr id="6" name="5 CuadroTexto"/>
            <p:cNvSpPr txBox="1"/>
            <p:nvPr/>
          </p:nvSpPr>
          <p:spPr>
            <a:xfrm>
              <a:off x="1284229" y="2289983"/>
              <a:ext cx="2604173" cy="348813"/>
            </a:xfrm>
            <a:prstGeom prst="rect">
              <a:avLst/>
            </a:prstGeom>
            <a:noFill/>
          </p:spPr>
          <p:txBody>
            <a:bodyPr wrap="square" rtlCol="0">
              <a:spAutoFit/>
            </a:bodyPr>
            <a:lstStyle/>
            <a:p>
              <a:pPr algn="r"/>
              <a:r>
                <a:rPr lang="es-MX" sz="1100" dirty="0">
                  <a:cs typeface="Arial" panose="020B0604020202020204" pitchFamily="34" charset="0"/>
                </a:rPr>
                <a:t>Art. 79-91 LTAIP</a:t>
              </a:r>
            </a:p>
          </p:txBody>
        </p:sp>
        <p:sp>
          <p:nvSpPr>
            <p:cNvPr id="8" name="7 Rectángulo"/>
            <p:cNvSpPr/>
            <p:nvPr/>
          </p:nvSpPr>
          <p:spPr>
            <a:xfrm>
              <a:off x="180813" y="2785350"/>
              <a:ext cx="3793078" cy="3077765"/>
            </a:xfrm>
            <a:prstGeom prst="rect">
              <a:avLst/>
            </a:prstGeom>
          </p:spPr>
          <p:txBody>
            <a:bodyPr wrap="square">
              <a:spAutoFit/>
            </a:bodyPr>
            <a:lstStyle/>
            <a:p>
              <a:pPr algn="just"/>
              <a:r>
                <a:rPr lang="es-MX" dirty="0" smtClean="0">
                  <a:cs typeface="Arial" panose="020B0604020202020204" pitchFamily="34" charset="0"/>
                </a:rPr>
                <a:t>Se refiere a información que todos los Sujetos </a:t>
              </a:r>
              <a:r>
                <a:rPr lang="es-MX" dirty="0">
                  <a:cs typeface="Arial" panose="020B0604020202020204" pitchFamily="34" charset="0"/>
                </a:rPr>
                <a:t>Obligados </a:t>
              </a:r>
              <a:r>
                <a:rPr lang="es-MX" dirty="0" smtClean="0">
                  <a:cs typeface="Arial" panose="020B0604020202020204" pitchFamily="34" charset="0"/>
                </a:rPr>
                <a:t>generan y deben transparentar, como se indica en la Tabla de Aplicabilidad de Transparencia de las Obligaciones Específicas. </a:t>
              </a:r>
              <a:endParaRPr lang="es-MX" dirty="0">
                <a:cs typeface="Arial" panose="020B0604020202020204" pitchFamily="34" charset="0"/>
              </a:endParaRPr>
            </a:p>
          </p:txBody>
        </p:sp>
      </p:grpSp>
      <p:grpSp>
        <p:nvGrpSpPr>
          <p:cNvPr id="9" name="Group 54"/>
          <p:cNvGrpSpPr/>
          <p:nvPr/>
        </p:nvGrpSpPr>
        <p:grpSpPr>
          <a:xfrm>
            <a:off x="3080535" y="1136470"/>
            <a:ext cx="3078224" cy="2267738"/>
            <a:chOff x="3351212" y="2057400"/>
            <a:chExt cx="5448586" cy="3558743"/>
          </a:xfrm>
        </p:grpSpPr>
        <p:grpSp>
          <p:nvGrpSpPr>
            <p:cNvPr id="10" name="Group 43"/>
            <p:cNvGrpSpPr/>
            <p:nvPr/>
          </p:nvGrpSpPr>
          <p:grpSpPr>
            <a:xfrm>
              <a:off x="5167408" y="5104661"/>
              <a:ext cx="1950569" cy="511482"/>
              <a:chOff x="5167408" y="5065532"/>
              <a:chExt cx="1950569" cy="511482"/>
            </a:xfrm>
            <a:effectLst>
              <a:outerShdw blurRad="88900" dist="25400" dir="4140000" algn="l" rotWithShape="0">
                <a:prstClr val="black">
                  <a:alpha val="71000"/>
                </a:prstClr>
              </a:outerShdw>
            </a:effectLst>
          </p:grpSpPr>
          <p:grpSp>
            <p:nvGrpSpPr>
              <p:cNvPr id="29" name="Group 41"/>
              <p:cNvGrpSpPr/>
              <p:nvPr/>
            </p:nvGrpSpPr>
            <p:grpSpPr>
              <a:xfrm>
                <a:off x="5167408" y="5065532"/>
                <a:ext cx="1950569" cy="511482"/>
                <a:chOff x="5167408" y="5139674"/>
                <a:chExt cx="1950569" cy="511482"/>
              </a:xfrm>
            </p:grpSpPr>
            <p:grpSp>
              <p:nvGrpSpPr>
                <p:cNvPr id="33" name="Group 24"/>
                <p:cNvGrpSpPr/>
                <p:nvPr/>
              </p:nvGrpSpPr>
              <p:grpSpPr>
                <a:xfrm>
                  <a:off x="5167408" y="5240814"/>
                  <a:ext cx="1950569" cy="410342"/>
                  <a:chOff x="5095876" y="4994274"/>
                  <a:chExt cx="2143126" cy="450851"/>
                </a:xfr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p:grpSpPr>
              <p:sp>
                <p:nvSpPr>
                  <p:cNvPr id="35" name="Freeform 6"/>
                  <p:cNvSpPr>
                    <a:spLocks/>
                  </p:cNvSpPr>
                  <p:nvPr/>
                </p:nvSpPr>
                <p:spPr bwMode="auto">
                  <a:xfrm>
                    <a:off x="5097463" y="4994274"/>
                    <a:ext cx="2141539" cy="450851"/>
                  </a:xfrm>
                  <a:custGeom>
                    <a:avLst/>
                    <a:gdLst/>
                    <a:ahLst/>
                    <a:cxnLst>
                      <a:cxn ang="0">
                        <a:pos x="674" y="0"/>
                      </a:cxn>
                      <a:cxn ang="0">
                        <a:pos x="748" y="1"/>
                      </a:cxn>
                      <a:cxn ang="0">
                        <a:pos x="820" y="4"/>
                      </a:cxn>
                      <a:cxn ang="0">
                        <a:pos x="888" y="7"/>
                      </a:cxn>
                      <a:cxn ang="0">
                        <a:pos x="953" y="13"/>
                      </a:cxn>
                      <a:cxn ang="0">
                        <a:pos x="1015" y="20"/>
                      </a:cxn>
                      <a:cxn ang="0">
                        <a:pos x="1073" y="28"/>
                      </a:cxn>
                      <a:cxn ang="0">
                        <a:pos x="1126" y="37"/>
                      </a:cxn>
                      <a:cxn ang="0">
                        <a:pos x="1175" y="47"/>
                      </a:cxn>
                      <a:cxn ang="0">
                        <a:pos x="1219" y="59"/>
                      </a:cxn>
                      <a:cxn ang="0">
                        <a:pos x="1256" y="71"/>
                      </a:cxn>
                      <a:cxn ang="0">
                        <a:pos x="1290" y="84"/>
                      </a:cxn>
                      <a:cxn ang="0">
                        <a:pos x="1315" y="97"/>
                      </a:cxn>
                      <a:cxn ang="0">
                        <a:pos x="1333" y="112"/>
                      </a:cxn>
                      <a:cxn ang="0">
                        <a:pos x="1346" y="127"/>
                      </a:cxn>
                      <a:cxn ang="0">
                        <a:pos x="1349" y="142"/>
                      </a:cxn>
                      <a:cxn ang="0">
                        <a:pos x="1346" y="158"/>
                      </a:cxn>
                      <a:cxn ang="0">
                        <a:pos x="1333" y="173"/>
                      </a:cxn>
                      <a:cxn ang="0">
                        <a:pos x="1315" y="187"/>
                      </a:cxn>
                      <a:cxn ang="0">
                        <a:pos x="1290" y="201"/>
                      </a:cxn>
                      <a:cxn ang="0">
                        <a:pos x="1256" y="214"/>
                      </a:cxn>
                      <a:cxn ang="0">
                        <a:pos x="1219" y="226"/>
                      </a:cxn>
                      <a:cxn ang="0">
                        <a:pos x="1175" y="237"/>
                      </a:cxn>
                      <a:cxn ang="0">
                        <a:pos x="1126" y="248"/>
                      </a:cxn>
                      <a:cxn ang="0">
                        <a:pos x="1073" y="257"/>
                      </a:cxn>
                      <a:cxn ang="0">
                        <a:pos x="1015" y="265"/>
                      </a:cxn>
                      <a:cxn ang="0">
                        <a:pos x="953" y="272"/>
                      </a:cxn>
                      <a:cxn ang="0">
                        <a:pos x="888" y="277"/>
                      </a:cxn>
                      <a:cxn ang="0">
                        <a:pos x="820" y="281"/>
                      </a:cxn>
                      <a:cxn ang="0">
                        <a:pos x="748" y="283"/>
                      </a:cxn>
                      <a:cxn ang="0">
                        <a:pos x="674" y="284"/>
                      </a:cxn>
                      <a:cxn ang="0">
                        <a:pos x="601" y="283"/>
                      </a:cxn>
                      <a:cxn ang="0">
                        <a:pos x="529" y="281"/>
                      </a:cxn>
                      <a:cxn ang="0">
                        <a:pos x="461" y="277"/>
                      </a:cxn>
                      <a:cxn ang="0">
                        <a:pos x="395" y="272"/>
                      </a:cxn>
                      <a:cxn ang="0">
                        <a:pos x="334" y="265"/>
                      </a:cxn>
                      <a:cxn ang="0">
                        <a:pos x="275" y="257"/>
                      </a:cxn>
                      <a:cxn ang="0">
                        <a:pos x="223" y="248"/>
                      </a:cxn>
                      <a:cxn ang="0">
                        <a:pos x="174" y="237"/>
                      </a:cxn>
                      <a:cxn ang="0">
                        <a:pos x="130" y="226"/>
                      </a:cxn>
                      <a:cxn ang="0">
                        <a:pos x="92" y="214"/>
                      </a:cxn>
                      <a:cxn ang="0">
                        <a:pos x="59" y="201"/>
                      </a:cxn>
                      <a:cxn ang="0">
                        <a:pos x="34" y="187"/>
                      </a:cxn>
                      <a:cxn ang="0">
                        <a:pos x="16" y="173"/>
                      </a:cxn>
                      <a:cxn ang="0">
                        <a:pos x="3" y="158"/>
                      </a:cxn>
                      <a:cxn ang="0">
                        <a:pos x="0" y="142"/>
                      </a:cxn>
                      <a:cxn ang="0">
                        <a:pos x="3" y="127"/>
                      </a:cxn>
                      <a:cxn ang="0">
                        <a:pos x="16" y="112"/>
                      </a:cxn>
                      <a:cxn ang="0">
                        <a:pos x="34" y="97"/>
                      </a:cxn>
                      <a:cxn ang="0">
                        <a:pos x="59" y="84"/>
                      </a:cxn>
                      <a:cxn ang="0">
                        <a:pos x="92" y="71"/>
                      </a:cxn>
                      <a:cxn ang="0">
                        <a:pos x="130" y="59"/>
                      </a:cxn>
                      <a:cxn ang="0">
                        <a:pos x="174" y="47"/>
                      </a:cxn>
                      <a:cxn ang="0">
                        <a:pos x="223" y="37"/>
                      </a:cxn>
                      <a:cxn ang="0">
                        <a:pos x="275" y="28"/>
                      </a:cxn>
                      <a:cxn ang="0">
                        <a:pos x="334" y="20"/>
                      </a:cxn>
                      <a:cxn ang="0">
                        <a:pos x="395" y="13"/>
                      </a:cxn>
                      <a:cxn ang="0">
                        <a:pos x="461" y="7"/>
                      </a:cxn>
                      <a:cxn ang="0">
                        <a:pos x="529" y="4"/>
                      </a:cxn>
                      <a:cxn ang="0">
                        <a:pos x="601" y="1"/>
                      </a:cxn>
                      <a:cxn ang="0">
                        <a:pos x="674" y="0"/>
                      </a:cxn>
                    </a:cxnLst>
                    <a:rect l="0" t="0" r="r" b="b"/>
                    <a:pathLst>
                      <a:path w="1349" h="284">
                        <a:moveTo>
                          <a:pt x="674" y="0"/>
                        </a:moveTo>
                        <a:lnTo>
                          <a:pt x="748" y="1"/>
                        </a:lnTo>
                        <a:lnTo>
                          <a:pt x="820" y="4"/>
                        </a:lnTo>
                        <a:lnTo>
                          <a:pt x="888" y="7"/>
                        </a:lnTo>
                        <a:lnTo>
                          <a:pt x="953" y="13"/>
                        </a:lnTo>
                        <a:lnTo>
                          <a:pt x="1015" y="20"/>
                        </a:lnTo>
                        <a:lnTo>
                          <a:pt x="1073" y="28"/>
                        </a:lnTo>
                        <a:lnTo>
                          <a:pt x="1126" y="37"/>
                        </a:lnTo>
                        <a:lnTo>
                          <a:pt x="1175" y="47"/>
                        </a:lnTo>
                        <a:lnTo>
                          <a:pt x="1219" y="59"/>
                        </a:lnTo>
                        <a:lnTo>
                          <a:pt x="1256" y="71"/>
                        </a:lnTo>
                        <a:lnTo>
                          <a:pt x="1290" y="84"/>
                        </a:lnTo>
                        <a:lnTo>
                          <a:pt x="1315" y="97"/>
                        </a:lnTo>
                        <a:lnTo>
                          <a:pt x="1333" y="112"/>
                        </a:lnTo>
                        <a:lnTo>
                          <a:pt x="1346" y="127"/>
                        </a:lnTo>
                        <a:lnTo>
                          <a:pt x="1349" y="142"/>
                        </a:lnTo>
                        <a:lnTo>
                          <a:pt x="1346" y="158"/>
                        </a:lnTo>
                        <a:lnTo>
                          <a:pt x="1333" y="173"/>
                        </a:lnTo>
                        <a:lnTo>
                          <a:pt x="1315" y="187"/>
                        </a:lnTo>
                        <a:lnTo>
                          <a:pt x="1290" y="201"/>
                        </a:lnTo>
                        <a:lnTo>
                          <a:pt x="1256" y="214"/>
                        </a:lnTo>
                        <a:lnTo>
                          <a:pt x="1219" y="226"/>
                        </a:lnTo>
                        <a:lnTo>
                          <a:pt x="1175" y="237"/>
                        </a:lnTo>
                        <a:lnTo>
                          <a:pt x="1126" y="248"/>
                        </a:lnTo>
                        <a:lnTo>
                          <a:pt x="1073" y="257"/>
                        </a:lnTo>
                        <a:lnTo>
                          <a:pt x="1015" y="265"/>
                        </a:lnTo>
                        <a:lnTo>
                          <a:pt x="953" y="272"/>
                        </a:lnTo>
                        <a:lnTo>
                          <a:pt x="888" y="277"/>
                        </a:lnTo>
                        <a:lnTo>
                          <a:pt x="820" y="281"/>
                        </a:lnTo>
                        <a:lnTo>
                          <a:pt x="748" y="283"/>
                        </a:lnTo>
                        <a:lnTo>
                          <a:pt x="674" y="284"/>
                        </a:lnTo>
                        <a:lnTo>
                          <a:pt x="601" y="283"/>
                        </a:lnTo>
                        <a:lnTo>
                          <a:pt x="529" y="281"/>
                        </a:lnTo>
                        <a:lnTo>
                          <a:pt x="461" y="277"/>
                        </a:lnTo>
                        <a:lnTo>
                          <a:pt x="395" y="272"/>
                        </a:lnTo>
                        <a:lnTo>
                          <a:pt x="334" y="265"/>
                        </a:lnTo>
                        <a:lnTo>
                          <a:pt x="275" y="257"/>
                        </a:lnTo>
                        <a:lnTo>
                          <a:pt x="223" y="248"/>
                        </a:lnTo>
                        <a:lnTo>
                          <a:pt x="174" y="237"/>
                        </a:lnTo>
                        <a:lnTo>
                          <a:pt x="130" y="226"/>
                        </a:lnTo>
                        <a:lnTo>
                          <a:pt x="92" y="214"/>
                        </a:lnTo>
                        <a:lnTo>
                          <a:pt x="59" y="201"/>
                        </a:lnTo>
                        <a:lnTo>
                          <a:pt x="34" y="187"/>
                        </a:lnTo>
                        <a:lnTo>
                          <a:pt x="16" y="173"/>
                        </a:lnTo>
                        <a:lnTo>
                          <a:pt x="3" y="158"/>
                        </a:lnTo>
                        <a:lnTo>
                          <a:pt x="0" y="142"/>
                        </a:lnTo>
                        <a:lnTo>
                          <a:pt x="3" y="127"/>
                        </a:lnTo>
                        <a:lnTo>
                          <a:pt x="16" y="112"/>
                        </a:lnTo>
                        <a:lnTo>
                          <a:pt x="34" y="97"/>
                        </a:lnTo>
                        <a:lnTo>
                          <a:pt x="59" y="84"/>
                        </a:lnTo>
                        <a:lnTo>
                          <a:pt x="92" y="71"/>
                        </a:lnTo>
                        <a:lnTo>
                          <a:pt x="130" y="59"/>
                        </a:lnTo>
                        <a:lnTo>
                          <a:pt x="174" y="47"/>
                        </a:lnTo>
                        <a:lnTo>
                          <a:pt x="223" y="37"/>
                        </a:lnTo>
                        <a:lnTo>
                          <a:pt x="275" y="28"/>
                        </a:lnTo>
                        <a:lnTo>
                          <a:pt x="334" y="20"/>
                        </a:lnTo>
                        <a:lnTo>
                          <a:pt x="395" y="13"/>
                        </a:lnTo>
                        <a:lnTo>
                          <a:pt x="461" y="7"/>
                        </a:lnTo>
                        <a:lnTo>
                          <a:pt x="529" y="4"/>
                        </a:lnTo>
                        <a:lnTo>
                          <a:pt x="601" y="1"/>
                        </a:lnTo>
                        <a:lnTo>
                          <a:pt x="6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p:nvSpPr>
                <p:spPr bwMode="auto">
                  <a:xfrm>
                    <a:off x="5095876" y="4995863"/>
                    <a:ext cx="260350" cy="295275"/>
                  </a:xfrm>
                  <a:custGeom>
                    <a:avLst/>
                    <a:gdLst/>
                    <a:ahLst/>
                    <a:cxnLst>
                      <a:cxn ang="0">
                        <a:pos x="98" y="0"/>
                      </a:cxn>
                      <a:cxn ang="0">
                        <a:pos x="109" y="3"/>
                      </a:cxn>
                      <a:cxn ang="0">
                        <a:pos x="121" y="9"/>
                      </a:cxn>
                      <a:cxn ang="0">
                        <a:pos x="130" y="19"/>
                      </a:cxn>
                      <a:cxn ang="0">
                        <a:pos x="138" y="30"/>
                      </a:cxn>
                      <a:cxn ang="0">
                        <a:pos x="145" y="43"/>
                      </a:cxn>
                      <a:cxn ang="0">
                        <a:pos x="151" y="56"/>
                      </a:cxn>
                      <a:cxn ang="0">
                        <a:pos x="156" y="69"/>
                      </a:cxn>
                      <a:cxn ang="0">
                        <a:pos x="160" y="80"/>
                      </a:cxn>
                      <a:cxn ang="0">
                        <a:pos x="162" y="90"/>
                      </a:cxn>
                      <a:cxn ang="0">
                        <a:pos x="164" y="95"/>
                      </a:cxn>
                      <a:cxn ang="0">
                        <a:pos x="164" y="98"/>
                      </a:cxn>
                      <a:cxn ang="0">
                        <a:pos x="162" y="100"/>
                      </a:cxn>
                      <a:cxn ang="0">
                        <a:pos x="157" y="106"/>
                      </a:cxn>
                      <a:cxn ang="0">
                        <a:pos x="151" y="114"/>
                      </a:cxn>
                      <a:cxn ang="0">
                        <a:pos x="141" y="124"/>
                      </a:cxn>
                      <a:cxn ang="0">
                        <a:pos x="132" y="135"/>
                      </a:cxn>
                      <a:cxn ang="0">
                        <a:pos x="122" y="148"/>
                      </a:cxn>
                      <a:cxn ang="0">
                        <a:pos x="112" y="160"/>
                      </a:cxn>
                      <a:cxn ang="0">
                        <a:pos x="103" y="170"/>
                      </a:cxn>
                      <a:cxn ang="0">
                        <a:pos x="96" y="178"/>
                      </a:cxn>
                      <a:cxn ang="0">
                        <a:pos x="91" y="184"/>
                      </a:cxn>
                      <a:cxn ang="0">
                        <a:pos x="89" y="186"/>
                      </a:cxn>
                      <a:cxn ang="0">
                        <a:pos x="85" y="185"/>
                      </a:cxn>
                      <a:cxn ang="0">
                        <a:pos x="77" y="181"/>
                      </a:cxn>
                      <a:cxn ang="0">
                        <a:pos x="66" y="177"/>
                      </a:cxn>
                      <a:cxn ang="0">
                        <a:pos x="52" y="172"/>
                      </a:cxn>
                      <a:cxn ang="0">
                        <a:pos x="39" y="166"/>
                      </a:cxn>
                      <a:cxn ang="0">
                        <a:pos x="25" y="162"/>
                      </a:cxn>
                      <a:cxn ang="0">
                        <a:pos x="13" y="157"/>
                      </a:cxn>
                      <a:cxn ang="0">
                        <a:pos x="7" y="154"/>
                      </a:cxn>
                      <a:cxn ang="0">
                        <a:pos x="3" y="153"/>
                      </a:cxn>
                      <a:cxn ang="0">
                        <a:pos x="2" y="151"/>
                      </a:cxn>
                      <a:cxn ang="0">
                        <a:pos x="1" y="147"/>
                      </a:cxn>
                      <a:cxn ang="0">
                        <a:pos x="0" y="140"/>
                      </a:cxn>
                      <a:cxn ang="0">
                        <a:pos x="0" y="118"/>
                      </a:cxn>
                      <a:cxn ang="0">
                        <a:pos x="3" y="103"/>
                      </a:cxn>
                      <a:cxn ang="0">
                        <a:pos x="10" y="86"/>
                      </a:cxn>
                      <a:cxn ang="0">
                        <a:pos x="20" y="68"/>
                      </a:cxn>
                      <a:cxn ang="0">
                        <a:pos x="34" y="46"/>
                      </a:cxn>
                      <a:cxn ang="0">
                        <a:pos x="55" y="23"/>
                      </a:cxn>
                      <a:cxn ang="0">
                        <a:pos x="71" y="9"/>
                      </a:cxn>
                      <a:cxn ang="0">
                        <a:pos x="84" y="3"/>
                      </a:cxn>
                      <a:cxn ang="0">
                        <a:pos x="98" y="0"/>
                      </a:cxn>
                    </a:cxnLst>
                    <a:rect l="0" t="0" r="r" b="b"/>
                    <a:pathLst>
                      <a:path w="164" h="186">
                        <a:moveTo>
                          <a:pt x="98" y="0"/>
                        </a:moveTo>
                        <a:lnTo>
                          <a:pt x="109" y="3"/>
                        </a:lnTo>
                        <a:lnTo>
                          <a:pt x="121" y="9"/>
                        </a:lnTo>
                        <a:lnTo>
                          <a:pt x="130" y="19"/>
                        </a:lnTo>
                        <a:lnTo>
                          <a:pt x="138" y="30"/>
                        </a:lnTo>
                        <a:lnTo>
                          <a:pt x="145" y="43"/>
                        </a:lnTo>
                        <a:lnTo>
                          <a:pt x="151" y="56"/>
                        </a:lnTo>
                        <a:lnTo>
                          <a:pt x="156" y="69"/>
                        </a:lnTo>
                        <a:lnTo>
                          <a:pt x="160" y="80"/>
                        </a:lnTo>
                        <a:lnTo>
                          <a:pt x="162" y="90"/>
                        </a:lnTo>
                        <a:lnTo>
                          <a:pt x="164" y="95"/>
                        </a:lnTo>
                        <a:lnTo>
                          <a:pt x="164" y="98"/>
                        </a:lnTo>
                        <a:lnTo>
                          <a:pt x="162" y="100"/>
                        </a:lnTo>
                        <a:lnTo>
                          <a:pt x="157" y="106"/>
                        </a:lnTo>
                        <a:lnTo>
                          <a:pt x="151" y="114"/>
                        </a:lnTo>
                        <a:lnTo>
                          <a:pt x="141" y="124"/>
                        </a:lnTo>
                        <a:lnTo>
                          <a:pt x="132" y="135"/>
                        </a:lnTo>
                        <a:lnTo>
                          <a:pt x="122" y="148"/>
                        </a:lnTo>
                        <a:lnTo>
                          <a:pt x="112" y="160"/>
                        </a:lnTo>
                        <a:lnTo>
                          <a:pt x="103" y="170"/>
                        </a:lnTo>
                        <a:lnTo>
                          <a:pt x="96" y="178"/>
                        </a:lnTo>
                        <a:lnTo>
                          <a:pt x="91" y="184"/>
                        </a:lnTo>
                        <a:lnTo>
                          <a:pt x="89" y="186"/>
                        </a:lnTo>
                        <a:lnTo>
                          <a:pt x="85" y="185"/>
                        </a:lnTo>
                        <a:lnTo>
                          <a:pt x="77" y="181"/>
                        </a:lnTo>
                        <a:lnTo>
                          <a:pt x="66" y="177"/>
                        </a:lnTo>
                        <a:lnTo>
                          <a:pt x="52" y="172"/>
                        </a:lnTo>
                        <a:lnTo>
                          <a:pt x="39" y="166"/>
                        </a:lnTo>
                        <a:lnTo>
                          <a:pt x="25" y="162"/>
                        </a:lnTo>
                        <a:lnTo>
                          <a:pt x="13" y="157"/>
                        </a:lnTo>
                        <a:lnTo>
                          <a:pt x="7" y="154"/>
                        </a:lnTo>
                        <a:lnTo>
                          <a:pt x="3" y="153"/>
                        </a:lnTo>
                        <a:lnTo>
                          <a:pt x="2" y="151"/>
                        </a:lnTo>
                        <a:lnTo>
                          <a:pt x="1" y="147"/>
                        </a:lnTo>
                        <a:lnTo>
                          <a:pt x="0" y="140"/>
                        </a:lnTo>
                        <a:lnTo>
                          <a:pt x="0" y="118"/>
                        </a:lnTo>
                        <a:lnTo>
                          <a:pt x="3" y="103"/>
                        </a:lnTo>
                        <a:lnTo>
                          <a:pt x="10" y="86"/>
                        </a:lnTo>
                        <a:lnTo>
                          <a:pt x="20" y="68"/>
                        </a:lnTo>
                        <a:lnTo>
                          <a:pt x="34" y="46"/>
                        </a:lnTo>
                        <a:lnTo>
                          <a:pt x="55" y="23"/>
                        </a:lnTo>
                        <a:lnTo>
                          <a:pt x="71" y="9"/>
                        </a:lnTo>
                        <a:lnTo>
                          <a:pt x="84"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p:nvSpPr>
                <p:spPr bwMode="auto">
                  <a:xfrm>
                    <a:off x="6967538" y="4995863"/>
                    <a:ext cx="263525" cy="300038"/>
                  </a:xfrm>
                  <a:custGeom>
                    <a:avLst/>
                    <a:gdLst/>
                    <a:ahLst/>
                    <a:cxnLst>
                      <a:cxn ang="0">
                        <a:pos x="68" y="0"/>
                      </a:cxn>
                      <a:cxn ang="0">
                        <a:pos x="82" y="3"/>
                      </a:cxn>
                      <a:cxn ang="0">
                        <a:pos x="95" y="9"/>
                      </a:cxn>
                      <a:cxn ang="0">
                        <a:pos x="111" y="23"/>
                      </a:cxn>
                      <a:cxn ang="0">
                        <a:pos x="132" y="47"/>
                      </a:cxn>
                      <a:cxn ang="0">
                        <a:pos x="146" y="68"/>
                      </a:cxn>
                      <a:cxn ang="0">
                        <a:pos x="156" y="87"/>
                      </a:cxn>
                      <a:cxn ang="0">
                        <a:pos x="162" y="106"/>
                      </a:cxn>
                      <a:cxn ang="0">
                        <a:pos x="165" y="121"/>
                      </a:cxn>
                      <a:cxn ang="0">
                        <a:pos x="166" y="133"/>
                      </a:cxn>
                      <a:cxn ang="0">
                        <a:pos x="165" y="142"/>
                      </a:cxn>
                      <a:cxn ang="0">
                        <a:pos x="164" y="150"/>
                      </a:cxn>
                      <a:cxn ang="0">
                        <a:pos x="163" y="155"/>
                      </a:cxn>
                      <a:cxn ang="0">
                        <a:pos x="162" y="156"/>
                      </a:cxn>
                      <a:cxn ang="0">
                        <a:pos x="158" y="157"/>
                      </a:cxn>
                      <a:cxn ang="0">
                        <a:pos x="151" y="161"/>
                      </a:cxn>
                      <a:cxn ang="0">
                        <a:pos x="140" y="165"/>
                      </a:cxn>
                      <a:cxn ang="0">
                        <a:pos x="126" y="170"/>
                      </a:cxn>
                      <a:cxn ang="0">
                        <a:pos x="112" y="176"/>
                      </a:cxn>
                      <a:cxn ang="0">
                        <a:pos x="99" y="180"/>
                      </a:cxn>
                      <a:cxn ang="0">
                        <a:pos x="87" y="185"/>
                      </a:cxn>
                      <a:cxn ang="0">
                        <a:pos x="79" y="188"/>
                      </a:cxn>
                      <a:cxn ang="0">
                        <a:pos x="76" y="189"/>
                      </a:cxn>
                      <a:cxn ang="0">
                        <a:pos x="74" y="187"/>
                      </a:cxn>
                      <a:cxn ang="0">
                        <a:pos x="69" y="181"/>
                      </a:cxn>
                      <a:cxn ang="0">
                        <a:pos x="61" y="173"/>
                      </a:cxn>
                      <a:cxn ang="0">
                        <a:pos x="52" y="163"/>
                      </a:cxn>
                      <a:cxn ang="0">
                        <a:pos x="43" y="151"/>
                      </a:cxn>
                      <a:cxn ang="0">
                        <a:pos x="32" y="139"/>
                      </a:cxn>
                      <a:cxn ang="0">
                        <a:pos x="22" y="127"/>
                      </a:cxn>
                      <a:cxn ang="0">
                        <a:pos x="14" y="117"/>
                      </a:cxn>
                      <a:cxn ang="0">
                        <a:pos x="7" y="109"/>
                      </a:cxn>
                      <a:cxn ang="0">
                        <a:pos x="2" y="103"/>
                      </a:cxn>
                      <a:cxn ang="0">
                        <a:pos x="0" y="101"/>
                      </a:cxn>
                      <a:cxn ang="0">
                        <a:pos x="0" y="99"/>
                      </a:cxn>
                      <a:cxn ang="0">
                        <a:pos x="3" y="93"/>
                      </a:cxn>
                      <a:cxn ang="0">
                        <a:pos x="5" y="83"/>
                      </a:cxn>
                      <a:cxn ang="0">
                        <a:pos x="10" y="71"/>
                      </a:cxn>
                      <a:cxn ang="0">
                        <a:pos x="14" y="59"/>
                      </a:cxn>
                      <a:cxn ang="0">
                        <a:pos x="20" y="45"/>
                      </a:cxn>
                      <a:cxn ang="0">
                        <a:pos x="27" y="32"/>
                      </a:cxn>
                      <a:cxn ang="0">
                        <a:pos x="36" y="20"/>
                      </a:cxn>
                      <a:cxn ang="0">
                        <a:pos x="45" y="11"/>
                      </a:cxn>
                      <a:cxn ang="0">
                        <a:pos x="55" y="4"/>
                      </a:cxn>
                      <a:cxn ang="0">
                        <a:pos x="68" y="0"/>
                      </a:cxn>
                    </a:cxnLst>
                    <a:rect l="0" t="0" r="r" b="b"/>
                    <a:pathLst>
                      <a:path w="166" h="189">
                        <a:moveTo>
                          <a:pt x="68" y="0"/>
                        </a:moveTo>
                        <a:lnTo>
                          <a:pt x="82" y="3"/>
                        </a:lnTo>
                        <a:lnTo>
                          <a:pt x="95" y="9"/>
                        </a:lnTo>
                        <a:lnTo>
                          <a:pt x="111" y="23"/>
                        </a:lnTo>
                        <a:lnTo>
                          <a:pt x="132" y="47"/>
                        </a:lnTo>
                        <a:lnTo>
                          <a:pt x="146" y="68"/>
                        </a:lnTo>
                        <a:lnTo>
                          <a:pt x="156" y="87"/>
                        </a:lnTo>
                        <a:lnTo>
                          <a:pt x="162" y="106"/>
                        </a:lnTo>
                        <a:lnTo>
                          <a:pt x="165" y="121"/>
                        </a:lnTo>
                        <a:lnTo>
                          <a:pt x="166" y="133"/>
                        </a:lnTo>
                        <a:lnTo>
                          <a:pt x="165" y="142"/>
                        </a:lnTo>
                        <a:lnTo>
                          <a:pt x="164" y="150"/>
                        </a:lnTo>
                        <a:lnTo>
                          <a:pt x="163" y="155"/>
                        </a:lnTo>
                        <a:lnTo>
                          <a:pt x="162" y="156"/>
                        </a:lnTo>
                        <a:lnTo>
                          <a:pt x="158" y="157"/>
                        </a:lnTo>
                        <a:lnTo>
                          <a:pt x="151" y="161"/>
                        </a:lnTo>
                        <a:lnTo>
                          <a:pt x="140" y="165"/>
                        </a:lnTo>
                        <a:lnTo>
                          <a:pt x="126" y="170"/>
                        </a:lnTo>
                        <a:lnTo>
                          <a:pt x="112" y="176"/>
                        </a:lnTo>
                        <a:lnTo>
                          <a:pt x="99" y="180"/>
                        </a:lnTo>
                        <a:lnTo>
                          <a:pt x="87" y="185"/>
                        </a:lnTo>
                        <a:lnTo>
                          <a:pt x="79" y="188"/>
                        </a:lnTo>
                        <a:lnTo>
                          <a:pt x="76" y="189"/>
                        </a:lnTo>
                        <a:lnTo>
                          <a:pt x="74" y="187"/>
                        </a:lnTo>
                        <a:lnTo>
                          <a:pt x="69" y="181"/>
                        </a:lnTo>
                        <a:lnTo>
                          <a:pt x="61" y="173"/>
                        </a:lnTo>
                        <a:lnTo>
                          <a:pt x="52" y="163"/>
                        </a:lnTo>
                        <a:lnTo>
                          <a:pt x="43" y="151"/>
                        </a:lnTo>
                        <a:lnTo>
                          <a:pt x="32" y="139"/>
                        </a:lnTo>
                        <a:lnTo>
                          <a:pt x="22" y="127"/>
                        </a:lnTo>
                        <a:lnTo>
                          <a:pt x="14" y="117"/>
                        </a:lnTo>
                        <a:lnTo>
                          <a:pt x="7" y="109"/>
                        </a:lnTo>
                        <a:lnTo>
                          <a:pt x="2" y="103"/>
                        </a:lnTo>
                        <a:lnTo>
                          <a:pt x="0" y="101"/>
                        </a:lnTo>
                        <a:lnTo>
                          <a:pt x="0" y="99"/>
                        </a:lnTo>
                        <a:lnTo>
                          <a:pt x="3" y="93"/>
                        </a:lnTo>
                        <a:lnTo>
                          <a:pt x="5" y="83"/>
                        </a:lnTo>
                        <a:lnTo>
                          <a:pt x="10" y="71"/>
                        </a:lnTo>
                        <a:lnTo>
                          <a:pt x="14" y="59"/>
                        </a:lnTo>
                        <a:lnTo>
                          <a:pt x="20" y="45"/>
                        </a:lnTo>
                        <a:lnTo>
                          <a:pt x="27" y="32"/>
                        </a:lnTo>
                        <a:lnTo>
                          <a:pt x="36" y="20"/>
                        </a:lnTo>
                        <a:lnTo>
                          <a:pt x="45" y="11"/>
                        </a:lnTo>
                        <a:lnTo>
                          <a:pt x="55"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4" name="Freeform 10"/>
                <p:cNvSpPr>
                  <a:spLocks/>
                </p:cNvSpPr>
                <p:nvPr/>
              </p:nvSpPr>
              <p:spPr bwMode="auto">
                <a:xfrm>
                  <a:off x="5239651" y="5139674"/>
                  <a:ext cx="1807526" cy="307757"/>
                </a:xfrm>
                <a:custGeom>
                  <a:avLst/>
                  <a:gdLst/>
                  <a:ahLst/>
                  <a:cxnLst>
                    <a:cxn ang="0">
                      <a:pos x="625" y="0"/>
                    </a:cxn>
                    <a:cxn ang="0">
                      <a:pos x="699" y="1"/>
                    </a:cxn>
                    <a:cxn ang="0">
                      <a:pos x="768" y="2"/>
                    </a:cxn>
                    <a:cxn ang="0">
                      <a:pos x="836" y="6"/>
                    </a:cxn>
                    <a:cxn ang="0">
                      <a:pos x="901" y="12"/>
                    </a:cxn>
                    <a:cxn ang="0">
                      <a:pos x="960" y="17"/>
                    </a:cxn>
                    <a:cxn ang="0">
                      <a:pos x="1016" y="24"/>
                    </a:cxn>
                    <a:cxn ang="0">
                      <a:pos x="1068" y="31"/>
                    </a:cxn>
                    <a:cxn ang="0">
                      <a:pos x="1114" y="40"/>
                    </a:cxn>
                    <a:cxn ang="0">
                      <a:pos x="1154" y="49"/>
                    </a:cxn>
                    <a:cxn ang="0">
                      <a:pos x="1187" y="60"/>
                    </a:cxn>
                    <a:cxn ang="0">
                      <a:pos x="1214" y="71"/>
                    </a:cxn>
                    <a:cxn ang="0">
                      <a:pos x="1235" y="83"/>
                    </a:cxn>
                    <a:cxn ang="0">
                      <a:pos x="1246" y="94"/>
                    </a:cxn>
                    <a:cxn ang="0">
                      <a:pos x="1251" y="107"/>
                    </a:cxn>
                    <a:cxn ang="0">
                      <a:pos x="1246" y="119"/>
                    </a:cxn>
                    <a:cxn ang="0">
                      <a:pos x="1235" y="132"/>
                    </a:cxn>
                    <a:cxn ang="0">
                      <a:pos x="1214" y="143"/>
                    </a:cxn>
                    <a:cxn ang="0">
                      <a:pos x="1187" y="154"/>
                    </a:cxn>
                    <a:cxn ang="0">
                      <a:pos x="1154" y="164"/>
                    </a:cxn>
                    <a:cxn ang="0">
                      <a:pos x="1114" y="173"/>
                    </a:cxn>
                    <a:cxn ang="0">
                      <a:pos x="1068" y="182"/>
                    </a:cxn>
                    <a:cxn ang="0">
                      <a:pos x="1016" y="190"/>
                    </a:cxn>
                    <a:cxn ang="0">
                      <a:pos x="960" y="197"/>
                    </a:cxn>
                    <a:cxn ang="0">
                      <a:pos x="901" y="203"/>
                    </a:cxn>
                    <a:cxn ang="0">
                      <a:pos x="836" y="208"/>
                    </a:cxn>
                    <a:cxn ang="0">
                      <a:pos x="768" y="211"/>
                    </a:cxn>
                    <a:cxn ang="0">
                      <a:pos x="699" y="212"/>
                    </a:cxn>
                    <a:cxn ang="0">
                      <a:pos x="625" y="213"/>
                    </a:cxn>
                    <a:cxn ang="0">
                      <a:pos x="552" y="212"/>
                    </a:cxn>
                    <a:cxn ang="0">
                      <a:pos x="482" y="211"/>
                    </a:cxn>
                    <a:cxn ang="0">
                      <a:pos x="415" y="208"/>
                    </a:cxn>
                    <a:cxn ang="0">
                      <a:pos x="350" y="203"/>
                    </a:cxn>
                    <a:cxn ang="0">
                      <a:pos x="290" y="197"/>
                    </a:cxn>
                    <a:cxn ang="0">
                      <a:pos x="234" y="190"/>
                    </a:cxn>
                    <a:cxn ang="0">
                      <a:pos x="183" y="182"/>
                    </a:cxn>
                    <a:cxn ang="0">
                      <a:pos x="137" y="173"/>
                    </a:cxn>
                    <a:cxn ang="0">
                      <a:pos x="97" y="164"/>
                    </a:cxn>
                    <a:cxn ang="0">
                      <a:pos x="64" y="154"/>
                    </a:cxn>
                    <a:cxn ang="0">
                      <a:pos x="37" y="143"/>
                    </a:cxn>
                    <a:cxn ang="0">
                      <a:pos x="16" y="132"/>
                    </a:cxn>
                    <a:cxn ang="0">
                      <a:pos x="5" y="119"/>
                    </a:cxn>
                    <a:cxn ang="0">
                      <a:pos x="0" y="107"/>
                    </a:cxn>
                    <a:cxn ang="0">
                      <a:pos x="5" y="94"/>
                    </a:cxn>
                    <a:cxn ang="0">
                      <a:pos x="16" y="83"/>
                    </a:cxn>
                    <a:cxn ang="0">
                      <a:pos x="37" y="71"/>
                    </a:cxn>
                    <a:cxn ang="0">
                      <a:pos x="64" y="60"/>
                    </a:cxn>
                    <a:cxn ang="0">
                      <a:pos x="97" y="49"/>
                    </a:cxn>
                    <a:cxn ang="0">
                      <a:pos x="137" y="40"/>
                    </a:cxn>
                    <a:cxn ang="0">
                      <a:pos x="183" y="31"/>
                    </a:cxn>
                    <a:cxn ang="0">
                      <a:pos x="234" y="24"/>
                    </a:cxn>
                    <a:cxn ang="0">
                      <a:pos x="290" y="17"/>
                    </a:cxn>
                    <a:cxn ang="0">
                      <a:pos x="350" y="12"/>
                    </a:cxn>
                    <a:cxn ang="0">
                      <a:pos x="415" y="6"/>
                    </a:cxn>
                    <a:cxn ang="0">
                      <a:pos x="482" y="2"/>
                    </a:cxn>
                    <a:cxn ang="0">
                      <a:pos x="552" y="1"/>
                    </a:cxn>
                    <a:cxn ang="0">
                      <a:pos x="625" y="0"/>
                    </a:cxn>
                  </a:cxnLst>
                  <a:rect l="0" t="0" r="r" b="b"/>
                  <a:pathLst>
                    <a:path w="1251" h="213">
                      <a:moveTo>
                        <a:pt x="625" y="0"/>
                      </a:moveTo>
                      <a:lnTo>
                        <a:pt x="699" y="1"/>
                      </a:lnTo>
                      <a:lnTo>
                        <a:pt x="768" y="2"/>
                      </a:lnTo>
                      <a:lnTo>
                        <a:pt x="836" y="6"/>
                      </a:lnTo>
                      <a:lnTo>
                        <a:pt x="901" y="12"/>
                      </a:lnTo>
                      <a:lnTo>
                        <a:pt x="960" y="17"/>
                      </a:lnTo>
                      <a:lnTo>
                        <a:pt x="1016" y="24"/>
                      </a:lnTo>
                      <a:lnTo>
                        <a:pt x="1068" y="31"/>
                      </a:lnTo>
                      <a:lnTo>
                        <a:pt x="1114" y="40"/>
                      </a:lnTo>
                      <a:lnTo>
                        <a:pt x="1154" y="49"/>
                      </a:lnTo>
                      <a:lnTo>
                        <a:pt x="1187" y="60"/>
                      </a:lnTo>
                      <a:lnTo>
                        <a:pt x="1214" y="71"/>
                      </a:lnTo>
                      <a:lnTo>
                        <a:pt x="1235" y="83"/>
                      </a:lnTo>
                      <a:lnTo>
                        <a:pt x="1246" y="94"/>
                      </a:lnTo>
                      <a:lnTo>
                        <a:pt x="1251" y="107"/>
                      </a:lnTo>
                      <a:lnTo>
                        <a:pt x="1246" y="119"/>
                      </a:lnTo>
                      <a:lnTo>
                        <a:pt x="1235" y="132"/>
                      </a:lnTo>
                      <a:lnTo>
                        <a:pt x="1214" y="143"/>
                      </a:lnTo>
                      <a:lnTo>
                        <a:pt x="1187" y="154"/>
                      </a:lnTo>
                      <a:lnTo>
                        <a:pt x="1154" y="164"/>
                      </a:lnTo>
                      <a:lnTo>
                        <a:pt x="1114" y="173"/>
                      </a:lnTo>
                      <a:lnTo>
                        <a:pt x="1068" y="182"/>
                      </a:lnTo>
                      <a:lnTo>
                        <a:pt x="1016" y="190"/>
                      </a:lnTo>
                      <a:lnTo>
                        <a:pt x="960" y="197"/>
                      </a:lnTo>
                      <a:lnTo>
                        <a:pt x="901" y="203"/>
                      </a:lnTo>
                      <a:lnTo>
                        <a:pt x="836" y="208"/>
                      </a:lnTo>
                      <a:lnTo>
                        <a:pt x="768" y="211"/>
                      </a:lnTo>
                      <a:lnTo>
                        <a:pt x="699" y="212"/>
                      </a:lnTo>
                      <a:lnTo>
                        <a:pt x="625" y="213"/>
                      </a:lnTo>
                      <a:lnTo>
                        <a:pt x="552" y="212"/>
                      </a:lnTo>
                      <a:lnTo>
                        <a:pt x="482" y="211"/>
                      </a:lnTo>
                      <a:lnTo>
                        <a:pt x="415" y="208"/>
                      </a:lnTo>
                      <a:lnTo>
                        <a:pt x="350" y="203"/>
                      </a:lnTo>
                      <a:lnTo>
                        <a:pt x="290" y="197"/>
                      </a:lnTo>
                      <a:lnTo>
                        <a:pt x="234" y="190"/>
                      </a:lnTo>
                      <a:lnTo>
                        <a:pt x="183" y="182"/>
                      </a:lnTo>
                      <a:lnTo>
                        <a:pt x="137" y="173"/>
                      </a:lnTo>
                      <a:lnTo>
                        <a:pt x="97" y="164"/>
                      </a:lnTo>
                      <a:lnTo>
                        <a:pt x="64" y="154"/>
                      </a:lnTo>
                      <a:lnTo>
                        <a:pt x="37" y="143"/>
                      </a:lnTo>
                      <a:lnTo>
                        <a:pt x="16" y="132"/>
                      </a:lnTo>
                      <a:lnTo>
                        <a:pt x="5" y="119"/>
                      </a:lnTo>
                      <a:lnTo>
                        <a:pt x="0" y="107"/>
                      </a:lnTo>
                      <a:lnTo>
                        <a:pt x="5" y="94"/>
                      </a:lnTo>
                      <a:lnTo>
                        <a:pt x="16" y="83"/>
                      </a:lnTo>
                      <a:lnTo>
                        <a:pt x="37" y="71"/>
                      </a:lnTo>
                      <a:lnTo>
                        <a:pt x="64" y="60"/>
                      </a:lnTo>
                      <a:lnTo>
                        <a:pt x="97" y="49"/>
                      </a:lnTo>
                      <a:lnTo>
                        <a:pt x="137" y="40"/>
                      </a:lnTo>
                      <a:lnTo>
                        <a:pt x="183" y="31"/>
                      </a:lnTo>
                      <a:lnTo>
                        <a:pt x="234" y="24"/>
                      </a:lnTo>
                      <a:lnTo>
                        <a:pt x="290" y="17"/>
                      </a:lnTo>
                      <a:lnTo>
                        <a:pt x="350" y="12"/>
                      </a:lnTo>
                      <a:lnTo>
                        <a:pt x="415" y="6"/>
                      </a:lnTo>
                      <a:lnTo>
                        <a:pt x="482" y="2"/>
                      </a:lnTo>
                      <a:lnTo>
                        <a:pt x="552" y="1"/>
                      </a:lnTo>
                      <a:lnTo>
                        <a:pt x="625" y="0"/>
                      </a:lnTo>
                      <a:close/>
                    </a:path>
                  </a:pathLst>
                </a:custGeom>
                <a:gradFill flip="none" rotWithShape="1">
                  <a:gsLst>
                    <a:gs pos="0">
                      <a:schemeClr val="bg1">
                        <a:lumMod val="75000"/>
                        <a:shade val="67500"/>
                        <a:satMod val="115000"/>
                      </a:schemeClr>
                    </a:gs>
                    <a:gs pos="100000">
                      <a:schemeClr val="bg1">
                        <a:lumMod val="7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42"/>
              <p:cNvGrpSpPr/>
              <p:nvPr/>
            </p:nvGrpSpPr>
            <p:grpSpPr>
              <a:xfrm>
                <a:off x="5814707" y="5073210"/>
                <a:ext cx="657414" cy="182054"/>
                <a:chOff x="5814707" y="5073210"/>
                <a:chExt cx="657414" cy="182054"/>
              </a:xfrm>
            </p:grpSpPr>
            <p:sp>
              <p:nvSpPr>
                <p:cNvPr id="31" name="Freeform 11"/>
                <p:cNvSpPr>
                  <a:spLocks/>
                </p:cNvSpPr>
                <p:nvPr/>
              </p:nvSpPr>
              <p:spPr bwMode="auto">
                <a:xfrm>
                  <a:off x="5814707" y="5083325"/>
                  <a:ext cx="657414" cy="171939"/>
                </a:xfrm>
                <a:custGeom>
                  <a:avLst/>
                  <a:gdLst/>
                  <a:ahLst/>
                  <a:cxnLst>
                    <a:cxn ang="0">
                      <a:pos x="227" y="0"/>
                    </a:cxn>
                    <a:cxn ang="0">
                      <a:pos x="269" y="1"/>
                    </a:cxn>
                    <a:cxn ang="0">
                      <a:pos x="306" y="4"/>
                    </a:cxn>
                    <a:cxn ang="0">
                      <a:pos x="342" y="8"/>
                    </a:cxn>
                    <a:cxn ang="0">
                      <a:pos x="374" y="14"/>
                    </a:cxn>
                    <a:cxn ang="0">
                      <a:pos x="401" y="22"/>
                    </a:cxn>
                    <a:cxn ang="0">
                      <a:pos x="424" y="30"/>
                    </a:cxn>
                    <a:cxn ang="0">
                      <a:pos x="441" y="39"/>
                    </a:cxn>
                    <a:cxn ang="0">
                      <a:pos x="452" y="50"/>
                    </a:cxn>
                    <a:cxn ang="0">
                      <a:pos x="455" y="60"/>
                    </a:cxn>
                    <a:cxn ang="0">
                      <a:pos x="452" y="70"/>
                    </a:cxn>
                    <a:cxn ang="0">
                      <a:pos x="441" y="80"/>
                    </a:cxn>
                    <a:cxn ang="0">
                      <a:pos x="424" y="90"/>
                    </a:cxn>
                    <a:cxn ang="0">
                      <a:pos x="401" y="99"/>
                    </a:cxn>
                    <a:cxn ang="0">
                      <a:pos x="374" y="106"/>
                    </a:cxn>
                    <a:cxn ang="0">
                      <a:pos x="342" y="111"/>
                    </a:cxn>
                    <a:cxn ang="0">
                      <a:pos x="306" y="116"/>
                    </a:cxn>
                    <a:cxn ang="0">
                      <a:pos x="269" y="118"/>
                    </a:cxn>
                    <a:cxn ang="0">
                      <a:pos x="227" y="119"/>
                    </a:cxn>
                    <a:cxn ang="0">
                      <a:pos x="186" y="118"/>
                    </a:cxn>
                    <a:cxn ang="0">
                      <a:pos x="149" y="116"/>
                    </a:cxn>
                    <a:cxn ang="0">
                      <a:pos x="113" y="111"/>
                    </a:cxn>
                    <a:cxn ang="0">
                      <a:pos x="81" y="106"/>
                    </a:cxn>
                    <a:cxn ang="0">
                      <a:pos x="54" y="99"/>
                    </a:cxn>
                    <a:cxn ang="0">
                      <a:pos x="31" y="90"/>
                    </a:cxn>
                    <a:cxn ang="0">
                      <a:pos x="14" y="80"/>
                    </a:cxn>
                    <a:cxn ang="0">
                      <a:pos x="3" y="70"/>
                    </a:cxn>
                    <a:cxn ang="0">
                      <a:pos x="0" y="60"/>
                    </a:cxn>
                    <a:cxn ang="0">
                      <a:pos x="3" y="50"/>
                    </a:cxn>
                    <a:cxn ang="0">
                      <a:pos x="14" y="39"/>
                    </a:cxn>
                    <a:cxn ang="0">
                      <a:pos x="31" y="30"/>
                    </a:cxn>
                    <a:cxn ang="0">
                      <a:pos x="54" y="22"/>
                    </a:cxn>
                    <a:cxn ang="0">
                      <a:pos x="81" y="14"/>
                    </a:cxn>
                    <a:cxn ang="0">
                      <a:pos x="113" y="8"/>
                    </a:cxn>
                    <a:cxn ang="0">
                      <a:pos x="149" y="4"/>
                    </a:cxn>
                    <a:cxn ang="0">
                      <a:pos x="186" y="1"/>
                    </a:cxn>
                    <a:cxn ang="0">
                      <a:pos x="227" y="0"/>
                    </a:cxn>
                  </a:cxnLst>
                  <a:rect l="0" t="0" r="r" b="b"/>
                  <a:pathLst>
                    <a:path w="455" h="119">
                      <a:moveTo>
                        <a:pt x="227" y="0"/>
                      </a:moveTo>
                      <a:lnTo>
                        <a:pt x="269" y="1"/>
                      </a:lnTo>
                      <a:lnTo>
                        <a:pt x="306" y="4"/>
                      </a:lnTo>
                      <a:lnTo>
                        <a:pt x="342" y="8"/>
                      </a:lnTo>
                      <a:lnTo>
                        <a:pt x="374" y="14"/>
                      </a:lnTo>
                      <a:lnTo>
                        <a:pt x="401" y="22"/>
                      </a:lnTo>
                      <a:lnTo>
                        <a:pt x="424" y="30"/>
                      </a:lnTo>
                      <a:lnTo>
                        <a:pt x="441" y="39"/>
                      </a:lnTo>
                      <a:lnTo>
                        <a:pt x="452" y="50"/>
                      </a:lnTo>
                      <a:lnTo>
                        <a:pt x="455" y="60"/>
                      </a:lnTo>
                      <a:lnTo>
                        <a:pt x="452" y="70"/>
                      </a:lnTo>
                      <a:lnTo>
                        <a:pt x="441" y="80"/>
                      </a:lnTo>
                      <a:lnTo>
                        <a:pt x="424" y="90"/>
                      </a:lnTo>
                      <a:lnTo>
                        <a:pt x="401" y="99"/>
                      </a:lnTo>
                      <a:lnTo>
                        <a:pt x="374" y="106"/>
                      </a:lnTo>
                      <a:lnTo>
                        <a:pt x="342" y="111"/>
                      </a:lnTo>
                      <a:lnTo>
                        <a:pt x="306" y="116"/>
                      </a:lnTo>
                      <a:lnTo>
                        <a:pt x="269" y="118"/>
                      </a:lnTo>
                      <a:lnTo>
                        <a:pt x="227" y="119"/>
                      </a:lnTo>
                      <a:lnTo>
                        <a:pt x="186" y="118"/>
                      </a:lnTo>
                      <a:lnTo>
                        <a:pt x="149" y="116"/>
                      </a:lnTo>
                      <a:lnTo>
                        <a:pt x="113" y="111"/>
                      </a:lnTo>
                      <a:lnTo>
                        <a:pt x="81" y="106"/>
                      </a:lnTo>
                      <a:lnTo>
                        <a:pt x="54" y="99"/>
                      </a:lnTo>
                      <a:lnTo>
                        <a:pt x="31" y="90"/>
                      </a:lnTo>
                      <a:lnTo>
                        <a:pt x="14" y="80"/>
                      </a:lnTo>
                      <a:lnTo>
                        <a:pt x="3" y="70"/>
                      </a:lnTo>
                      <a:lnTo>
                        <a:pt x="0" y="60"/>
                      </a:lnTo>
                      <a:lnTo>
                        <a:pt x="3" y="50"/>
                      </a:lnTo>
                      <a:lnTo>
                        <a:pt x="14" y="39"/>
                      </a:lnTo>
                      <a:lnTo>
                        <a:pt x="31" y="30"/>
                      </a:lnTo>
                      <a:lnTo>
                        <a:pt x="54" y="22"/>
                      </a:lnTo>
                      <a:lnTo>
                        <a:pt x="81" y="14"/>
                      </a:lnTo>
                      <a:lnTo>
                        <a:pt x="113" y="8"/>
                      </a:lnTo>
                      <a:lnTo>
                        <a:pt x="149" y="4"/>
                      </a:lnTo>
                      <a:lnTo>
                        <a:pt x="186" y="1"/>
                      </a:lnTo>
                      <a:lnTo>
                        <a:pt x="227" y="0"/>
                      </a:lnTo>
                      <a:close/>
                    </a:path>
                  </a:pathLst>
                </a:custGeom>
                <a:solidFill>
                  <a:srgbClr val="213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p:cNvSpPr>
                <p:nvPr/>
              </p:nvSpPr>
              <p:spPr bwMode="auto">
                <a:xfrm>
                  <a:off x="5827710" y="5073210"/>
                  <a:ext cx="631406" cy="124258"/>
                </a:xfrm>
                <a:custGeom>
                  <a:avLst/>
                  <a:gdLst/>
                  <a:ahLst/>
                  <a:cxnLst>
                    <a:cxn ang="0">
                      <a:pos x="218" y="0"/>
                    </a:cxn>
                    <a:cxn ang="0">
                      <a:pos x="257" y="2"/>
                    </a:cxn>
                    <a:cxn ang="0">
                      <a:pos x="294" y="3"/>
                    </a:cxn>
                    <a:cxn ang="0">
                      <a:pos x="328" y="6"/>
                    </a:cxn>
                    <a:cxn ang="0">
                      <a:pos x="359" y="11"/>
                    </a:cxn>
                    <a:cxn ang="0">
                      <a:pos x="385" y="15"/>
                    </a:cxn>
                    <a:cxn ang="0">
                      <a:pos x="407" y="22"/>
                    </a:cxn>
                    <a:cxn ang="0">
                      <a:pos x="423" y="28"/>
                    </a:cxn>
                    <a:cxn ang="0">
                      <a:pos x="433" y="35"/>
                    </a:cxn>
                    <a:cxn ang="0">
                      <a:pos x="437" y="43"/>
                    </a:cxn>
                    <a:cxn ang="0">
                      <a:pos x="433" y="51"/>
                    </a:cxn>
                    <a:cxn ang="0">
                      <a:pos x="423" y="58"/>
                    </a:cxn>
                    <a:cxn ang="0">
                      <a:pos x="407" y="65"/>
                    </a:cxn>
                    <a:cxn ang="0">
                      <a:pos x="385" y="70"/>
                    </a:cxn>
                    <a:cxn ang="0">
                      <a:pos x="359" y="76"/>
                    </a:cxn>
                    <a:cxn ang="0">
                      <a:pos x="328" y="81"/>
                    </a:cxn>
                    <a:cxn ang="0">
                      <a:pos x="294" y="84"/>
                    </a:cxn>
                    <a:cxn ang="0">
                      <a:pos x="257" y="85"/>
                    </a:cxn>
                    <a:cxn ang="0">
                      <a:pos x="218" y="86"/>
                    </a:cxn>
                    <a:cxn ang="0">
                      <a:pos x="180" y="85"/>
                    </a:cxn>
                    <a:cxn ang="0">
                      <a:pos x="143" y="84"/>
                    </a:cxn>
                    <a:cxn ang="0">
                      <a:pos x="109" y="81"/>
                    </a:cxn>
                    <a:cxn ang="0">
                      <a:pos x="78" y="76"/>
                    </a:cxn>
                    <a:cxn ang="0">
                      <a:pos x="51" y="70"/>
                    </a:cxn>
                    <a:cxn ang="0">
                      <a:pos x="30" y="65"/>
                    </a:cxn>
                    <a:cxn ang="0">
                      <a:pos x="14" y="58"/>
                    </a:cxn>
                    <a:cxn ang="0">
                      <a:pos x="3" y="51"/>
                    </a:cxn>
                    <a:cxn ang="0">
                      <a:pos x="0" y="43"/>
                    </a:cxn>
                    <a:cxn ang="0">
                      <a:pos x="3" y="35"/>
                    </a:cxn>
                    <a:cxn ang="0">
                      <a:pos x="14" y="28"/>
                    </a:cxn>
                    <a:cxn ang="0">
                      <a:pos x="30" y="22"/>
                    </a:cxn>
                    <a:cxn ang="0">
                      <a:pos x="51" y="15"/>
                    </a:cxn>
                    <a:cxn ang="0">
                      <a:pos x="78" y="11"/>
                    </a:cxn>
                    <a:cxn ang="0">
                      <a:pos x="109" y="6"/>
                    </a:cxn>
                    <a:cxn ang="0">
                      <a:pos x="143" y="3"/>
                    </a:cxn>
                    <a:cxn ang="0">
                      <a:pos x="180" y="2"/>
                    </a:cxn>
                    <a:cxn ang="0">
                      <a:pos x="218" y="0"/>
                    </a:cxn>
                  </a:cxnLst>
                  <a:rect l="0" t="0" r="r" b="b"/>
                  <a:pathLst>
                    <a:path w="437" h="86">
                      <a:moveTo>
                        <a:pt x="218" y="0"/>
                      </a:moveTo>
                      <a:lnTo>
                        <a:pt x="257" y="2"/>
                      </a:lnTo>
                      <a:lnTo>
                        <a:pt x="294" y="3"/>
                      </a:lnTo>
                      <a:lnTo>
                        <a:pt x="328" y="6"/>
                      </a:lnTo>
                      <a:lnTo>
                        <a:pt x="359" y="11"/>
                      </a:lnTo>
                      <a:lnTo>
                        <a:pt x="385" y="15"/>
                      </a:lnTo>
                      <a:lnTo>
                        <a:pt x="407" y="22"/>
                      </a:lnTo>
                      <a:lnTo>
                        <a:pt x="423" y="28"/>
                      </a:lnTo>
                      <a:lnTo>
                        <a:pt x="433" y="35"/>
                      </a:lnTo>
                      <a:lnTo>
                        <a:pt x="437" y="43"/>
                      </a:lnTo>
                      <a:lnTo>
                        <a:pt x="433" y="51"/>
                      </a:lnTo>
                      <a:lnTo>
                        <a:pt x="423" y="58"/>
                      </a:lnTo>
                      <a:lnTo>
                        <a:pt x="407" y="65"/>
                      </a:lnTo>
                      <a:lnTo>
                        <a:pt x="385" y="70"/>
                      </a:lnTo>
                      <a:lnTo>
                        <a:pt x="359" y="76"/>
                      </a:lnTo>
                      <a:lnTo>
                        <a:pt x="328" y="81"/>
                      </a:lnTo>
                      <a:lnTo>
                        <a:pt x="294" y="84"/>
                      </a:lnTo>
                      <a:lnTo>
                        <a:pt x="257" y="85"/>
                      </a:lnTo>
                      <a:lnTo>
                        <a:pt x="218" y="86"/>
                      </a:lnTo>
                      <a:lnTo>
                        <a:pt x="180" y="85"/>
                      </a:lnTo>
                      <a:lnTo>
                        <a:pt x="143" y="84"/>
                      </a:lnTo>
                      <a:lnTo>
                        <a:pt x="109" y="81"/>
                      </a:lnTo>
                      <a:lnTo>
                        <a:pt x="78" y="76"/>
                      </a:lnTo>
                      <a:lnTo>
                        <a:pt x="51" y="70"/>
                      </a:lnTo>
                      <a:lnTo>
                        <a:pt x="30" y="65"/>
                      </a:lnTo>
                      <a:lnTo>
                        <a:pt x="14" y="58"/>
                      </a:lnTo>
                      <a:lnTo>
                        <a:pt x="3" y="51"/>
                      </a:lnTo>
                      <a:lnTo>
                        <a:pt x="0" y="43"/>
                      </a:lnTo>
                      <a:lnTo>
                        <a:pt x="3" y="35"/>
                      </a:lnTo>
                      <a:lnTo>
                        <a:pt x="14" y="28"/>
                      </a:lnTo>
                      <a:lnTo>
                        <a:pt x="30" y="22"/>
                      </a:lnTo>
                      <a:lnTo>
                        <a:pt x="51" y="15"/>
                      </a:lnTo>
                      <a:lnTo>
                        <a:pt x="78" y="11"/>
                      </a:lnTo>
                      <a:lnTo>
                        <a:pt x="109" y="6"/>
                      </a:lnTo>
                      <a:lnTo>
                        <a:pt x="143" y="3"/>
                      </a:lnTo>
                      <a:lnTo>
                        <a:pt x="180" y="2"/>
                      </a:lnTo>
                      <a:lnTo>
                        <a:pt x="218" y="0"/>
                      </a:lnTo>
                      <a:close/>
                    </a:path>
                  </a:pathLst>
                </a:custGeom>
                <a:gradFill flip="none" rotWithShape="1">
                  <a:gsLst>
                    <a:gs pos="0">
                      <a:srgbClr val="728787">
                        <a:shade val="30000"/>
                        <a:satMod val="115000"/>
                      </a:srgbClr>
                    </a:gs>
                    <a:gs pos="50000">
                      <a:srgbClr val="728787">
                        <a:shade val="67500"/>
                        <a:satMod val="115000"/>
                      </a:srgbClr>
                    </a:gs>
                    <a:gs pos="100000">
                      <a:srgbClr val="728787">
                        <a:shade val="100000"/>
                        <a:satMod val="115000"/>
                      </a:srgb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1" name="Group 53"/>
            <p:cNvGrpSpPr/>
            <p:nvPr/>
          </p:nvGrpSpPr>
          <p:grpSpPr>
            <a:xfrm>
              <a:off x="3351212" y="2057400"/>
              <a:ext cx="5448586" cy="3125242"/>
              <a:chOff x="3351212" y="2057400"/>
              <a:chExt cx="5448586" cy="3125242"/>
            </a:xfrm>
            <a:effectLst>
              <a:outerShdw blurRad="76200" dir="18900000" sy="23000" kx="-1200000" algn="bl" rotWithShape="0">
                <a:prstClr val="black">
                  <a:alpha val="20000"/>
                </a:prstClr>
              </a:outerShdw>
            </a:effectLst>
          </p:grpSpPr>
          <p:sp>
            <p:nvSpPr>
              <p:cNvPr id="12" name="Freeform 9"/>
              <p:cNvSpPr>
                <a:spLocks/>
              </p:cNvSpPr>
              <p:nvPr/>
            </p:nvSpPr>
            <p:spPr bwMode="auto">
              <a:xfrm>
                <a:off x="4213797" y="2057400"/>
                <a:ext cx="3859235" cy="627071"/>
              </a:xfrm>
              <a:custGeom>
                <a:avLst/>
                <a:gdLst/>
                <a:ahLst/>
                <a:cxnLst>
                  <a:cxn ang="0">
                    <a:pos x="254" y="13"/>
                  </a:cxn>
                  <a:cxn ang="0">
                    <a:pos x="354" y="52"/>
                  </a:cxn>
                  <a:cxn ang="0">
                    <a:pos x="464" y="103"/>
                  </a:cxn>
                  <a:cxn ang="0">
                    <a:pos x="630" y="172"/>
                  </a:cxn>
                  <a:cxn ang="0">
                    <a:pos x="772" y="210"/>
                  </a:cxn>
                  <a:cxn ang="0">
                    <a:pos x="933" y="221"/>
                  </a:cxn>
                  <a:cxn ang="0">
                    <a:pos x="1117" y="197"/>
                  </a:cxn>
                  <a:cxn ang="0">
                    <a:pos x="1195" y="175"/>
                  </a:cxn>
                  <a:cxn ang="0">
                    <a:pos x="1247" y="160"/>
                  </a:cxn>
                  <a:cxn ang="0">
                    <a:pos x="1332" y="149"/>
                  </a:cxn>
                  <a:cxn ang="0">
                    <a:pos x="1437" y="151"/>
                  </a:cxn>
                  <a:cxn ang="0">
                    <a:pos x="1517" y="170"/>
                  </a:cxn>
                  <a:cxn ang="0">
                    <a:pos x="1555" y="187"/>
                  </a:cxn>
                  <a:cxn ang="0">
                    <a:pos x="1633" y="212"/>
                  </a:cxn>
                  <a:cxn ang="0">
                    <a:pos x="1742" y="230"/>
                  </a:cxn>
                  <a:cxn ang="0">
                    <a:pos x="1880" y="228"/>
                  </a:cxn>
                  <a:cxn ang="0">
                    <a:pos x="2035" y="189"/>
                  </a:cxn>
                  <a:cxn ang="0">
                    <a:pos x="2202" y="112"/>
                  </a:cxn>
                  <a:cxn ang="0">
                    <a:pos x="2345" y="48"/>
                  </a:cxn>
                  <a:cxn ang="0">
                    <a:pos x="2463" y="11"/>
                  </a:cxn>
                  <a:cxn ang="0">
                    <a:pos x="2558" y="10"/>
                  </a:cxn>
                  <a:cxn ang="0">
                    <a:pos x="2631" y="56"/>
                  </a:cxn>
                  <a:cxn ang="0">
                    <a:pos x="2669" y="116"/>
                  </a:cxn>
                  <a:cxn ang="0">
                    <a:pos x="2632" y="101"/>
                  </a:cxn>
                  <a:cxn ang="0">
                    <a:pos x="2562" y="86"/>
                  </a:cxn>
                  <a:cxn ang="0">
                    <a:pos x="2466" y="92"/>
                  </a:cxn>
                  <a:cxn ang="0">
                    <a:pos x="2355" y="140"/>
                  </a:cxn>
                  <a:cxn ang="0">
                    <a:pos x="2284" y="194"/>
                  </a:cxn>
                  <a:cxn ang="0">
                    <a:pos x="2210" y="257"/>
                  </a:cxn>
                  <a:cxn ang="0">
                    <a:pos x="2127" y="321"/>
                  </a:cxn>
                  <a:cxn ang="0">
                    <a:pos x="2029" y="377"/>
                  </a:cxn>
                  <a:cxn ang="0">
                    <a:pos x="1913" y="417"/>
                  </a:cxn>
                  <a:cxn ang="0">
                    <a:pos x="1771" y="434"/>
                  </a:cxn>
                  <a:cxn ang="0">
                    <a:pos x="1598" y="421"/>
                  </a:cxn>
                  <a:cxn ang="0">
                    <a:pos x="1571" y="416"/>
                  </a:cxn>
                  <a:cxn ang="0">
                    <a:pos x="1496" y="406"/>
                  </a:cxn>
                  <a:cxn ang="0">
                    <a:pos x="1385" y="398"/>
                  </a:cxn>
                  <a:cxn ang="0">
                    <a:pos x="1251" y="399"/>
                  </a:cxn>
                  <a:cxn ang="0">
                    <a:pos x="1106" y="418"/>
                  </a:cxn>
                  <a:cxn ang="0">
                    <a:pos x="889" y="433"/>
                  </a:cxn>
                  <a:cxn ang="0">
                    <a:pos x="688" y="391"/>
                  </a:cxn>
                  <a:cxn ang="0">
                    <a:pos x="516" y="303"/>
                  </a:cxn>
                  <a:cxn ang="0">
                    <a:pos x="367" y="184"/>
                  </a:cxn>
                  <a:cxn ang="0">
                    <a:pos x="271" y="121"/>
                  </a:cxn>
                  <a:cxn ang="0">
                    <a:pos x="174" y="91"/>
                  </a:cxn>
                  <a:cxn ang="0">
                    <a:pos x="72" y="108"/>
                  </a:cxn>
                  <a:cxn ang="0">
                    <a:pos x="0" y="150"/>
                  </a:cxn>
                  <a:cxn ang="0">
                    <a:pos x="7" y="127"/>
                  </a:cxn>
                  <a:cxn ang="0">
                    <a:pos x="25" y="87"/>
                  </a:cxn>
                  <a:cxn ang="0">
                    <a:pos x="58" y="45"/>
                  </a:cxn>
                  <a:cxn ang="0">
                    <a:pos x="112" y="11"/>
                  </a:cxn>
                  <a:cxn ang="0">
                    <a:pos x="187" y="0"/>
                  </a:cxn>
                </a:cxnLst>
                <a:rect l="0" t="0" r="r" b="b"/>
                <a:pathLst>
                  <a:path w="2671" h="434">
                    <a:moveTo>
                      <a:pt x="187" y="0"/>
                    </a:moveTo>
                    <a:lnTo>
                      <a:pt x="219" y="5"/>
                    </a:lnTo>
                    <a:lnTo>
                      <a:pt x="254" y="13"/>
                    </a:lnTo>
                    <a:lnTo>
                      <a:pt x="287" y="23"/>
                    </a:lnTo>
                    <a:lnTo>
                      <a:pt x="320" y="37"/>
                    </a:lnTo>
                    <a:lnTo>
                      <a:pt x="354" y="52"/>
                    </a:lnTo>
                    <a:lnTo>
                      <a:pt x="390" y="68"/>
                    </a:lnTo>
                    <a:lnTo>
                      <a:pt x="426" y="85"/>
                    </a:lnTo>
                    <a:lnTo>
                      <a:pt x="464" y="103"/>
                    </a:lnTo>
                    <a:lnTo>
                      <a:pt x="503" y="121"/>
                    </a:lnTo>
                    <a:lnTo>
                      <a:pt x="585" y="156"/>
                    </a:lnTo>
                    <a:lnTo>
                      <a:pt x="630" y="172"/>
                    </a:lnTo>
                    <a:lnTo>
                      <a:pt x="675" y="187"/>
                    </a:lnTo>
                    <a:lnTo>
                      <a:pt x="723" y="199"/>
                    </a:lnTo>
                    <a:lnTo>
                      <a:pt x="772" y="210"/>
                    </a:lnTo>
                    <a:lnTo>
                      <a:pt x="823" y="217"/>
                    </a:lnTo>
                    <a:lnTo>
                      <a:pt x="877" y="221"/>
                    </a:lnTo>
                    <a:lnTo>
                      <a:pt x="933" y="221"/>
                    </a:lnTo>
                    <a:lnTo>
                      <a:pt x="992" y="218"/>
                    </a:lnTo>
                    <a:lnTo>
                      <a:pt x="1053" y="210"/>
                    </a:lnTo>
                    <a:lnTo>
                      <a:pt x="1117" y="197"/>
                    </a:lnTo>
                    <a:lnTo>
                      <a:pt x="1184" y="179"/>
                    </a:lnTo>
                    <a:lnTo>
                      <a:pt x="1187" y="178"/>
                    </a:lnTo>
                    <a:lnTo>
                      <a:pt x="1195" y="175"/>
                    </a:lnTo>
                    <a:lnTo>
                      <a:pt x="1209" y="171"/>
                    </a:lnTo>
                    <a:lnTo>
                      <a:pt x="1226" y="166"/>
                    </a:lnTo>
                    <a:lnTo>
                      <a:pt x="1247" y="160"/>
                    </a:lnTo>
                    <a:lnTo>
                      <a:pt x="1273" y="156"/>
                    </a:lnTo>
                    <a:lnTo>
                      <a:pt x="1300" y="152"/>
                    </a:lnTo>
                    <a:lnTo>
                      <a:pt x="1332" y="149"/>
                    </a:lnTo>
                    <a:lnTo>
                      <a:pt x="1365" y="148"/>
                    </a:lnTo>
                    <a:lnTo>
                      <a:pt x="1401" y="148"/>
                    </a:lnTo>
                    <a:lnTo>
                      <a:pt x="1437" y="151"/>
                    </a:lnTo>
                    <a:lnTo>
                      <a:pt x="1476" y="158"/>
                    </a:lnTo>
                    <a:lnTo>
                      <a:pt x="1515" y="168"/>
                    </a:lnTo>
                    <a:lnTo>
                      <a:pt x="1517" y="170"/>
                    </a:lnTo>
                    <a:lnTo>
                      <a:pt x="1525" y="174"/>
                    </a:lnTo>
                    <a:lnTo>
                      <a:pt x="1538" y="180"/>
                    </a:lnTo>
                    <a:lnTo>
                      <a:pt x="1555" y="187"/>
                    </a:lnTo>
                    <a:lnTo>
                      <a:pt x="1577" y="195"/>
                    </a:lnTo>
                    <a:lnTo>
                      <a:pt x="1603" y="204"/>
                    </a:lnTo>
                    <a:lnTo>
                      <a:pt x="1633" y="212"/>
                    </a:lnTo>
                    <a:lnTo>
                      <a:pt x="1666" y="220"/>
                    </a:lnTo>
                    <a:lnTo>
                      <a:pt x="1702" y="226"/>
                    </a:lnTo>
                    <a:lnTo>
                      <a:pt x="1742" y="230"/>
                    </a:lnTo>
                    <a:lnTo>
                      <a:pt x="1786" y="233"/>
                    </a:lnTo>
                    <a:lnTo>
                      <a:pt x="1832" y="233"/>
                    </a:lnTo>
                    <a:lnTo>
                      <a:pt x="1880" y="228"/>
                    </a:lnTo>
                    <a:lnTo>
                      <a:pt x="1929" y="220"/>
                    </a:lnTo>
                    <a:lnTo>
                      <a:pt x="1981" y="207"/>
                    </a:lnTo>
                    <a:lnTo>
                      <a:pt x="2035" y="189"/>
                    </a:lnTo>
                    <a:lnTo>
                      <a:pt x="2090" y="166"/>
                    </a:lnTo>
                    <a:lnTo>
                      <a:pt x="2147" y="139"/>
                    </a:lnTo>
                    <a:lnTo>
                      <a:pt x="2202" y="112"/>
                    </a:lnTo>
                    <a:lnTo>
                      <a:pt x="2252" y="89"/>
                    </a:lnTo>
                    <a:lnTo>
                      <a:pt x="2300" y="68"/>
                    </a:lnTo>
                    <a:lnTo>
                      <a:pt x="2345" y="48"/>
                    </a:lnTo>
                    <a:lnTo>
                      <a:pt x="2387" y="32"/>
                    </a:lnTo>
                    <a:lnTo>
                      <a:pt x="2426" y="21"/>
                    </a:lnTo>
                    <a:lnTo>
                      <a:pt x="2463" y="11"/>
                    </a:lnTo>
                    <a:lnTo>
                      <a:pt x="2497" y="7"/>
                    </a:lnTo>
                    <a:lnTo>
                      <a:pt x="2528" y="6"/>
                    </a:lnTo>
                    <a:lnTo>
                      <a:pt x="2558" y="10"/>
                    </a:lnTo>
                    <a:lnTo>
                      <a:pt x="2584" y="21"/>
                    </a:lnTo>
                    <a:lnTo>
                      <a:pt x="2609" y="36"/>
                    </a:lnTo>
                    <a:lnTo>
                      <a:pt x="2631" y="56"/>
                    </a:lnTo>
                    <a:lnTo>
                      <a:pt x="2652" y="84"/>
                    </a:lnTo>
                    <a:lnTo>
                      <a:pt x="2671" y="117"/>
                    </a:lnTo>
                    <a:lnTo>
                      <a:pt x="2669" y="116"/>
                    </a:lnTo>
                    <a:lnTo>
                      <a:pt x="2661" y="112"/>
                    </a:lnTo>
                    <a:lnTo>
                      <a:pt x="2649" y="107"/>
                    </a:lnTo>
                    <a:lnTo>
                      <a:pt x="2632" y="101"/>
                    </a:lnTo>
                    <a:lnTo>
                      <a:pt x="2613" y="94"/>
                    </a:lnTo>
                    <a:lnTo>
                      <a:pt x="2589" y="89"/>
                    </a:lnTo>
                    <a:lnTo>
                      <a:pt x="2562" y="86"/>
                    </a:lnTo>
                    <a:lnTo>
                      <a:pt x="2533" y="84"/>
                    </a:lnTo>
                    <a:lnTo>
                      <a:pt x="2501" y="86"/>
                    </a:lnTo>
                    <a:lnTo>
                      <a:pt x="2466" y="92"/>
                    </a:lnTo>
                    <a:lnTo>
                      <a:pt x="2431" y="102"/>
                    </a:lnTo>
                    <a:lnTo>
                      <a:pt x="2393" y="118"/>
                    </a:lnTo>
                    <a:lnTo>
                      <a:pt x="2355" y="140"/>
                    </a:lnTo>
                    <a:lnTo>
                      <a:pt x="2331" y="156"/>
                    </a:lnTo>
                    <a:lnTo>
                      <a:pt x="2308" y="174"/>
                    </a:lnTo>
                    <a:lnTo>
                      <a:pt x="2284" y="194"/>
                    </a:lnTo>
                    <a:lnTo>
                      <a:pt x="2260" y="214"/>
                    </a:lnTo>
                    <a:lnTo>
                      <a:pt x="2235" y="235"/>
                    </a:lnTo>
                    <a:lnTo>
                      <a:pt x="2210" y="257"/>
                    </a:lnTo>
                    <a:lnTo>
                      <a:pt x="2184" y="278"/>
                    </a:lnTo>
                    <a:lnTo>
                      <a:pt x="2156" y="299"/>
                    </a:lnTo>
                    <a:lnTo>
                      <a:pt x="2127" y="321"/>
                    </a:lnTo>
                    <a:lnTo>
                      <a:pt x="2097" y="340"/>
                    </a:lnTo>
                    <a:lnTo>
                      <a:pt x="2064" y="359"/>
                    </a:lnTo>
                    <a:lnTo>
                      <a:pt x="2029" y="377"/>
                    </a:lnTo>
                    <a:lnTo>
                      <a:pt x="1994" y="392"/>
                    </a:lnTo>
                    <a:lnTo>
                      <a:pt x="1955" y="406"/>
                    </a:lnTo>
                    <a:lnTo>
                      <a:pt x="1913" y="417"/>
                    </a:lnTo>
                    <a:lnTo>
                      <a:pt x="1869" y="426"/>
                    </a:lnTo>
                    <a:lnTo>
                      <a:pt x="1821" y="432"/>
                    </a:lnTo>
                    <a:lnTo>
                      <a:pt x="1771" y="434"/>
                    </a:lnTo>
                    <a:lnTo>
                      <a:pt x="1717" y="434"/>
                    </a:lnTo>
                    <a:lnTo>
                      <a:pt x="1660" y="430"/>
                    </a:lnTo>
                    <a:lnTo>
                      <a:pt x="1598" y="421"/>
                    </a:lnTo>
                    <a:lnTo>
                      <a:pt x="1595" y="419"/>
                    </a:lnTo>
                    <a:lnTo>
                      <a:pt x="1586" y="418"/>
                    </a:lnTo>
                    <a:lnTo>
                      <a:pt x="1571" y="416"/>
                    </a:lnTo>
                    <a:lnTo>
                      <a:pt x="1550" y="413"/>
                    </a:lnTo>
                    <a:lnTo>
                      <a:pt x="1525" y="409"/>
                    </a:lnTo>
                    <a:lnTo>
                      <a:pt x="1496" y="406"/>
                    </a:lnTo>
                    <a:lnTo>
                      <a:pt x="1462" y="402"/>
                    </a:lnTo>
                    <a:lnTo>
                      <a:pt x="1425" y="399"/>
                    </a:lnTo>
                    <a:lnTo>
                      <a:pt x="1385" y="398"/>
                    </a:lnTo>
                    <a:lnTo>
                      <a:pt x="1342" y="396"/>
                    </a:lnTo>
                    <a:lnTo>
                      <a:pt x="1298" y="396"/>
                    </a:lnTo>
                    <a:lnTo>
                      <a:pt x="1251" y="399"/>
                    </a:lnTo>
                    <a:lnTo>
                      <a:pt x="1203" y="403"/>
                    </a:lnTo>
                    <a:lnTo>
                      <a:pt x="1155" y="409"/>
                    </a:lnTo>
                    <a:lnTo>
                      <a:pt x="1106" y="418"/>
                    </a:lnTo>
                    <a:lnTo>
                      <a:pt x="1032" y="430"/>
                    </a:lnTo>
                    <a:lnTo>
                      <a:pt x="960" y="434"/>
                    </a:lnTo>
                    <a:lnTo>
                      <a:pt x="889" y="433"/>
                    </a:lnTo>
                    <a:lnTo>
                      <a:pt x="820" y="424"/>
                    </a:lnTo>
                    <a:lnTo>
                      <a:pt x="753" y="410"/>
                    </a:lnTo>
                    <a:lnTo>
                      <a:pt x="688" y="391"/>
                    </a:lnTo>
                    <a:lnTo>
                      <a:pt x="628" y="366"/>
                    </a:lnTo>
                    <a:lnTo>
                      <a:pt x="569" y="336"/>
                    </a:lnTo>
                    <a:lnTo>
                      <a:pt x="516" y="303"/>
                    </a:lnTo>
                    <a:lnTo>
                      <a:pt x="466" y="265"/>
                    </a:lnTo>
                    <a:lnTo>
                      <a:pt x="400" y="210"/>
                    </a:lnTo>
                    <a:lnTo>
                      <a:pt x="367" y="184"/>
                    </a:lnTo>
                    <a:lnTo>
                      <a:pt x="335" y="160"/>
                    </a:lnTo>
                    <a:lnTo>
                      <a:pt x="303" y="139"/>
                    </a:lnTo>
                    <a:lnTo>
                      <a:pt x="271" y="121"/>
                    </a:lnTo>
                    <a:lnTo>
                      <a:pt x="239" y="107"/>
                    </a:lnTo>
                    <a:lnTo>
                      <a:pt x="207" y="96"/>
                    </a:lnTo>
                    <a:lnTo>
                      <a:pt x="174" y="91"/>
                    </a:lnTo>
                    <a:lnTo>
                      <a:pt x="141" y="91"/>
                    </a:lnTo>
                    <a:lnTo>
                      <a:pt x="106" y="96"/>
                    </a:lnTo>
                    <a:lnTo>
                      <a:pt x="72" y="108"/>
                    </a:lnTo>
                    <a:lnTo>
                      <a:pt x="36" y="126"/>
                    </a:lnTo>
                    <a:lnTo>
                      <a:pt x="0" y="152"/>
                    </a:lnTo>
                    <a:lnTo>
                      <a:pt x="0" y="150"/>
                    </a:lnTo>
                    <a:lnTo>
                      <a:pt x="1" y="146"/>
                    </a:lnTo>
                    <a:lnTo>
                      <a:pt x="3" y="138"/>
                    </a:lnTo>
                    <a:lnTo>
                      <a:pt x="7" y="127"/>
                    </a:lnTo>
                    <a:lnTo>
                      <a:pt x="11" y="116"/>
                    </a:lnTo>
                    <a:lnTo>
                      <a:pt x="17" y="102"/>
                    </a:lnTo>
                    <a:lnTo>
                      <a:pt x="25" y="87"/>
                    </a:lnTo>
                    <a:lnTo>
                      <a:pt x="34" y="73"/>
                    </a:lnTo>
                    <a:lnTo>
                      <a:pt x="46" y="58"/>
                    </a:lnTo>
                    <a:lnTo>
                      <a:pt x="58" y="45"/>
                    </a:lnTo>
                    <a:lnTo>
                      <a:pt x="74" y="32"/>
                    </a:lnTo>
                    <a:lnTo>
                      <a:pt x="91" y="21"/>
                    </a:lnTo>
                    <a:lnTo>
                      <a:pt x="112" y="11"/>
                    </a:lnTo>
                    <a:lnTo>
                      <a:pt x="134" y="5"/>
                    </a:lnTo>
                    <a:lnTo>
                      <a:pt x="160" y="1"/>
                    </a:lnTo>
                    <a:lnTo>
                      <a:pt x="187" y="0"/>
                    </a:lnTo>
                    <a:close/>
                  </a:path>
                </a:pathLst>
              </a:custGeom>
              <a:gradFill flip="none" rotWithShape="1">
                <a:gsLst>
                  <a:gs pos="0">
                    <a:srgbClr val="728787">
                      <a:shade val="30000"/>
                      <a:satMod val="115000"/>
                    </a:srgbClr>
                  </a:gs>
                  <a:gs pos="50000">
                    <a:srgbClr val="728787">
                      <a:shade val="67500"/>
                      <a:satMod val="115000"/>
                    </a:srgbClr>
                  </a:gs>
                  <a:gs pos="100000">
                    <a:srgbClr val="728787">
                      <a:shade val="100000"/>
                      <a:satMod val="115000"/>
                    </a:srgb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2"/>
              <p:cNvSpPr>
                <a:spLocks noChangeArrowheads="1"/>
              </p:cNvSpPr>
              <p:nvPr/>
            </p:nvSpPr>
            <p:spPr bwMode="auto">
              <a:xfrm>
                <a:off x="6008319" y="2616563"/>
                <a:ext cx="270190" cy="2566079"/>
              </a:xfrm>
              <a:prstGeom prst="rect">
                <a:avLst/>
              </a:prstGeom>
              <a:gradFill flip="none" rotWithShape="1">
                <a:gsLst>
                  <a:gs pos="0">
                    <a:schemeClr val="bg1">
                      <a:lumMod val="75000"/>
                      <a:shade val="30000"/>
                      <a:satMod val="115000"/>
                    </a:schemeClr>
                  </a:gs>
                  <a:gs pos="68000">
                    <a:schemeClr val="bg1">
                      <a:lumMod val="75000"/>
                      <a:shade val="67500"/>
                      <a:satMod val="115000"/>
                    </a:schemeClr>
                  </a:gs>
                  <a:gs pos="38000">
                    <a:schemeClr val="bg1">
                      <a:lumMod val="95000"/>
                    </a:schemeClr>
                  </a:gs>
                  <a:gs pos="68000">
                    <a:schemeClr val="bg1">
                      <a:lumMod val="75000"/>
                      <a:shade val="100000"/>
                      <a:satMod val="115000"/>
                    </a:schemeClr>
                  </a:gs>
                </a:gsLst>
                <a:lin ang="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p:nvSpPr>
            <p:spPr bwMode="auto">
              <a:xfrm>
                <a:off x="5707787" y="2239453"/>
                <a:ext cx="871254" cy="511482"/>
              </a:xfrm>
              <a:custGeom>
                <a:avLst/>
                <a:gdLst/>
                <a:ahLst/>
                <a:cxnLst>
                  <a:cxn ang="0">
                    <a:pos x="269" y="0"/>
                  </a:cxn>
                  <a:cxn ang="0">
                    <a:pos x="412" y="0"/>
                  </a:cxn>
                  <a:cxn ang="0">
                    <a:pos x="444" y="1"/>
                  </a:cxn>
                  <a:cxn ang="0">
                    <a:pos x="497" y="1"/>
                  </a:cxn>
                  <a:cxn ang="0">
                    <a:pos x="516" y="2"/>
                  </a:cxn>
                  <a:cxn ang="0">
                    <a:pos x="539" y="6"/>
                  </a:cxn>
                  <a:cxn ang="0">
                    <a:pos x="558" y="12"/>
                  </a:cxn>
                  <a:cxn ang="0">
                    <a:pos x="574" y="22"/>
                  </a:cxn>
                  <a:cxn ang="0">
                    <a:pos x="585" y="33"/>
                  </a:cxn>
                  <a:cxn ang="0">
                    <a:pos x="594" y="47"/>
                  </a:cxn>
                  <a:cxn ang="0">
                    <a:pos x="600" y="62"/>
                  </a:cxn>
                  <a:cxn ang="0">
                    <a:pos x="603" y="78"/>
                  </a:cxn>
                  <a:cxn ang="0">
                    <a:pos x="603" y="95"/>
                  </a:cxn>
                  <a:cxn ang="0">
                    <a:pos x="602" y="111"/>
                  </a:cxn>
                  <a:cxn ang="0">
                    <a:pos x="599" y="126"/>
                  </a:cxn>
                  <a:cxn ang="0">
                    <a:pos x="593" y="141"/>
                  </a:cxn>
                  <a:cxn ang="0">
                    <a:pos x="587" y="154"/>
                  </a:cxn>
                  <a:cxn ang="0">
                    <a:pos x="579" y="170"/>
                  </a:cxn>
                  <a:cxn ang="0">
                    <a:pos x="568" y="188"/>
                  </a:cxn>
                  <a:cxn ang="0">
                    <a:pos x="555" y="207"/>
                  </a:cxn>
                  <a:cxn ang="0">
                    <a:pos x="540" y="229"/>
                  </a:cxn>
                  <a:cxn ang="0">
                    <a:pos x="522" y="250"/>
                  </a:cxn>
                  <a:cxn ang="0">
                    <a:pos x="503" y="272"/>
                  </a:cxn>
                  <a:cxn ang="0">
                    <a:pos x="480" y="292"/>
                  </a:cxn>
                  <a:cxn ang="0">
                    <a:pos x="456" y="311"/>
                  </a:cxn>
                  <a:cxn ang="0">
                    <a:pos x="428" y="327"/>
                  </a:cxn>
                  <a:cxn ang="0">
                    <a:pos x="400" y="340"/>
                  </a:cxn>
                  <a:cxn ang="0">
                    <a:pos x="368" y="350"/>
                  </a:cxn>
                  <a:cxn ang="0">
                    <a:pos x="335" y="354"/>
                  </a:cxn>
                  <a:cxn ang="0">
                    <a:pos x="299" y="354"/>
                  </a:cxn>
                  <a:cxn ang="0">
                    <a:pos x="258" y="348"/>
                  </a:cxn>
                  <a:cxn ang="0">
                    <a:pos x="221" y="340"/>
                  </a:cxn>
                  <a:cxn ang="0">
                    <a:pos x="187" y="328"/>
                  </a:cxn>
                  <a:cxn ang="0">
                    <a:pos x="157" y="312"/>
                  </a:cxn>
                  <a:cxn ang="0">
                    <a:pos x="130" y="293"/>
                  </a:cxn>
                  <a:cxn ang="0">
                    <a:pos x="105" y="273"/>
                  </a:cxn>
                  <a:cxn ang="0">
                    <a:pos x="83" y="250"/>
                  </a:cxn>
                  <a:cxn ang="0">
                    <a:pos x="64" y="225"/>
                  </a:cxn>
                  <a:cxn ang="0">
                    <a:pos x="46" y="199"/>
                  </a:cxn>
                  <a:cxn ang="0">
                    <a:pos x="32" y="173"/>
                  </a:cxn>
                  <a:cxn ang="0">
                    <a:pos x="19" y="147"/>
                  </a:cxn>
                  <a:cxn ang="0">
                    <a:pos x="8" y="119"/>
                  </a:cxn>
                  <a:cxn ang="0">
                    <a:pos x="1" y="97"/>
                  </a:cxn>
                  <a:cxn ang="0">
                    <a:pos x="0" y="79"/>
                  </a:cxn>
                  <a:cxn ang="0">
                    <a:pos x="1" y="63"/>
                  </a:cxn>
                  <a:cxn ang="0">
                    <a:pos x="5" y="49"/>
                  </a:cxn>
                  <a:cxn ang="0">
                    <a:pos x="13" y="38"/>
                  </a:cxn>
                  <a:cxn ang="0">
                    <a:pos x="22" y="28"/>
                  </a:cxn>
                  <a:cxn ang="0">
                    <a:pos x="33" y="21"/>
                  </a:cxn>
                  <a:cxn ang="0">
                    <a:pos x="44" y="15"/>
                  </a:cxn>
                  <a:cxn ang="0">
                    <a:pos x="54" y="10"/>
                  </a:cxn>
                  <a:cxn ang="0">
                    <a:pos x="66" y="7"/>
                  </a:cxn>
                  <a:cxn ang="0">
                    <a:pos x="75" y="5"/>
                  </a:cxn>
                  <a:cxn ang="0">
                    <a:pos x="82" y="3"/>
                  </a:cxn>
                  <a:cxn ang="0">
                    <a:pos x="86" y="2"/>
                  </a:cxn>
                  <a:cxn ang="0">
                    <a:pos x="121" y="2"/>
                  </a:cxn>
                  <a:cxn ang="0">
                    <a:pos x="142" y="1"/>
                  </a:cxn>
                  <a:cxn ang="0">
                    <a:pos x="234" y="1"/>
                  </a:cxn>
                  <a:cxn ang="0">
                    <a:pos x="269" y="0"/>
                  </a:cxn>
                </a:cxnLst>
                <a:rect l="0" t="0" r="r" b="b"/>
                <a:pathLst>
                  <a:path w="603" h="354">
                    <a:moveTo>
                      <a:pt x="269" y="0"/>
                    </a:moveTo>
                    <a:lnTo>
                      <a:pt x="412" y="0"/>
                    </a:lnTo>
                    <a:lnTo>
                      <a:pt x="444" y="1"/>
                    </a:lnTo>
                    <a:lnTo>
                      <a:pt x="497" y="1"/>
                    </a:lnTo>
                    <a:lnTo>
                      <a:pt x="516" y="2"/>
                    </a:lnTo>
                    <a:lnTo>
                      <a:pt x="539" y="6"/>
                    </a:lnTo>
                    <a:lnTo>
                      <a:pt x="558" y="12"/>
                    </a:lnTo>
                    <a:lnTo>
                      <a:pt x="574" y="22"/>
                    </a:lnTo>
                    <a:lnTo>
                      <a:pt x="585" y="33"/>
                    </a:lnTo>
                    <a:lnTo>
                      <a:pt x="594" y="47"/>
                    </a:lnTo>
                    <a:lnTo>
                      <a:pt x="600" y="62"/>
                    </a:lnTo>
                    <a:lnTo>
                      <a:pt x="603" y="78"/>
                    </a:lnTo>
                    <a:lnTo>
                      <a:pt x="603" y="95"/>
                    </a:lnTo>
                    <a:lnTo>
                      <a:pt x="602" y="111"/>
                    </a:lnTo>
                    <a:lnTo>
                      <a:pt x="599" y="126"/>
                    </a:lnTo>
                    <a:lnTo>
                      <a:pt x="593" y="141"/>
                    </a:lnTo>
                    <a:lnTo>
                      <a:pt x="587" y="154"/>
                    </a:lnTo>
                    <a:lnTo>
                      <a:pt x="579" y="170"/>
                    </a:lnTo>
                    <a:lnTo>
                      <a:pt x="568" y="188"/>
                    </a:lnTo>
                    <a:lnTo>
                      <a:pt x="555" y="207"/>
                    </a:lnTo>
                    <a:lnTo>
                      <a:pt x="540" y="229"/>
                    </a:lnTo>
                    <a:lnTo>
                      <a:pt x="522" y="250"/>
                    </a:lnTo>
                    <a:lnTo>
                      <a:pt x="503" y="272"/>
                    </a:lnTo>
                    <a:lnTo>
                      <a:pt x="480" y="292"/>
                    </a:lnTo>
                    <a:lnTo>
                      <a:pt x="456" y="311"/>
                    </a:lnTo>
                    <a:lnTo>
                      <a:pt x="428" y="327"/>
                    </a:lnTo>
                    <a:lnTo>
                      <a:pt x="400" y="340"/>
                    </a:lnTo>
                    <a:lnTo>
                      <a:pt x="368" y="350"/>
                    </a:lnTo>
                    <a:lnTo>
                      <a:pt x="335" y="354"/>
                    </a:lnTo>
                    <a:lnTo>
                      <a:pt x="299" y="354"/>
                    </a:lnTo>
                    <a:lnTo>
                      <a:pt x="258" y="348"/>
                    </a:lnTo>
                    <a:lnTo>
                      <a:pt x="221" y="340"/>
                    </a:lnTo>
                    <a:lnTo>
                      <a:pt x="187" y="328"/>
                    </a:lnTo>
                    <a:lnTo>
                      <a:pt x="157" y="312"/>
                    </a:lnTo>
                    <a:lnTo>
                      <a:pt x="130" y="293"/>
                    </a:lnTo>
                    <a:lnTo>
                      <a:pt x="105" y="273"/>
                    </a:lnTo>
                    <a:lnTo>
                      <a:pt x="83" y="250"/>
                    </a:lnTo>
                    <a:lnTo>
                      <a:pt x="64" y="225"/>
                    </a:lnTo>
                    <a:lnTo>
                      <a:pt x="46" y="199"/>
                    </a:lnTo>
                    <a:lnTo>
                      <a:pt x="32" y="173"/>
                    </a:lnTo>
                    <a:lnTo>
                      <a:pt x="19" y="147"/>
                    </a:lnTo>
                    <a:lnTo>
                      <a:pt x="8" y="119"/>
                    </a:lnTo>
                    <a:lnTo>
                      <a:pt x="1" y="97"/>
                    </a:lnTo>
                    <a:lnTo>
                      <a:pt x="0" y="79"/>
                    </a:lnTo>
                    <a:lnTo>
                      <a:pt x="1" y="63"/>
                    </a:lnTo>
                    <a:lnTo>
                      <a:pt x="5" y="49"/>
                    </a:lnTo>
                    <a:lnTo>
                      <a:pt x="13" y="38"/>
                    </a:lnTo>
                    <a:lnTo>
                      <a:pt x="22" y="28"/>
                    </a:lnTo>
                    <a:lnTo>
                      <a:pt x="33" y="21"/>
                    </a:lnTo>
                    <a:lnTo>
                      <a:pt x="44" y="15"/>
                    </a:lnTo>
                    <a:lnTo>
                      <a:pt x="54" y="10"/>
                    </a:lnTo>
                    <a:lnTo>
                      <a:pt x="66" y="7"/>
                    </a:lnTo>
                    <a:lnTo>
                      <a:pt x="75" y="5"/>
                    </a:lnTo>
                    <a:lnTo>
                      <a:pt x="82" y="3"/>
                    </a:lnTo>
                    <a:lnTo>
                      <a:pt x="86" y="2"/>
                    </a:lnTo>
                    <a:lnTo>
                      <a:pt x="121" y="2"/>
                    </a:lnTo>
                    <a:lnTo>
                      <a:pt x="142" y="1"/>
                    </a:lnTo>
                    <a:lnTo>
                      <a:pt x="234" y="1"/>
                    </a:lnTo>
                    <a:lnTo>
                      <a:pt x="269" y="0"/>
                    </a:lnTo>
                    <a:close/>
                  </a:path>
                </a:pathLst>
              </a:custGeom>
              <a:gradFill flip="none" rotWithShape="1">
                <a:gsLst>
                  <a:gs pos="0">
                    <a:srgbClr val="C3D0CF">
                      <a:shade val="30000"/>
                      <a:satMod val="115000"/>
                    </a:srgbClr>
                  </a:gs>
                  <a:gs pos="50000">
                    <a:srgbClr val="C3D0CF">
                      <a:shade val="67500"/>
                      <a:satMod val="115000"/>
                    </a:srgbClr>
                  </a:gs>
                  <a:gs pos="100000">
                    <a:srgbClr val="C3D0CF">
                      <a:shade val="100000"/>
                      <a:satMod val="115000"/>
                    </a:srgb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25"/>
              <p:cNvGrpSpPr/>
              <p:nvPr/>
            </p:nvGrpSpPr>
            <p:grpSpPr>
              <a:xfrm>
                <a:off x="3351212" y="3997371"/>
                <a:ext cx="1598021" cy="437794"/>
                <a:chOff x="3100388" y="3578225"/>
                <a:chExt cx="1755775" cy="481013"/>
              </a:xfrm>
            </p:grpSpPr>
            <p:sp>
              <p:nvSpPr>
                <p:cNvPr id="26" name="Freeform 16"/>
                <p:cNvSpPr>
                  <a:spLocks/>
                </p:cNvSpPr>
                <p:nvPr/>
              </p:nvSpPr>
              <p:spPr bwMode="auto">
                <a:xfrm>
                  <a:off x="3103563" y="3651250"/>
                  <a:ext cx="1752600" cy="407988"/>
                </a:xfrm>
                <a:custGeom>
                  <a:avLst/>
                  <a:gdLst/>
                  <a:ahLst/>
                  <a:cxnLst>
                    <a:cxn ang="0">
                      <a:pos x="0" y="0"/>
                    </a:cxn>
                    <a:cxn ang="0">
                      <a:pos x="14" y="3"/>
                    </a:cxn>
                    <a:cxn ang="0">
                      <a:pos x="30" y="5"/>
                    </a:cxn>
                    <a:cxn ang="0">
                      <a:pos x="63" y="5"/>
                    </a:cxn>
                    <a:cxn ang="0">
                      <a:pos x="89" y="6"/>
                    </a:cxn>
                    <a:cxn ang="0">
                      <a:pos x="417" y="6"/>
                    </a:cxn>
                    <a:cxn ang="0">
                      <a:pos x="475" y="5"/>
                    </a:cxn>
                    <a:cxn ang="0">
                      <a:pos x="874" y="5"/>
                    </a:cxn>
                    <a:cxn ang="0">
                      <a:pos x="921" y="4"/>
                    </a:cxn>
                    <a:cxn ang="0">
                      <a:pos x="1100" y="4"/>
                    </a:cxn>
                    <a:cxn ang="0">
                      <a:pos x="1104" y="3"/>
                    </a:cxn>
                    <a:cxn ang="0">
                      <a:pos x="1104" y="13"/>
                    </a:cxn>
                    <a:cxn ang="0">
                      <a:pos x="1100" y="42"/>
                    </a:cxn>
                    <a:cxn ang="0">
                      <a:pos x="1089" y="69"/>
                    </a:cxn>
                    <a:cxn ang="0">
                      <a:pos x="1072" y="96"/>
                    </a:cxn>
                    <a:cxn ang="0">
                      <a:pos x="1048" y="121"/>
                    </a:cxn>
                    <a:cxn ang="0">
                      <a:pos x="1018" y="144"/>
                    </a:cxn>
                    <a:cxn ang="0">
                      <a:pos x="983" y="165"/>
                    </a:cxn>
                    <a:cxn ang="0">
                      <a:pos x="942" y="186"/>
                    </a:cxn>
                    <a:cxn ang="0">
                      <a:pos x="897" y="203"/>
                    </a:cxn>
                    <a:cxn ang="0">
                      <a:pos x="848" y="219"/>
                    </a:cxn>
                    <a:cxn ang="0">
                      <a:pos x="795" y="232"/>
                    </a:cxn>
                    <a:cxn ang="0">
                      <a:pos x="738" y="243"/>
                    </a:cxn>
                    <a:cxn ang="0">
                      <a:pos x="678" y="250"/>
                    </a:cxn>
                    <a:cxn ang="0">
                      <a:pos x="617" y="256"/>
                    </a:cxn>
                    <a:cxn ang="0">
                      <a:pos x="553" y="257"/>
                    </a:cxn>
                    <a:cxn ang="0">
                      <a:pos x="489" y="256"/>
                    </a:cxn>
                    <a:cxn ang="0">
                      <a:pos x="426" y="250"/>
                    </a:cxn>
                    <a:cxn ang="0">
                      <a:pos x="366" y="243"/>
                    </a:cxn>
                    <a:cxn ang="0">
                      <a:pos x="309" y="232"/>
                    </a:cxn>
                    <a:cxn ang="0">
                      <a:pos x="256" y="219"/>
                    </a:cxn>
                    <a:cxn ang="0">
                      <a:pos x="207" y="203"/>
                    </a:cxn>
                    <a:cxn ang="0">
                      <a:pos x="162" y="186"/>
                    </a:cxn>
                    <a:cxn ang="0">
                      <a:pos x="121" y="165"/>
                    </a:cxn>
                    <a:cxn ang="0">
                      <a:pos x="86" y="144"/>
                    </a:cxn>
                    <a:cxn ang="0">
                      <a:pos x="56" y="121"/>
                    </a:cxn>
                    <a:cxn ang="0">
                      <a:pos x="32" y="96"/>
                    </a:cxn>
                    <a:cxn ang="0">
                      <a:pos x="15" y="69"/>
                    </a:cxn>
                    <a:cxn ang="0">
                      <a:pos x="4" y="42"/>
                    </a:cxn>
                    <a:cxn ang="0">
                      <a:pos x="0" y="13"/>
                    </a:cxn>
                    <a:cxn ang="0">
                      <a:pos x="0" y="0"/>
                    </a:cxn>
                  </a:cxnLst>
                  <a:rect l="0" t="0" r="r" b="b"/>
                  <a:pathLst>
                    <a:path w="1104" h="257">
                      <a:moveTo>
                        <a:pt x="0" y="0"/>
                      </a:moveTo>
                      <a:lnTo>
                        <a:pt x="14" y="3"/>
                      </a:lnTo>
                      <a:lnTo>
                        <a:pt x="30" y="5"/>
                      </a:lnTo>
                      <a:lnTo>
                        <a:pt x="63" y="5"/>
                      </a:lnTo>
                      <a:lnTo>
                        <a:pt x="89" y="6"/>
                      </a:lnTo>
                      <a:lnTo>
                        <a:pt x="417" y="6"/>
                      </a:lnTo>
                      <a:lnTo>
                        <a:pt x="475" y="5"/>
                      </a:lnTo>
                      <a:lnTo>
                        <a:pt x="874" y="5"/>
                      </a:lnTo>
                      <a:lnTo>
                        <a:pt x="921" y="4"/>
                      </a:lnTo>
                      <a:lnTo>
                        <a:pt x="1100" y="4"/>
                      </a:lnTo>
                      <a:lnTo>
                        <a:pt x="1104" y="3"/>
                      </a:lnTo>
                      <a:lnTo>
                        <a:pt x="1104" y="13"/>
                      </a:lnTo>
                      <a:lnTo>
                        <a:pt x="1100" y="42"/>
                      </a:lnTo>
                      <a:lnTo>
                        <a:pt x="1089" y="69"/>
                      </a:lnTo>
                      <a:lnTo>
                        <a:pt x="1072" y="96"/>
                      </a:lnTo>
                      <a:lnTo>
                        <a:pt x="1048" y="121"/>
                      </a:lnTo>
                      <a:lnTo>
                        <a:pt x="1018" y="144"/>
                      </a:lnTo>
                      <a:lnTo>
                        <a:pt x="983" y="165"/>
                      </a:lnTo>
                      <a:lnTo>
                        <a:pt x="942" y="186"/>
                      </a:lnTo>
                      <a:lnTo>
                        <a:pt x="897" y="203"/>
                      </a:lnTo>
                      <a:lnTo>
                        <a:pt x="848" y="219"/>
                      </a:lnTo>
                      <a:lnTo>
                        <a:pt x="795" y="232"/>
                      </a:lnTo>
                      <a:lnTo>
                        <a:pt x="738" y="243"/>
                      </a:lnTo>
                      <a:lnTo>
                        <a:pt x="678" y="250"/>
                      </a:lnTo>
                      <a:lnTo>
                        <a:pt x="617" y="256"/>
                      </a:lnTo>
                      <a:lnTo>
                        <a:pt x="553" y="257"/>
                      </a:lnTo>
                      <a:lnTo>
                        <a:pt x="489" y="256"/>
                      </a:lnTo>
                      <a:lnTo>
                        <a:pt x="426" y="250"/>
                      </a:lnTo>
                      <a:lnTo>
                        <a:pt x="366" y="243"/>
                      </a:lnTo>
                      <a:lnTo>
                        <a:pt x="309" y="232"/>
                      </a:lnTo>
                      <a:lnTo>
                        <a:pt x="256" y="219"/>
                      </a:lnTo>
                      <a:lnTo>
                        <a:pt x="207" y="203"/>
                      </a:lnTo>
                      <a:lnTo>
                        <a:pt x="162" y="186"/>
                      </a:lnTo>
                      <a:lnTo>
                        <a:pt x="121" y="165"/>
                      </a:lnTo>
                      <a:lnTo>
                        <a:pt x="86" y="144"/>
                      </a:lnTo>
                      <a:lnTo>
                        <a:pt x="56" y="121"/>
                      </a:lnTo>
                      <a:lnTo>
                        <a:pt x="32" y="96"/>
                      </a:lnTo>
                      <a:lnTo>
                        <a:pt x="15" y="69"/>
                      </a:lnTo>
                      <a:lnTo>
                        <a:pt x="4" y="42"/>
                      </a:lnTo>
                      <a:lnTo>
                        <a:pt x="0" y="13"/>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25000"/>
                </a:p>
              </p:txBody>
            </p:sp>
            <p:sp>
              <p:nvSpPr>
                <p:cNvPr id="27" name="Freeform 17"/>
                <p:cNvSpPr>
                  <a:spLocks/>
                </p:cNvSpPr>
                <p:nvPr/>
              </p:nvSpPr>
              <p:spPr bwMode="auto">
                <a:xfrm>
                  <a:off x="3100388" y="3578225"/>
                  <a:ext cx="1755775" cy="171450"/>
                </a:xfrm>
                <a:custGeom>
                  <a:avLst/>
                  <a:gdLst/>
                  <a:ahLst/>
                  <a:cxnLst>
                    <a:cxn ang="0">
                      <a:pos x="484" y="0"/>
                    </a:cxn>
                    <a:cxn ang="0">
                      <a:pos x="623" y="0"/>
                    </a:cxn>
                    <a:cxn ang="0">
                      <a:pos x="690" y="1"/>
                    </a:cxn>
                    <a:cxn ang="0">
                      <a:pos x="754" y="3"/>
                    </a:cxn>
                    <a:cxn ang="0">
                      <a:pos x="813" y="5"/>
                    </a:cxn>
                    <a:cxn ang="0">
                      <a:pos x="869" y="9"/>
                    </a:cxn>
                    <a:cxn ang="0">
                      <a:pos x="920" y="13"/>
                    </a:cxn>
                    <a:cxn ang="0">
                      <a:pos x="966" y="18"/>
                    </a:cxn>
                    <a:cxn ang="0">
                      <a:pos x="1007" y="22"/>
                    </a:cxn>
                    <a:cxn ang="0">
                      <a:pos x="1041" y="28"/>
                    </a:cxn>
                    <a:cxn ang="0">
                      <a:pos x="1069" y="34"/>
                    </a:cxn>
                    <a:cxn ang="0">
                      <a:pos x="1089" y="40"/>
                    </a:cxn>
                    <a:cxn ang="0">
                      <a:pos x="1101" y="46"/>
                    </a:cxn>
                    <a:cxn ang="0">
                      <a:pos x="1106" y="53"/>
                    </a:cxn>
                    <a:cxn ang="0">
                      <a:pos x="1101" y="60"/>
                    </a:cxn>
                    <a:cxn ang="0">
                      <a:pos x="1089" y="67"/>
                    </a:cxn>
                    <a:cxn ang="0">
                      <a:pos x="1069" y="73"/>
                    </a:cxn>
                    <a:cxn ang="0">
                      <a:pos x="1041" y="79"/>
                    </a:cxn>
                    <a:cxn ang="0">
                      <a:pos x="1007" y="84"/>
                    </a:cxn>
                    <a:cxn ang="0">
                      <a:pos x="966" y="90"/>
                    </a:cxn>
                    <a:cxn ang="0">
                      <a:pos x="920" y="95"/>
                    </a:cxn>
                    <a:cxn ang="0">
                      <a:pos x="869" y="98"/>
                    </a:cxn>
                    <a:cxn ang="0">
                      <a:pos x="813" y="101"/>
                    </a:cxn>
                    <a:cxn ang="0">
                      <a:pos x="754" y="105"/>
                    </a:cxn>
                    <a:cxn ang="0">
                      <a:pos x="690" y="107"/>
                    </a:cxn>
                    <a:cxn ang="0">
                      <a:pos x="623" y="108"/>
                    </a:cxn>
                    <a:cxn ang="0">
                      <a:pos x="484" y="108"/>
                    </a:cxn>
                    <a:cxn ang="0">
                      <a:pos x="417" y="107"/>
                    </a:cxn>
                    <a:cxn ang="0">
                      <a:pos x="353" y="105"/>
                    </a:cxn>
                    <a:cxn ang="0">
                      <a:pos x="294" y="101"/>
                    </a:cxn>
                    <a:cxn ang="0">
                      <a:pos x="238" y="98"/>
                    </a:cxn>
                    <a:cxn ang="0">
                      <a:pos x="186" y="95"/>
                    </a:cxn>
                    <a:cxn ang="0">
                      <a:pos x="140" y="90"/>
                    </a:cxn>
                    <a:cxn ang="0">
                      <a:pos x="99" y="84"/>
                    </a:cxn>
                    <a:cxn ang="0">
                      <a:pos x="65" y="79"/>
                    </a:cxn>
                    <a:cxn ang="0">
                      <a:pos x="38" y="73"/>
                    </a:cxn>
                    <a:cxn ang="0">
                      <a:pos x="17" y="67"/>
                    </a:cxn>
                    <a:cxn ang="0">
                      <a:pos x="5" y="60"/>
                    </a:cxn>
                    <a:cxn ang="0">
                      <a:pos x="0" y="53"/>
                    </a:cxn>
                    <a:cxn ang="0">
                      <a:pos x="5" y="46"/>
                    </a:cxn>
                    <a:cxn ang="0">
                      <a:pos x="17" y="40"/>
                    </a:cxn>
                    <a:cxn ang="0">
                      <a:pos x="38" y="34"/>
                    </a:cxn>
                    <a:cxn ang="0">
                      <a:pos x="65" y="28"/>
                    </a:cxn>
                    <a:cxn ang="0">
                      <a:pos x="99" y="22"/>
                    </a:cxn>
                    <a:cxn ang="0">
                      <a:pos x="140" y="18"/>
                    </a:cxn>
                    <a:cxn ang="0">
                      <a:pos x="186" y="13"/>
                    </a:cxn>
                    <a:cxn ang="0">
                      <a:pos x="238" y="9"/>
                    </a:cxn>
                    <a:cxn ang="0">
                      <a:pos x="294" y="5"/>
                    </a:cxn>
                    <a:cxn ang="0">
                      <a:pos x="353" y="3"/>
                    </a:cxn>
                    <a:cxn ang="0">
                      <a:pos x="417" y="1"/>
                    </a:cxn>
                    <a:cxn ang="0">
                      <a:pos x="484" y="0"/>
                    </a:cxn>
                  </a:cxnLst>
                  <a:rect l="0" t="0" r="r" b="b"/>
                  <a:pathLst>
                    <a:path w="1106" h="108">
                      <a:moveTo>
                        <a:pt x="484" y="0"/>
                      </a:moveTo>
                      <a:lnTo>
                        <a:pt x="623" y="0"/>
                      </a:lnTo>
                      <a:lnTo>
                        <a:pt x="690" y="1"/>
                      </a:lnTo>
                      <a:lnTo>
                        <a:pt x="754" y="3"/>
                      </a:lnTo>
                      <a:lnTo>
                        <a:pt x="813" y="5"/>
                      </a:lnTo>
                      <a:lnTo>
                        <a:pt x="869" y="9"/>
                      </a:lnTo>
                      <a:lnTo>
                        <a:pt x="920" y="13"/>
                      </a:lnTo>
                      <a:lnTo>
                        <a:pt x="966" y="18"/>
                      </a:lnTo>
                      <a:lnTo>
                        <a:pt x="1007" y="22"/>
                      </a:lnTo>
                      <a:lnTo>
                        <a:pt x="1041" y="28"/>
                      </a:lnTo>
                      <a:lnTo>
                        <a:pt x="1069" y="34"/>
                      </a:lnTo>
                      <a:lnTo>
                        <a:pt x="1089" y="40"/>
                      </a:lnTo>
                      <a:lnTo>
                        <a:pt x="1101" y="46"/>
                      </a:lnTo>
                      <a:lnTo>
                        <a:pt x="1106" y="53"/>
                      </a:lnTo>
                      <a:lnTo>
                        <a:pt x="1101" y="60"/>
                      </a:lnTo>
                      <a:lnTo>
                        <a:pt x="1089" y="67"/>
                      </a:lnTo>
                      <a:lnTo>
                        <a:pt x="1069" y="73"/>
                      </a:lnTo>
                      <a:lnTo>
                        <a:pt x="1041" y="79"/>
                      </a:lnTo>
                      <a:lnTo>
                        <a:pt x="1007" y="84"/>
                      </a:lnTo>
                      <a:lnTo>
                        <a:pt x="966" y="90"/>
                      </a:lnTo>
                      <a:lnTo>
                        <a:pt x="920" y="95"/>
                      </a:lnTo>
                      <a:lnTo>
                        <a:pt x="869" y="98"/>
                      </a:lnTo>
                      <a:lnTo>
                        <a:pt x="813" y="101"/>
                      </a:lnTo>
                      <a:lnTo>
                        <a:pt x="754" y="105"/>
                      </a:lnTo>
                      <a:lnTo>
                        <a:pt x="690" y="107"/>
                      </a:lnTo>
                      <a:lnTo>
                        <a:pt x="623" y="108"/>
                      </a:lnTo>
                      <a:lnTo>
                        <a:pt x="484" y="108"/>
                      </a:lnTo>
                      <a:lnTo>
                        <a:pt x="417" y="107"/>
                      </a:lnTo>
                      <a:lnTo>
                        <a:pt x="353" y="105"/>
                      </a:lnTo>
                      <a:lnTo>
                        <a:pt x="294" y="101"/>
                      </a:lnTo>
                      <a:lnTo>
                        <a:pt x="238" y="98"/>
                      </a:lnTo>
                      <a:lnTo>
                        <a:pt x="186" y="95"/>
                      </a:lnTo>
                      <a:lnTo>
                        <a:pt x="140" y="90"/>
                      </a:lnTo>
                      <a:lnTo>
                        <a:pt x="99" y="84"/>
                      </a:lnTo>
                      <a:lnTo>
                        <a:pt x="65" y="79"/>
                      </a:lnTo>
                      <a:lnTo>
                        <a:pt x="38" y="73"/>
                      </a:lnTo>
                      <a:lnTo>
                        <a:pt x="17" y="67"/>
                      </a:lnTo>
                      <a:lnTo>
                        <a:pt x="5" y="60"/>
                      </a:lnTo>
                      <a:lnTo>
                        <a:pt x="0" y="53"/>
                      </a:lnTo>
                      <a:lnTo>
                        <a:pt x="5" y="46"/>
                      </a:lnTo>
                      <a:lnTo>
                        <a:pt x="17" y="40"/>
                      </a:lnTo>
                      <a:lnTo>
                        <a:pt x="38" y="34"/>
                      </a:lnTo>
                      <a:lnTo>
                        <a:pt x="65" y="28"/>
                      </a:lnTo>
                      <a:lnTo>
                        <a:pt x="99" y="22"/>
                      </a:lnTo>
                      <a:lnTo>
                        <a:pt x="140" y="18"/>
                      </a:lnTo>
                      <a:lnTo>
                        <a:pt x="186" y="13"/>
                      </a:lnTo>
                      <a:lnTo>
                        <a:pt x="238" y="9"/>
                      </a:lnTo>
                      <a:lnTo>
                        <a:pt x="294" y="5"/>
                      </a:lnTo>
                      <a:lnTo>
                        <a:pt x="353" y="3"/>
                      </a:lnTo>
                      <a:lnTo>
                        <a:pt x="417" y="1"/>
                      </a:lnTo>
                      <a:lnTo>
                        <a:pt x="484" y="0"/>
                      </a:lnTo>
                      <a:close/>
                    </a:path>
                  </a:pathLst>
                </a:custGeom>
                <a:solidFill>
                  <a:srgbClr val="BBCB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25000"/>
                </a:p>
              </p:txBody>
            </p:sp>
            <p:sp>
              <p:nvSpPr>
                <p:cNvPr id="28" name="Freeform 18"/>
                <p:cNvSpPr>
                  <a:spLocks/>
                </p:cNvSpPr>
                <p:nvPr/>
              </p:nvSpPr>
              <p:spPr bwMode="auto">
                <a:xfrm>
                  <a:off x="3151188" y="3581400"/>
                  <a:ext cx="1654175" cy="142875"/>
                </a:xfrm>
                <a:custGeom>
                  <a:avLst/>
                  <a:gdLst/>
                  <a:ahLst/>
                  <a:cxnLst>
                    <a:cxn ang="0">
                      <a:pos x="456" y="0"/>
                    </a:cxn>
                    <a:cxn ang="0">
                      <a:pos x="587" y="0"/>
                    </a:cxn>
                    <a:cxn ang="0">
                      <a:pos x="649" y="1"/>
                    </a:cxn>
                    <a:cxn ang="0">
                      <a:pos x="709" y="3"/>
                    </a:cxn>
                    <a:cxn ang="0">
                      <a:pos x="766" y="6"/>
                    </a:cxn>
                    <a:cxn ang="0">
                      <a:pos x="819" y="8"/>
                    </a:cxn>
                    <a:cxn ang="0">
                      <a:pos x="867" y="11"/>
                    </a:cxn>
                    <a:cxn ang="0">
                      <a:pos x="910" y="15"/>
                    </a:cxn>
                    <a:cxn ang="0">
                      <a:pos x="948" y="19"/>
                    </a:cxn>
                    <a:cxn ang="0">
                      <a:pos x="981" y="24"/>
                    </a:cxn>
                    <a:cxn ang="0">
                      <a:pos x="1006" y="30"/>
                    </a:cxn>
                    <a:cxn ang="0">
                      <a:pos x="1026" y="34"/>
                    </a:cxn>
                    <a:cxn ang="0">
                      <a:pos x="1037" y="40"/>
                    </a:cxn>
                    <a:cxn ang="0">
                      <a:pos x="1042" y="46"/>
                    </a:cxn>
                    <a:cxn ang="0">
                      <a:pos x="1037" y="51"/>
                    </a:cxn>
                    <a:cxn ang="0">
                      <a:pos x="1026" y="56"/>
                    </a:cxn>
                    <a:cxn ang="0">
                      <a:pos x="1006" y="62"/>
                    </a:cxn>
                    <a:cxn ang="0">
                      <a:pos x="981" y="66"/>
                    </a:cxn>
                    <a:cxn ang="0">
                      <a:pos x="948" y="71"/>
                    </a:cxn>
                    <a:cxn ang="0">
                      <a:pos x="910" y="75"/>
                    </a:cxn>
                    <a:cxn ang="0">
                      <a:pos x="867" y="79"/>
                    </a:cxn>
                    <a:cxn ang="0">
                      <a:pos x="819" y="82"/>
                    </a:cxn>
                    <a:cxn ang="0">
                      <a:pos x="766" y="85"/>
                    </a:cxn>
                    <a:cxn ang="0">
                      <a:pos x="709" y="87"/>
                    </a:cxn>
                    <a:cxn ang="0">
                      <a:pos x="649" y="89"/>
                    </a:cxn>
                    <a:cxn ang="0">
                      <a:pos x="587" y="90"/>
                    </a:cxn>
                    <a:cxn ang="0">
                      <a:pos x="456" y="90"/>
                    </a:cxn>
                    <a:cxn ang="0">
                      <a:pos x="393" y="89"/>
                    </a:cxn>
                    <a:cxn ang="0">
                      <a:pos x="333" y="87"/>
                    </a:cxn>
                    <a:cxn ang="0">
                      <a:pos x="277" y="85"/>
                    </a:cxn>
                    <a:cxn ang="0">
                      <a:pos x="223" y="82"/>
                    </a:cxn>
                    <a:cxn ang="0">
                      <a:pos x="175" y="79"/>
                    </a:cxn>
                    <a:cxn ang="0">
                      <a:pos x="132" y="75"/>
                    </a:cxn>
                    <a:cxn ang="0">
                      <a:pos x="94" y="71"/>
                    </a:cxn>
                    <a:cxn ang="0">
                      <a:pos x="61" y="66"/>
                    </a:cxn>
                    <a:cxn ang="0">
                      <a:pos x="35" y="62"/>
                    </a:cxn>
                    <a:cxn ang="0">
                      <a:pos x="16" y="56"/>
                    </a:cxn>
                    <a:cxn ang="0">
                      <a:pos x="5" y="51"/>
                    </a:cxn>
                    <a:cxn ang="0">
                      <a:pos x="0" y="46"/>
                    </a:cxn>
                    <a:cxn ang="0">
                      <a:pos x="5" y="40"/>
                    </a:cxn>
                    <a:cxn ang="0">
                      <a:pos x="16" y="34"/>
                    </a:cxn>
                    <a:cxn ang="0">
                      <a:pos x="35" y="30"/>
                    </a:cxn>
                    <a:cxn ang="0">
                      <a:pos x="61" y="24"/>
                    </a:cxn>
                    <a:cxn ang="0">
                      <a:pos x="94" y="19"/>
                    </a:cxn>
                    <a:cxn ang="0">
                      <a:pos x="132" y="15"/>
                    </a:cxn>
                    <a:cxn ang="0">
                      <a:pos x="175" y="11"/>
                    </a:cxn>
                    <a:cxn ang="0">
                      <a:pos x="223" y="8"/>
                    </a:cxn>
                    <a:cxn ang="0">
                      <a:pos x="277" y="6"/>
                    </a:cxn>
                    <a:cxn ang="0">
                      <a:pos x="333" y="3"/>
                    </a:cxn>
                    <a:cxn ang="0">
                      <a:pos x="393" y="1"/>
                    </a:cxn>
                    <a:cxn ang="0">
                      <a:pos x="456" y="0"/>
                    </a:cxn>
                  </a:cxnLst>
                  <a:rect l="0" t="0" r="r" b="b"/>
                  <a:pathLst>
                    <a:path w="1042" h="90">
                      <a:moveTo>
                        <a:pt x="456" y="0"/>
                      </a:moveTo>
                      <a:lnTo>
                        <a:pt x="587" y="0"/>
                      </a:lnTo>
                      <a:lnTo>
                        <a:pt x="649" y="1"/>
                      </a:lnTo>
                      <a:lnTo>
                        <a:pt x="709" y="3"/>
                      </a:lnTo>
                      <a:lnTo>
                        <a:pt x="766" y="6"/>
                      </a:lnTo>
                      <a:lnTo>
                        <a:pt x="819" y="8"/>
                      </a:lnTo>
                      <a:lnTo>
                        <a:pt x="867" y="11"/>
                      </a:lnTo>
                      <a:lnTo>
                        <a:pt x="910" y="15"/>
                      </a:lnTo>
                      <a:lnTo>
                        <a:pt x="948" y="19"/>
                      </a:lnTo>
                      <a:lnTo>
                        <a:pt x="981" y="24"/>
                      </a:lnTo>
                      <a:lnTo>
                        <a:pt x="1006" y="30"/>
                      </a:lnTo>
                      <a:lnTo>
                        <a:pt x="1026" y="34"/>
                      </a:lnTo>
                      <a:lnTo>
                        <a:pt x="1037" y="40"/>
                      </a:lnTo>
                      <a:lnTo>
                        <a:pt x="1042" y="46"/>
                      </a:lnTo>
                      <a:lnTo>
                        <a:pt x="1037" y="51"/>
                      </a:lnTo>
                      <a:lnTo>
                        <a:pt x="1026" y="56"/>
                      </a:lnTo>
                      <a:lnTo>
                        <a:pt x="1006" y="62"/>
                      </a:lnTo>
                      <a:lnTo>
                        <a:pt x="981" y="66"/>
                      </a:lnTo>
                      <a:lnTo>
                        <a:pt x="948" y="71"/>
                      </a:lnTo>
                      <a:lnTo>
                        <a:pt x="910" y="75"/>
                      </a:lnTo>
                      <a:lnTo>
                        <a:pt x="867" y="79"/>
                      </a:lnTo>
                      <a:lnTo>
                        <a:pt x="819" y="82"/>
                      </a:lnTo>
                      <a:lnTo>
                        <a:pt x="766" y="85"/>
                      </a:lnTo>
                      <a:lnTo>
                        <a:pt x="709" y="87"/>
                      </a:lnTo>
                      <a:lnTo>
                        <a:pt x="649" y="89"/>
                      </a:lnTo>
                      <a:lnTo>
                        <a:pt x="587" y="90"/>
                      </a:lnTo>
                      <a:lnTo>
                        <a:pt x="456" y="90"/>
                      </a:lnTo>
                      <a:lnTo>
                        <a:pt x="393" y="89"/>
                      </a:lnTo>
                      <a:lnTo>
                        <a:pt x="333" y="87"/>
                      </a:lnTo>
                      <a:lnTo>
                        <a:pt x="277" y="85"/>
                      </a:lnTo>
                      <a:lnTo>
                        <a:pt x="223" y="82"/>
                      </a:lnTo>
                      <a:lnTo>
                        <a:pt x="175" y="79"/>
                      </a:lnTo>
                      <a:lnTo>
                        <a:pt x="132" y="75"/>
                      </a:lnTo>
                      <a:lnTo>
                        <a:pt x="94" y="71"/>
                      </a:lnTo>
                      <a:lnTo>
                        <a:pt x="61" y="66"/>
                      </a:lnTo>
                      <a:lnTo>
                        <a:pt x="35" y="62"/>
                      </a:lnTo>
                      <a:lnTo>
                        <a:pt x="16" y="56"/>
                      </a:lnTo>
                      <a:lnTo>
                        <a:pt x="5" y="51"/>
                      </a:lnTo>
                      <a:lnTo>
                        <a:pt x="0" y="46"/>
                      </a:lnTo>
                      <a:lnTo>
                        <a:pt x="5" y="40"/>
                      </a:lnTo>
                      <a:lnTo>
                        <a:pt x="16" y="34"/>
                      </a:lnTo>
                      <a:lnTo>
                        <a:pt x="35" y="30"/>
                      </a:lnTo>
                      <a:lnTo>
                        <a:pt x="61" y="24"/>
                      </a:lnTo>
                      <a:lnTo>
                        <a:pt x="94" y="19"/>
                      </a:lnTo>
                      <a:lnTo>
                        <a:pt x="132" y="15"/>
                      </a:lnTo>
                      <a:lnTo>
                        <a:pt x="175" y="11"/>
                      </a:lnTo>
                      <a:lnTo>
                        <a:pt x="223" y="8"/>
                      </a:lnTo>
                      <a:lnTo>
                        <a:pt x="277" y="6"/>
                      </a:lnTo>
                      <a:lnTo>
                        <a:pt x="333" y="3"/>
                      </a:lnTo>
                      <a:lnTo>
                        <a:pt x="393" y="1"/>
                      </a:lnTo>
                      <a:lnTo>
                        <a:pt x="456"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25000"/>
                </a:p>
              </p:txBody>
            </p:sp>
          </p:grpSp>
          <p:grpSp>
            <p:nvGrpSpPr>
              <p:cNvPr id="16" name="Group 26"/>
              <p:cNvGrpSpPr/>
              <p:nvPr/>
            </p:nvGrpSpPr>
            <p:grpSpPr>
              <a:xfrm>
                <a:off x="7200332" y="3934724"/>
                <a:ext cx="1599466" cy="437794"/>
                <a:chOff x="7329488" y="3578225"/>
                <a:chExt cx="1757363" cy="481013"/>
              </a:xfrm>
            </p:grpSpPr>
            <p:sp>
              <p:nvSpPr>
                <p:cNvPr id="23" name="Freeform 19"/>
                <p:cNvSpPr>
                  <a:spLocks/>
                </p:cNvSpPr>
                <p:nvPr/>
              </p:nvSpPr>
              <p:spPr bwMode="auto">
                <a:xfrm>
                  <a:off x="7334251" y="3651250"/>
                  <a:ext cx="1752600" cy="407988"/>
                </a:xfrm>
                <a:custGeom>
                  <a:avLst/>
                  <a:gdLst/>
                  <a:ahLst/>
                  <a:cxnLst>
                    <a:cxn ang="0">
                      <a:pos x="1" y="0"/>
                    </a:cxn>
                    <a:cxn ang="0">
                      <a:pos x="14" y="3"/>
                    </a:cxn>
                    <a:cxn ang="0">
                      <a:pos x="30" y="5"/>
                    </a:cxn>
                    <a:cxn ang="0">
                      <a:pos x="64" y="5"/>
                    </a:cxn>
                    <a:cxn ang="0">
                      <a:pos x="90" y="6"/>
                    </a:cxn>
                    <a:cxn ang="0">
                      <a:pos x="416" y="6"/>
                    </a:cxn>
                    <a:cxn ang="0">
                      <a:pos x="474" y="5"/>
                    </a:cxn>
                    <a:cxn ang="0">
                      <a:pos x="873" y="5"/>
                    </a:cxn>
                    <a:cxn ang="0">
                      <a:pos x="921" y="4"/>
                    </a:cxn>
                    <a:cxn ang="0">
                      <a:pos x="1100" y="4"/>
                    </a:cxn>
                    <a:cxn ang="0">
                      <a:pos x="1103" y="3"/>
                    </a:cxn>
                    <a:cxn ang="0">
                      <a:pos x="1104" y="9"/>
                    </a:cxn>
                    <a:cxn ang="0">
                      <a:pos x="1104" y="13"/>
                    </a:cxn>
                    <a:cxn ang="0">
                      <a:pos x="1101" y="42"/>
                    </a:cxn>
                    <a:cxn ang="0">
                      <a:pos x="1089" y="69"/>
                    </a:cxn>
                    <a:cxn ang="0">
                      <a:pos x="1072" y="96"/>
                    </a:cxn>
                    <a:cxn ang="0">
                      <a:pos x="1048" y="121"/>
                    </a:cxn>
                    <a:cxn ang="0">
                      <a:pos x="1018" y="144"/>
                    </a:cxn>
                    <a:cxn ang="0">
                      <a:pos x="983" y="165"/>
                    </a:cxn>
                    <a:cxn ang="0">
                      <a:pos x="943" y="186"/>
                    </a:cxn>
                    <a:cxn ang="0">
                      <a:pos x="897" y="203"/>
                    </a:cxn>
                    <a:cxn ang="0">
                      <a:pos x="848" y="219"/>
                    </a:cxn>
                    <a:cxn ang="0">
                      <a:pos x="795" y="232"/>
                    </a:cxn>
                    <a:cxn ang="0">
                      <a:pos x="738" y="243"/>
                    </a:cxn>
                    <a:cxn ang="0">
                      <a:pos x="679" y="250"/>
                    </a:cxn>
                    <a:cxn ang="0">
                      <a:pos x="616" y="256"/>
                    </a:cxn>
                    <a:cxn ang="0">
                      <a:pos x="552" y="257"/>
                    </a:cxn>
                    <a:cxn ang="0">
                      <a:pos x="488" y="256"/>
                    </a:cxn>
                    <a:cxn ang="0">
                      <a:pos x="425" y="250"/>
                    </a:cxn>
                    <a:cxn ang="0">
                      <a:pos x="365" y="243"/>
                    </a:cxn>
                    <a:cxn ang="0">
                      <a:pos x="308" y="232"/>
                    </a:cxn>
                    <a:cxn ang="0">
                      <a:pos x="256" y="219"/>
                    </a:cxn>
                    <a:cxn ang="0">
                      <a:pos x="206" y="203"/>
                    </a:cxn>
                    <a:cxn ang="0">
                      <a:pos x="161" y="186"/>
                    </a:cxn>
                    <a:cxn ang="0">
                      <a:pos x="121" y="165"/>
                    </a:cxn>
                    <a:cxn ang="0">
                      <a:pos x="85" y="144"/>
                    </a:cxn>
                    <a:cxn ang="0">
                      <a:pos x="56" y="121"/>
                    </a:cxn>
                    <a:cxn ang="0">
                      <a:pos x="32" y="96"/>
                    </a:cxn>
                    <a:cxn ang="0">
                      <a:pos x="14" y="69"/>
                    </a:cxn>
                    <a:cxn ang="0">
                      <a:pos x="3" y="42"/>
                    </a:cxn>
                    <a:cxn ang="0">
                      <a:pos x="0" y="13"/>
                    </a:cxn>
                    <a:cxn ang="0">
                      <a:pos x="0" y="5"/>
                    </a:cxn>
                    <a:cxn ang="0">
                      <a:pos x="1" y="0"/>
                    </a:cxn>
                  </a:cxnLst>
                  <a:rect l="0" t="0" r="r" b="b"/>
                  <a:pathLst>
                    <a:path w="1104" h="257">
                      <a:moveTo>
                        <a:pt x="1" y="0"/>
                      </a:moveTo>
                      <a:lnTo>
                        <a:pt x="14" y="3"/>
                      </a:lnTo>
                      <a:lnTo>
                        <a:pt x="30" y="5"/>
                      </a:lnTo>
                      <a:lnTo>
                        <a:pt x="64" y="5"/>
                      </a:lnTo>
                      <a:lnTo>
                        <a:pt x="90" y="6"/>
                      </a:lnTo>
                      <a:lnTo>
                        <a:pt x="416" y="6"/>
                      </a:lnTo>
                      <a:lnTo>
                        <a:pt x="474" y="5"/>
                      </a:lnTo>
                      <a:lnTo>
                        <a:pt x="873" y="5"/>
                      </a:lnTo>
                      <a:lnTo>
                        <a:pt x="921" y="4"/>
                      </a:lnTo>
                      <a:lnTo>
                        <a:pt x="1100" y="4"/>
                      </a:lnTo>
                      <a:lnTo>
                        <a:pt x="1103" y="3"/>
                      </a:lnTo>
                      <a:lnTo>
                        <a:pt x="1104" y="9"/>
                      </a:lnTo>
                      <a:lnTo>
                        <a:pt x="1104" y="13"/>
                      </a:lnTo>
                      <a:lnTo>
                        <a:pt x="1101" y="42"/>
                      </a:lnTo>
                      <a:lnTo>
                        <a:pt x="1089" y="69"/>
                      </a:lnTo>
                      <a:lnTo>
                        <a:pt x="1072" y="96"/>
                      </a:lnTo>
                      <a:lnTo>
                        <a:pt x="1048" y="121"/>
                      </a:lnTo>
                      <a:lnTo>
                        <a:pt x="1018" y="144"/>
                      </a:lnTo>
                      <a:lnTo>
                        <a:pt x="983" y="165"/>
                      </a:lnTo>
                      <a:lnTo>
                        <a:pt x="943" y="186"/>
                      </a:lnTo>
                      <a:lnTo>
                        <a:pt x="897" y="203"/>
                      </a:lnTo>
                      <a:lnTo>
                        <a:pt x="848" y="219"/>
                      </a:lnTo>
                      <a:lnTo>
                        <a:pt x="795" y="232"/>
                      </a:lnTo>
                      <a:lnTo>
                        <a:pt x="738" y="243"/>
                      </a:lnTo>
                      <a:lnTo>
                        <a:pt x="679" y="250"/>
                      </a:lnTo>
                      <a:lnTo>
                        <a:pt x="616" y="256"/>
                      </a:lnTo>
                      <a:lnTo>
                        <a:pt x="552" y="257"/>
                      </a:lnTo>
                      <a:lnTo>
                        <a:pt x="488" y="256"/>
                      </a:lnTo>
                      <a:lnTo>
                        <a:pt x="425" y="250"/>
                      </a:lnTo>
                      <a:lnTo>
                        <a:pt x="365" y="243"/>
                      </a:lnTo>
                      <a:lnTo>
                        <a:pt x="308" y="232"/>
                      </a:lnTo>
                      <a:lnTo>
                        <a:pt x="256" y="219"/>
                      </a:lnTo>
                      <a:lnTo>
                        <a:pt x="206" y="203"/>
                      </a:lnTo>
                      <a:lnTo>
                        <a:pt x="161" y="186"/>
                      </a:lnTo>
                      <a:lnTo>
                        <a:pt x="121" y="165"/>
                      </a:lnTo>
                      <a:lnTo>
                        <a:pt x="85" y="144"/>
                      </a:lnTo>
                      <a:lnTo>
                        <a:pt x="56" y="121"/>
                      </a:lnTo>
                      <a:lnTo>
                        <a:pt x="32" y="96"/>
                      </a:lnTo>
                      <a:lnTo>
                        <a:pt x="14" y="69"/>
                      </a:lnTo>
                      <a:lnTo>
                        <a:pt x="3" y="42"/>
                      </a:lnTo>
                      <a:lnTo>
                        <a:pt x="0" y="13"/>
                      </a:lnTo>
                      <a:lnTo>
                        <a:pt x="0" y="5"/>
                      </a:lnTo>
                      <a:lnTo>
                        <a:pt x="1"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p:nvSpPr>
              <p:spPr bwMode="auto">
                <a:xfrm>
                  <a:off x="7329488" y="3578225"/>
                  <a:ext cx="1757363" cy="171450"/>
                </a:xfrm>
                <a:custGeom>
                  <a:avLst/>
                  <a:gdLst/>
                  <a:ahLst/>
                  <a:cxnLst>
                    <a:cxn ang="0">
                      <a:pos x="484" y="0"/>
                    </a:cxn>
                    <a:cxn ang="0">
                      <a:pos x="623" y="0"/>
                    </a:cxn>
                    <a:cxn ang="0">
                      <a:pos x="690" y="1"/>
                    </a:cxn>
                    <a:cxn ang="0">
                      <a:pos x="754" y="3"/>
                    </a:cxn>
                    <a:cxn ang="0">
                      <a:pos x="813" y="5"/>
                    </a:cxn>
                    <a:cxn ang="0">
                      <a:pos x="869" y="9"/>
                    </a:cxn>
                    <a:cxn ang="0">
                      <a:pos x="921" y="13"/>
                    </a:cxn>
                    <a:cxn ang="0">
                      <a:pos x="968" y="18"/>
                    </a:cxn>
                    <a:cxn ang="0">
                      <a:pos x="1008" y="22"/>
                    </a:cxn>
                    <a:cxn ang="0">
                      <a:pos x="1042" y="28"/>
                    </a:cxn>
                    <a:cxn ang="0">
                      <a:pos x="1069" y="34"/>
                    </a:cxn>
                    <a:cxn ang="0">
                      <a:pos x="1090" y="40"/>
                    </a:cxn>
                    <a:cxn ang="0">
                      <a:pos x="1103" y="46"/>
                    </a:cxn>
                    <a:cxn ang="0">
                      <a:pos x="1107" y="53"/>
                    </a:cxn>
                    <a:cxn ang="0">
                      <a:pos x="1103" y="60"/>
                    </a:cxn>
                    <a:cxn ang="0">
                      <a:pos x="1090" y="67"/>
                    </a:cxn>
                    <a:cxn ang="0">
                      <a:pos x="1069" y="73"/>
                    </a:cxn>
                    <a:cxn ang="0">
                      <a:pos x="1042" y="79"/>
                    </a:cxn>
                    <a:cxn ang="0">
                      <a:pos x="1008" y="84"/>
                    </a:cxn>
                    <a:cxn ang="0">
                      <a:pos x="968" y="90"/>
                    </a:cxn>
                    <a:cxn ang="0">
                      <a:pos x="921" y="95"/>
                    </a:cxn>
                    <a:cxn ang="0">
                      <a:pos x="869" y="98"/>
                    </a:cxn>
                    <a:cxn ang="0">
                      <a:pos x="813" y="101"/>
                    </a:cxn>
                    <a:cxn ang="0">
                      <a:pos x="754" y="105"/>
                    </a:cxn>
                    <a:cxn ang="0">
                      <a:pos x="690" y="107"/>
                    </a:cxn>
                    <a:cxn ang="0">
                      <a:pos x="623" y="108"/>
                    </a:cxn>
                    <a:cxn ang="0">
                      <a:pos x="484" y="108"/>
                    </a:cxn>
                    <a:cxn ang="0">
                      <a:pos x="418" y="107"/>
                    </a:cxn>
                    <a:cxn ang="0">
                      <a:pos x="354" y="105"/>
                    </a:cxn>
                    <a:cxn ang="0">
                      <a:pos x="294" y="101"/>
                    </a:cxn>
                    <a:cxn ang="0">
                      <a:pos x="238" y="98"/>
                    </a:cxn>
                    <a:cxn ang="0">
                      <a:pos x="187" y="95"/>
                    </a:cxn>
                    <a:cxn ang="0">
                      <a:pos x="140" y="90"/>
                    </a:cxn>
                    <a:cxn ang="0">
                      <a:pos x="100" y="84"/>
                    </a:cxn>
                    <a:cxn ang="0">
                      <a:pos x="65" y="79"/>
                    </a:cxn>
                    <a:cxn ang="0">
                      <a:pos x="38" y="73"/>
                    </a:cxn>
                    <a:cxn ang="0">
                      <a:pos x="17" y="67"/>
                    </a:cxn>
                    <a:cxn ang="0">
                      <a:pos x="5" y="60"/>
                    </a:cxn>
                    <a:cxn ang="0">
                      <a:pos x="0" y="53"/>
                    </a:cxn>
                    <a:cxn ang="0">
                      <a:pos x="5" y="46"/>
                    </a:cxn>
                    <a:cxn ang="0">
                      <a:pos x="17" y="40"/>
                    </a:cxn>
                    <a:cxn ang="0">
                      <a:pos x="38" y="34"/>
                    </a:cxn>
                    <a:cxn ang="0">
                      <a:pos x="65" y="28"/>
                    </a:cxn>
                    <a:cxn ang="0">
                      <a:pos x="100" y="22"/>
                    </a:cxn>
                    <a:cxn ang="0">
                      <a:pos x="140" y="18"/>
                    </a:cxn>
                    <a:cxn ang="0">
                      <a:pos x="187" y="13"/>
                    </a:cxn>
                    <a:cxn ang="0">
                      <a:pos x="238" y="9"/>
                    </a:cxn>
                    <a:cxn ang="0">
                      <a:pos x="294" y="5"/>
                    </a:cxn>
                    <a:cxn ang="0">
                      <a:pos x="354" y="3"/>
                    </a:cxn>
                    <a:cxn ang="0">
                      <a:pos x="418" y="1"/>
                    </a:cxn>
                    <a:cxn ang="0">
                      <a:pos x="484" y="0"/>
                    </a:cxn>
                  </a:cxnLst>
                  <a:rect l="0" t="0" r="r" b="b"/>
                  <a:pathLst>
                    <a:path w="1107" h="108">
                      <a:moveTo>
                        <a:pt x="484" y="0"/>
                      </a:moveTo>
                      <a:lnTo>
                        <a:pt x="623" y="0"/>
                      </a:lnTo>
                      <a:lnTo>
                        <a:pt x="690" y="1"/>
                      </a:lnTo>
                      <a:lnTo>
                        <a:pt x="754" y="3"/>
                      </a:lnTo>
                      <a:lnTo>
                        <a:pt x="813" y="5"/>
                      </a:lnTo>
                      <a:lnTo>
                        <a:pt x="869" y="9"/>
                      </a:lnTo>
                      <a:lnTo>
                        <a:pt x="921" y="13"/>
                      </a:lnTo>
                      <a:lnTo>
                        <a:pt x="968" y="18"/>
                      </a:lnTo>
                      <a:lnTo>
                        <a:pt x="1008" y="22"/>
                      </a:lnTo>
                      <a:lnTo>
                        <a:pt x="1042" y="28"/>
                      </a:lnTo>
                      <a:lnTo>
                        <a:pt x="1069" y="34"/>
                      </a:lnTo>
                      <a:lnTo>
                        <a:pt x="1090" y="40"/>
                      </a:lnTo>
                      <a:lnTo>
                        <a:pt x="1103" y="46"/>
                      </a:lnTo>
                      <a:lnTo>
                        <a:pt x="1107" y="53"/>
                      </a:lnTo>
                      <a:lnTo>
                        <a:pt x="1103" y="60"/>
                      </a:lnTo>
                      <a:lnTo>
                        <a:pt x="1090" y="67"/>
                      </a:lnTo>
                      <a:lnTo>
                        <a:pt x="1069" y="73"/>
                      </a:lnTo>
                      <a:lnTo>
                        <a:pt x="1042" y="79"/>
                      </a:lnTo>
                      <a:lnTo>
                        <a:pt x="1008" y="84"/>
                      </a:lnTo>
                      <a:lnTo>
                        <a:pt x="968" y="90"/>
                      </a:lnTo>
                      <a:lnTo>
                        <a:pt x="921" y="95"/>
                      </a:lnTo>
                      <a:lnTo>
                        <a:pt x="869" y="98"/>
                      </a:lnTo>
                      <a:lnTo>
                        <a:pt x="813" y="101"/>
                      </a:lnTo>
                      <a:lnTo>
                        <a:pt x="754" y="105"/>
                      </a:lnTo>
                      <a:lnTo>
                        <a:pt x="690" y="107"/>
                      </a:lnTo>
                      <a:lnTo>
                        <a:pt x="623" y="108"/>
                      </a:lnTo>
                      <a:lnTo>
                        <a:pt x="484" y="108"/>
                      </a:lnTo>
                      <a:lnTo>
                        <a:pt x="418" y="107"/>
                      </a:lnTo>
                      <a:lnTo>
                        <a:pt x="354" y="105"/>
                      </a:lnTo>
                      <a:lnTo>
                        <a:pt x="294" y="101"/>
                      </a:lnTo>
                      <a:lnTo>
                        <a:pt x="238" y="98"/>
                      </a:lnTo>
                      <a:lnTo>
                        <a:pt x="187" y="95"/>
                      </a:lnTo>
                      <a:lnTo>
                        <a:pt x="140" y="90"/>
                      </a:lnTo>
                      <a:lnTo>
                        <a:pt x="100" y="84"/>
                      </a:lnTo>
                      <a:lnTo>
                        <a:pt x="65" y="79"/>
                      </a:lnTo>
                      <a:lnTo>
                        <a:pt x="38" y="73"/>
                      </a:lnTo>
                      <a:lnTo>
                        <a:pt x="17" y="67"/>
                      </a:lnTo>
                      <a:lnTo>
                        <a:pt x="5" y="60"/>
                      </a:lnTo>
                      <a:lnTo>
                        <a:pt x="0" y="53"/>
                      </a:lnTo>
                      <a:lnTo>
                        <a:pt x="5" y="46"/>
                      </a:lnTo>
                      <a:lnTo>
                        <a:pt x="17" y="40"/>
                      </a:lnTo>
                      <a:lnTo>
                        <a:pt x="38" y="34"/>
                      </a:lnTo>
                      <a:lnTo>
                        <a:pt x="65" y="28"/>
                      </a:lnTo>
                      <a:lnTo>
                        <a:pt x="100" y="22"/>
                      </a:lnTo>
                      <a:lnTo>
                        <a:pt x="140" y="18"/>
                      </a:lnTo>
                      <a:lnTo>
                        <a:pt x="187" y="13"/>
                      </a:lnTo>
                      <a:lnTo>
                        <a:pt x="238" y="9"/>
                      </a:lnTo>
                      <a:lnTo>
                        <a:pt x="294" y="5"/>
                      </a:lnTo>
                      <a:lnTo>
                        <a:pt x="354" y="3"/>
                      </a:lnTo>
                      <a:lnTo>
                        <a:pt x="418" y="1"/>
                      </a:lnTo>
                      <a:lnTo>
                        <a:pt x="484" y="0"/>
                      </a:lnTo>
                      <a:close/>
                    </a:path>
                  </a:pathLst>
                </a:custGeom>
                <a:solidFill>
                  <a:srgbClr val="BBCB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p:nvSpPr>
              <p:spPr bwMode="auto">
                <a:xfrm>
                  <a:off x="7381876" y="3581400"/>
                  <a:ext cx="1654175" cy="142875"/>
                </a:xfrm>
                <a:custGeom>
                  <a:avLst/>
                  <a:gdLst/>
                  <a:ahLst/>
                  <a:cxnLst>
                    <a:cxn ang="0">
                      <a:pos x="455" y="0"/>
                    </a:cxn>
                    <a:cxn ang="0">
                      <a:pos x="586" y="0"/>
                    </a:cxn>
                    <a:cxn ang="0">
                      <a:pos x="649" y="1"/>
                    </a:cxn>
                    <a:cxn ang="0">
                      <a:pos x="709" y="3"/>
                    </a:cxn>
                    <a:cxn ang="0">
                      <a:pos x="765" y="6"/>
                    </a:cxn>
                    <a:cxn ang="0">
                      <a:pos x="819" y="8"/>
                    </a:cxn>
                    <a:cxn ang="0">
                      <a:pos x="867" y="11"/>
                    </a:cxn>
                    <a:cxn ang="0">
                      <a:pos x="911" y="15"/>
                    </a:cxn>
                    <a:cxn ang="0">
                      <a:pos x="948" y="19"/>
                    </a:cxn>
                    <a:cxn ang="0">
                      <a:pos x="981" y="24"/>
                    </a:cxn>
                    <a:cxn ang="0">
                      <a:pos x="1007" y="30"/>
                    </a:cxn>
                    <a:cxn ang="0">
                      <a:pos x="1026" y="34"/>
                    </a:cxn>
                    <a:cxn ang="0">
                      <a:pos x="1037" y="40"/>
                    </a:cxn>
                    <a:cxn ang="0">
                      <a:pos x="1042" y="46"/>
                    </a:cxn>
                    <a:cxn ang="0">
                      <a:pos x="1037" y="51"/>
                    </a:cxn>
                    <a:cxn ang="0">
                      <a:pos x="1026" y="56"/>
                    </a:cxn>
                    <a:cxn ang="0">
                      <a:pos x="1007" y="62"/>
                    </a:cxn>
                    <a:cxn ang="0">
                      <a:pos x="981" y="66"/>
                    </a:cxn>
                    <a:cxn ang="0">
                      <a:pos x="948" y="71"/>
                    </a:cxn>
                    <a:cxn ang="0">
                      <a:pos x="911" y="75"/>
                    </a:cxn>
                    <a:cxn ang="0">
                      <a:pos x="867" y="79"/>
                    </a:cxn>
                    <a:cxn ang="0">
                      <a:pos x="819" y="82"/>
                    </a:cxn>
                    <a:cxn ang="0">
                      <a:pos x="765" y="85"/>
                    </a:cxn>
                    <a:cxn ang="0">
                      <a:pos x="709" y="87"/>
                    </a:cxn>
                    <a:cxn ang="0">
                      <a:pos x="649" y="89"/>
                    </a:cxn>
                    <a:cxn ang="0">
                      <a:pos x="586" y="90"/>
                    </a:cxn>
                    <a:cxn ang="0">
                      <a:pos x="455" y="90"/>
                    </a:cxn>
                    <a:cxn ang="0">
                      <a:pos x="393" y="89"/>
                    </a:cxn>
                    <a:cxn ang="0">
                      <a:pos x="333" y="87"/>
                    </a:cxn>
                    <a:cxn ang="0">
                      <a:pos x="276" y="85"/>
                    </a:cxn>
                    <a:cxn ang="0">
                      <a:pos x="223" y="82"/>
                    </a:cxn>
                    <a:cxn ang="0">
                      <a:pos x="175" y="79"/>
                    </a:cxn>
                    <a:cxn ang="0">
                      <a:pos x="132" y="75"/>
                    </a:cxn>
                    <a:cxn ang="0">
                      <a:pos x="94" y="71"/>
                    </a:cxn>
                    <a:cxn ang="0">
                      <a:pos x="61" y="66"/>
                    </a:cxn>
                    <a:cxn ang="0">
                      <a:pos x="36" y="62"/>
                    </a:cxn>
                    <a:cxn ang="0">
                      <a:pos x="16" y="56"/>
                    </a:cxn>
                    <a:cxn ang="0">
                      <a:pos x="5" y="51"/>
                    </a:cxn>
                    <a:cxn ang="0">
                      <a:pos x="0" y="46"/>
                    </a:cxn>
                    <a:cxn ang="0">
                      <a:pos x="5" y="40"/>
                    </a:cxn>
                    <a:cxn ang="0">
                      <a:pos x="16" y="34"/>
                    </a:cxn>
                    <a:cxn ang="0">
                      <a:pos x="36" y="30"/>
                    </a:cxn>
                    <a:cxn ang="0">
                      <a:pos x="61" y="24"/>
                    </a:cxn>
                    <a:cxn ang="0">
                      <a:pos x="94" y="19"/>
                    </a:cxn>
                    <a:cxn ang="0">
                      <a:pos x="132" y="15"/>
                    </a:cxn>
                    <a:cxn ang="0">
                      <a:pos x="175" y="11"/>
                    </a:cxn>
                    <a:cxn ang="0">
                      <a:pos x="223" y="8"/>
                    </a:cxn>
                    <a:cxn ang="0">
                      <a:pos x="276" y="6"/>
                    </a:cxn>
                    <a:cxn ang="0">
                      <a:pos x="333" y="3"/>
                    </a:cxn>
                    <a:cxn ang="0">
                      <a:pos x="393" y="1"/>
                    </a:cxn>
                    <a:cxn ang="0">
                      <a:pos x="455" y="0"/>
                    </a:cxn>
                  </a:cxnLst>
                  <a:rect l="0" t="0" r="r" b="b"/>
                  <a:pathLst>
                    <a:path w="1042" h="90">
                      <a:moveTo>
                        <a:pt x="455" y="0"/>
                      </a:moveTo>
                      <a:lnTo>
                        <a:pt x="586" y="0"/>
                      </a:lnTo>
                      <a:lnTo>
                        <a:pt x="649" y="1"/>
                      </a:lnTo>
                      <a:lnTo>
                        <a:pt x="709" y="3"/>
                      </a:lnTo>
                      <a:lnTo>
                        <a:pt x="765" y="6"/>
                      </a:lnTo>
                      <a:lnTo>
                        <a:pt x="819" y="8"/>
                      </a:lnTo>
                      <a:lnTo>
                        <a:pt x="867" y="11"/>
                      </a:lnTo>
                      <a:lnTo>
                        <a:pt x="911" y="15"/>
                      </a:lnTo>
                      <a:lnTo>
                        <a:pt x="948" y="19"/>
                      </a:lnTo>
                      <a:lnTo>
                        <a:pt x="981" y="24"/>
                      </a:lnTo>
                      <a:lnTo>
                        <a:pt x="1007" y="30"/>
                      </a:lnTo>
                      <a:lnTo>
                        <a:pt x="1026" y="34"/>
                      </a:lnTo>
                      <a:lnTo>
                        <a:pt x="1037" y="40"/>
                      </a:lnTo>
                      <a:lnTo>
                        <a:pt x="1042" y="46"/>
                      </a:lnTo>
                      <a:lnTo>
                        <a:pt x="1037" y="51"/>
                      </a:lnTo>
                      <a:lnTo>
                        <a:pt x="1026" y="56"/>
                      </a:lnTo>
                      <a:lnTo>
                        <a:pt x="1007" y="62"/>
                      </a:lnTo>
                      <a:lnTo>
                        <a:pt x="981" y="66"/>
                      </a:lnTo>
                      <a:lnTo>
                        <a:pt x="948" y="71"/>
                      </a:lnTo>
                      <a:lnTo>
                        <a:pt x="911" y="75"/>
                      </a:lnTo>
                      <a:lnTo>
                        <a:pt x="867" y="79"/>
                      </a:lnTo>
                      <a:lnTo>
                        <a:pt x="819" y="82"/>
                      </a:lnTo>
                      <a:lnTo>
                        <a:pt x="765" y="85"/>
                      </a:lnTo>
                      <a:lnTo>
                        <a:pt x="709" y="87"/>
                      </a:lnTo>
                      <a:lnTo>
                        <a:pt x="649" y="89"/>
                      </a:lnTo>
                      <a:lnTo>
                        <a:pt x="586" y="90"/>
                      </a:lnTo>
                      <a:lnTo>
                        <a:pt x="455" y="90"/>
                      </a:lnTo>
                      <a:lnTo>
                        <a:pt x="393" y="89"/>
                      </a:lnTo>
                      <a:lnTo>
                        <a:pt x="333" y="87"/>
                      </a:lnTo>
                      <a:lnTo>
                        <a:pt x="276" y="85"/>
                      </a:lnTo>
                      <a:lnTo>
                        <a:pt x="223" y="82"/>
                      </a:lnTo>
                      <a:lnTo>
                        <a:pt x="175" y="79"/>
                      </a:lnTo>
                      <a:lnTo>
                        <a:pt x="132" y="75"/>
                      </a:lnTo>
                      <a:lnTo>
                        <a:pt x="94" y="71"/>
                      </a:lnTo>
                      <a:lnTo>
                        <a:pt x="61" y="66"/>
                      </a:lnTo>
                      <a:lnTo>
                        <a:pt x="36" y="62"/>
                      </a:lnTo>
                      <a:lnTo>
                        <a:pt x="16" y="56"/>
                      </a:lnTo>
                      <a:lnTo>
                        <a:pt x="5" y="51"/>
                      </a:lnTo>
                      <a:lnTo>
                        <a:pt x="0" y="46"/>
                      </a:lnTo>
                      <a:lnTo>
                        <a:pt x="5" y="40"/>
                      </a:lnTo>
                      <a:lnTo>
                        <a:pt x="16" y="34"/>
                      </a:lnTo>
                      <a:lnTo>
                        <a:pt x="36" y="30"/>
                      </a:lnTo>
                      <a:lnTo>
                        <a:pt x="61" y="24"/>
                      </a:lnTo>
                      <a:lnTo>
                        <a:pt x="94" y="19"/>
                      </a:lnTo>
                      <a:lnTo>
                        <a:pt x="132" y="15"/>
                      </a:lnTo>
                      <a:lnTo>
                        <a:pt x="175" y="11"/>
                      </a:lnTo>
                      <a:lnTo>
                        <a:pt x="223" y="8"/>
                      </a:lnTo>
                      <a:lnTo>
                        <a:pt x="276" y="6"/>
                      </a:lnTo>
                      <a:lnTo>
                        <a:pt x="333" y="3"/>
                      </a:lnTo>
                      <a:lnTo>
                        <a:pt x="393" y="1"/>
                      </a:lnTo>
                      <a:lnTo>
                        <a:pt x="455"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35"/>
              <p:cNvGrpSpPr/>
              <p:nvPr/>
            </p:nvGrpSpPr>
            <p:grpSpPr>
              <a:xfrm>
                <a:off x="3417091" y="2262237"/>
                <a:ext cx="1498977" cy="1803191"/>
                <a:chOff x="3152058" y="1676400"/>
                <a:chExt cx="1646954" cy="1981200"/>
              </a:xfrm>
            </p:grpSpPr>
            <p:cxnSp>
              <p:nvCxnSpPr>
                <p:cNvPr id="21" name="Straight Connector 32"/>
                <p:cNvCxnSpPr/>
                <p:nvPr/>
              </p:nvCxnSpPr>
              <p:spPr>
                <a:xfrm rot="5400000">
                  <a:off x="2617612" y="2210846"/>
                  <a:ext cx="1953847" cy="88495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34"/>
                <p:cNvCxnSpPr/>
                <p:nvPr/>
              </p:nvCxnSpPr>
              <p:spPr>
                <a:xfrm rot="16200000" flipH="1">
                  <a:off x="3427412" y="2286000"/>
                  <a:ext cx="1981200" cy="76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37"/>
              <p:cNvGrpSpPr/>
              <p:nvPr/>
            </p:nvGrpSpPr>
            <p:grpSpPr>
              <a:xfrm>
                <a:off x="7246672" y="2210762"/>
                <a:ext cx="1498977" cy="1803191"/>
                <a:chOff x="3152058" y="1676400"/>
                <a:chExt cx="1646954" cy="1981200"/>
              </a:xfrm>
            </p:grpSpPr>
            <p:cxnSp>
              <p:nvCxnSpPr>
                <p:cNvPr id="19" name="Straight Connector 38"/>
                <p:cNvCxnSpPr/>
                <p:nvPr/>
              </p:nvCxnSpPr>
              <p:spPr>
                <a:xfrm rot="5400000">
                  <a:off x="2617612" y="2210846"/>
                  <a:ext cx="1953847" cy="88495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39"/>
                <p:cNvCxnSpPr/>
                <p:nvPr/>
              </p:nvCxnSpPr>
              <p:spPr>
                <a:xfrm rot="16200000" flipH="1">
                  <a:off x="3427412" y="2286000"/>
                  <a:ext cx="1981200" cy="76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8" name="Oval 45"/>
          <p:cNvSpPr/>
          <p:nvPr/>
        </p:nvSpPr>
        <p:spPr>
          <a:xfrm>
            <a:off x="3261848" y="1871314"/>
            <a:ext cx="592625" cy="575026"/>
          </a:xfrm>
          <a:prstGeom prst="ellipse">
            <a:avLst/>
          </a:prstGeom>
          <a:ln/>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endParaRPr lang="en-US">
              <a:solidFill>
                <a:schemeClr val="tx1">
                  <a:lumMod val="85000"/>
                  <a:lumOff val="15000"/>
                </a:schemeClr>
              </a:solidFill>
            </a:endParaRPr>
          </a:p>
        </p:txBody>
      </p:sp>
      <p:sp>
        <p:nvSpPr>
          <p:cNvPr id="39" name="Oval 48"/>
          <p:cNvSpPr/>
          <p:nvPr/>
        </p:nvSpPr>
        <p:spPr>
          <a:xfrm>
            <a:off x="5410838" y="1798348"/>
            <a:ext cx="610076" cy="605039"/>
          </a:xfrm>
          <a:prstGeom prst="ellipse">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solidFill>
                <a:schemeClr val="tx1">
                  <a:lumMod val="85000"/>
                  <a:lumOff val="15000"/>
                </a:schemeClr>
              </a:solidFill>
            </a:endParaRPr>
          </a:p>
        </p:txBody>
      </p:sp>
      <p:grpSp>
        <p:nvGrpSpPr>
          <p:cNvPr id="41" name="40 Grupo"/>
          <p:cNvGrpSpPr/>
          <p:nvPr/>
        </p:nvGrpSpPr>
        <p:grpSpPr>
          <a:xfrm>
            <a:off x="235425" y="1136471"/>
            <a:ext cx="2616733" cy="3237321"/>
            <a:chOff x="8352430" y="1524754"/>
            <a:chExt cx="3488977" cy="4316428"/>
          </a:xfrm>
        </p:grpSpPr>
        <p:sp>
          <p:nvSpPr>
            <p:cNvPr id="4" name="3 CuadroTexto"/>
            <p:cNvSpPr txBox="1"/>
            <p:nvPr/>
          </p:nvSpPr>
          <p:spPr>
            <a:xfrm>
              <a:off x="10042609" y="2273010"/>
              <a:ext cx="1685925" cy="574516"/>
            </a:xfrm>
            <a:prstGeom prst="rect">
              <a:avLst/>
            </a:prstGeom>
            <a:noFill/>
          </p:spPr>
          <p:txBody>
            <a:bodyPr wrap="square" rtlCol="0">
              <a:spAutoFit/>
            </a:bodyPr>
            <a:lstStyle/>
            <a:p>
              <a:pPr algn="r"/>
              <a:r>
                <a:rPr lang="es-MX" sz="1100" dirty="0">
                  <a:cs typeface="Arial" panose="020B0604020202020204" pitchFamily="34" charset="0"/>
                </a:rPr>
                <a:t>Art. 77 LTAIP</a:t>
              </a:r>
            </a:p>
            <a:p>
              <a:pPr algn="r"/>
              <a:r>
                <a:rPr lang="es-MX" sz="1100" dirty="0">
                  <a:cs typeface="Arial" panose="020B0604020202020204" pitchFamily="34" charset="0"/>
                </a:rPr>
                <a:t>LTG POT Pág. 156</a:t>
              </a:r>
            </a:p>
          </p:txBody>
        </p:sp>
        <p:sp>
          <p:nvSpPr>
            <p:cNvPr id="7" name="6 Rectángulo"/>
            <p:cNvSpPr/>
            <p:nvPr/>
          </p:nvSpPr>
          <p:spPr>
            <a:xfrm>
              <a:off x="8352430" y="2763417"/>
              <a:ext cx="3488977" cy="3077765"/>
            </a:xfrm>
            <a:prstGeom prst="rect">
              <a:avLst/>
            </a:prstGeom>
          </p:spPr>
          <p:txBody>
            <a:bodyPr wrap="square">
              <a:spAutoFit/>
            </a:bodyPr>
            <a:lstStyle/>
            <a:p>
              <a:pPr algn="just"/>
              <a:r>
                <a:rPr lang="es-MX" dirty="0" smtClean="0">
                  <a:cs typeface="Arial" panose="020B0604020202020204" pitchFamily="34" charset="0"/>
                </a:rPr>
                <a:t>Se refiere a información que todos los Sujetos </a:t>
              </a:r>
              <a:r>
                <a:rPr lang="es-MX" dirty="0">
                  <a:cs typeface="Arial" panose="020B0604020202020204" pitchFamily="34" charset="0"/>
                </a:rPr>
                <a:t>Obligados </a:t>
              </a:r>
              <a:r>
                <a:rPr lang="es-MX" dirty="0" smtClean="0">
                  <a:cs typeface="Arial" panose="020B0604020202020204" pitchFamily="34" charset="0"/>
                </a:rPr>
                <a:t>generan y deben transparentar, como se indica en la Tabla de Aplicabilidad de las </a:t>
              </a:r>
              <a:r>
                <a:rPr lang="es-MX" dirty="0">
                  <a:cs typeface="Arial" panose="020B0604020202020204" pitchFamily="34" charset="0"/>
                </a:rPr>
                <a:t>O</a:t>
              </a:r>
              <a:r>
                <a:rPr lang="es-MX" dirty="0" smtClean="0">
                  <a:cs typeface="Arial" panose="020B0604020202020204" pitchFamily="34" charset="0"/>
                </a:rPr>
                <a:t>bligaciones de Transparencia Comunes. </a:t>
              </a:r>
              <a:endParaRPr lang="es-MX" dirty="0">
                <a:cs typeface="Arial" panose="020B0604020202020204" pitchFamily="34" charset="0"/>
              </a:endParaRPr>
            </a:p>
          </p:txBody>
        </p:sp>
        <p:sp>
          <p:nvSpPr>
            <p:cNvPr id="40" name="39 Rectángulo"/>
            <p:cNvSpPr/>
            <p:nvPr/>
          </p:nvSpPr>
          <p:spPr>
            <a:xfrm>
              <a:off x="8384014" y="1524754"/>
              <a:ext cx="2511992" cy="984885"/>
            </a:xfrm>
            <a:prstGeom prst="rect">
              <a:avLst/>
            </a:prstGeom>
          </p:spPr>
          <p:txBody>
            <a:bodyPr wrap="square">
              <a:spAutoFit/>
            </a:bodyPr>
            <a:lstStyle/>
            <a:p>
              <a:r>
                <a:rPr lang="es-MX" sz="2100" b="1" dirty="0">
                  <a:cs typeface="Arial" panose="020B0604020202020204" pitchFamily="34" charset="0"/>
                </a:rPr>
                <a:t>Obligaciones </a:t>
              </a:r>
            </a:p>
            <a:p>
              <a:r>
                <a:rPr lang="es-MX" sz="2100" b="1" dirty="0">
                  <a:cs typeface="Arial" panose="020B0604020202020204" pitchFamily="34" charset="0"/>
                </a:rPr>
                <a:t>Generales</a:t>
              </a:r>
              <a:endParaRPr lang="es-MX" sz="2100" b="1" dirty="0"/>
            </a:p>
          </p:txBody>
        </p:sp>
      </p:grpSp>
    </p:spTree>
    <p:extLst>
      <p:ext uri="{BB962C8B-B14F-4D97-AF65-F5344CB8AC3E}">
        <p14:creationId xmlns:p14="http://schemas.microsoft.com/office/powerpoint/2010/main" val="3863686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518864" y="33950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MX" b="1" dirty="0" smtClean="0">
                <a:latin typeface="Arial" panose="020B0604020202020204" pitchFamily="34" charset="0"/>
                <a:cs typeface="Arial" panose="020B0604020202020204" pitchFamily="34" charset="0"/>
              </a:rPr>
              <a:t>SISTEMA DE PORTALES DE OBLIGACIONES DE TRANSPARENCIA</a:t>
            </a:r>
          </a:p>
          <a:p>
            <a:pPr marL="0" indent="0" algn="ctr">
              <a:buFont typeface="Arial" panose="020B0604020202020204" pitchFamily="34" charset="0"/>
              <a:buNone/>
            </a:pPr>
            <a:endParaRPr lang="es-MX" b="1" dirty="0" smtClean="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s-MX" sz="6600" b="1" dirty="0" smtClean="0">
                <a:latin typeface="Arial" panose="020B0604020202020204" pitchFamily="34" charset="0"/>
                <a:cs typeface="Arial" panose="020B0604020202020204" pitchFamily="34" charset="0"/>
              </a:rPr>
              <a:t>SIPOT</a:t>
            </a:r>
            <a:endParaRPr lang="es-MX"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899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44" name="Shape 372"/>
          <p:cNvSpPr txBox="1"/>
          <p:nvPr/>
        </p:nvSpPr>
        <p:spPr>
          <a:xfrm>
            <a:off x="1330383" y="-20538"/>
            <a:ext cx="7813790" cy="575267"/>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US" sz="2800" b="1" kern="0" dirty="0" err="1" smtClean="0">
                <a:cs typeface="Arial"/>
                <a:sym typeface="Arial"/>
              </a:rPr>
              <a:t>Obligaciones</a:t>
            </a:r>
            <a:r>
              <a:rPr lang="en-US" sz="2800" b="1" kern="0" dirty="0" smtClean="0">
                <a:cs typeface="Arial"/>
                <a:sym typeface="Arial"/>
              </a:rPr>
              <a:t> </a:t>
            </a:r>
            <a:r>
              <a:rPr lang="en-US" sz="2800" b="1" kern="0" dirty="0" err="1" smtClean="0">
                <a:cs typeface="Arial"/>
                <a:sym typeface="Arial"/>
              </a:rPr>
              <a:t>Generales</a:t>
            </a:r>
            <a:endParaRPr sz="2800" b="1" kern="0" dirty="0">
              <a:cs typeface="Arial"/>
              <a:sym typeface="Arial"/>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75" t="24356" r="24745" b="9950"/>
          <a:stretch/>
        </p:blipFill>
        <p:spPr bwMode="auto">
          <a:xfrm>
            <a:off x="1043609" y="699542"/>
            <a:ext cx="3122613" cy="184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06" t="19264" r="24776" b="15781"/>
          <a:stretch/>
        </p:blipFill>
        <p:spPr bwMode="auto">
          <a:xfrm>
            <a:off x="4499992" y="699542"/>
            <a:ext cx="3132937" cy="183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85" t="25791" r="24955" b="9254"/>
          <a:stretch/>
        </p:blipFill>
        <p:spPr bwMode="auto">
          <a:xfrm>
            <a:off x="2604915" y="2694024"/>
            <a:ext cx="3461545" cy="203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48 CuadroTexto"/>
          <p:cNvSpPr txBox="1"/>
          <p:nvPr/>
        </p:nvSpPr>
        <p:spPr>
          <a:xfrm>
            <a:off x="7464759" y="509940"/>
            <a:ext cx="1499729" cy="261610"/>
          </a:xfrm>
          <a:prstGeom prst="rect">
            <a:avLst/>
          </a:prstGeom>
          <a:noFill/>
        </p:spPr>
        <p:txBody>
          <a:bodyPr wrap="square" rtlCol="0">
            <a:spAutoFit/>
          </a:bodyPr>
          <a:lstStyle/>
          <a:p>
            <a:pPr algn="r"/>
            <a:r>
              <a:rPr lang="es-MX" sz="1100" dirty="0" smtClean="0">
                <a:cs typeface="Arial" pitchFamily="34" charset="0"/>
              </a:rPr>
              <a:t>Art. 77 LTAIP</a:t>
            </a:r>
            <a:endParaRPr lang="es-MX" sz="1100" dirty="0">
              <a:cs typeface="Arial" pitchFamily="34" charset="0"/>
            </a:endParaRPr>
          </a:p>
        </p:txBody>
      </p:sp>
    </p:spTree>
    <p:extLst>
      <p:ext uri="{BB962C8B-B14F-4D97-AF65-F5344CB8AC3E}">
        <p14:creationId xmlns:p14="http://schemas.microsoft.com/office/powerpoint/2010/main" val="2031835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1"/>
          <p:cNvGrpSpPr/>
          <p:nvPr/>
        </p:nvGrpSpPr>
        <p:grpSpPr>
          <a:xfrm>
            <a:off x="3140340" y="771550"/>
            <a:ext cx="4023948" cy="3839580"/>
            <a:chOff x="3677920" y="1428535"/>
            <a:chExt cx="4658360" cy="4607356"/>
          </a:xfrm>
        </p:grpSpPr>
        <p:sp>
          <p:nvSpPr>
            <p:cNvPr id="7" name="Oval 20"/>
            <p:cNvSpPr/>
            <p:nvPr/>
          </p:nvSpPr>
          <p:spPr>
            <a:xfrm>
              <a:off x="4300987" y="2070168"/>
              <a:ext cx="3434260" cy="3434260"/>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8" name="Group 39"/>
            <p:cNvGrpSpPr/>
            <p:nvPr/>
          </p:nvGrpSpPr>
          <p:grpSpPr>
            <a:xfrm>
              <a:off x="3677920" y="1428535"/>
              <a:ext cx="4658360" cy="4607356"/>
              <a:chOff x="3397250" y="1150938"/>
              <a:chExt cx="5219700" cy="5162550"/>
            </a:xfrm>
          </p:grpSpPr>
          <p:sp>
            <p:nvSpPr>
              <p:cNvPr id="29" name="Freeform 13"/>
              <p:cNvSpPr>
                <a:spLocks/>
              </p:cNvSpPr>
              <p:nvPr/>
            </p:nvSpPr>
            <p:spPr bwMode="auto">
              <a:xfrm>
                <a:off x="5589588" y="1150938"/>
                <a:ext cx="1260475" cy="280988"/>
              </a:xfrm>
              <a:custGeom>
                <a:avLst/>
                <a:gdLst/>
                <a:ahLst/>
                <a:cxnLst>
                  <a:cxn ang="0">
                    <a:pos x="164" y="0"/>
                  </a:cxn>
                  <a:cxn ang="0">
                    <a:pos x="243" y="0"/>
                  </a:cxn>
                  <a:cxn ang="0">
                    <a:pos x="286" y="2"/>
                  </a:cxn>
                  <a:cxn ang="0">
                    <a:pos x="331" y="6"/>
                  </a:cxn>
                  <a:cxn ang="0">
                    <a:pos x="377" y="11"/>
                  </a:cxn>
                  <a:cxn ang="0">
                    <a:pos x="424" y="19"/>
                  </a:cxn>
                  <a:cxn ang="0">
                    <a:pos x="472" y="28"/>
                  </a:cxn>
                  <a:cxn ang="0">
                    <a:pos x="520" y="41"/>
                  </a:cxn>
                  <a:cxn ang="0">
                    <a:pos x="567" y="56"/>
                  </a:cxn>
                  <a:cxn ang="0">
                    <a:pos x="613" y="74"/>
                  </a:cxn>
                  <a:cxn ang="0">
                    <a:pos x="659" y="96"/>
                  </a:cxn>
                  <a:cxn ang="0">
                    <a:pos x="640" y="21"/>
                  </a:cxn>
                  <a:cxn ang="0">
                    <a:pos x="794" y="167"/>
                  </a:cxn>
                  <a:cxn ang="0">
                    <a:pos x="580" y="177"/>
                  </a:cxn>
                  <a:cxn ang="0">
                    <a:pos x="634" y="135"/>
                  </a:cxn>
                  <a:cxn ang="0">
                    <a:pos x="631" y="134"/>
                  </a:cxn>
                  <a:cxn ang="0">
                    <a:pos x="622" y="132"/>
                  </a:cxn>
                  <a:cxn ang="0">
                    <a:pos x="607" y="130"/>
                  </a:cxn>
                  <a:cxn ang="0">
                    <a:pos x="587" y="126"/>
                  </a:cxn>
                  <a:cxn ang="0">
                    <a:pos x="564" y="123"/>
                  </a:cxn>
                  <a:cxn ang="0">
                    <a:pos x="535" y="119"/>
                  </a:cxn>
                  <a:cxn ang="0">
                    <a:pos x="502" y="116"/>
                  </a:cxn>
                  <a:cxn ang="0">
                    <a:pos x="465" y="114"/>
                  </a:cxn>
                  <a:cxn ang="0">
                    <a:pos x="426" y="112"/>
                  </a:cxn>
                  <a:cxn ang="0">
                    <a:pos x="384" y="112"/>
                  </a:cxn>
                  <a:cxn ang="0">
                    <a:pos x="339" y="114"/>
                  </a:cxn>
                  <a:cxn ang="0">
                    <a:pos x="293" y="118"/>
                  </a:cxn>
                  <a:cxn ang="0">
                    <a:pos x="245" y="124"/>
                  </a:cxn>
                  <a:cxn ang="0">
                    <a:pos x="196" y="132"/>
                  </a:cxn>
                  <a:cxn ang="0">
                    <a:pos x="146" y="144"/>
                  </a:cxn>
                  <a:cxn ang="0">
                    <a:pos x="97" y="159"/>
                  </a:cxn>
                  <a:cxn ang="0">
                    <a:pos x="47" y="177"/>
                  </a:cxn>
                  <a:cxn ang="0">
                    <a:pos x="0" y="15"/>
                  </a:cxn>
                  <a:cxn ang="0">
                    <a:pos x="3" y="14"/>
                  </a:cxn>
                  <a:cxn ang="0">
                    <a:pos x="12" y="13"/>
                  </a:cxn>
                  <a:cxn ang="0">
                    <a:pos x="25" y="11"/>
                  </a:cxn>
                  <a:cxn ang="0">
                    <a:pos x="45" y="9"/>
                  </a:cxn>
                  <a:cxn ang="0">
                    <a:pos x="68" y="6"/>
                  </a:cxn>
                  <a:cxn ang="0">
                    <a:pos x="97" y="4"/>
                  </a:cxn>
                  <a:cxn ang="0">
                    <a:pos x="128" y="2"/>
                  </a:cxn>
                  <a:cxn ang="0">
                    <a:pos x="164" y="0"/>
                  </a:cxn>
                </a:cxnLst>
                <a:rect l="0" t="0" r="r" b="b"/>
                <a:pathLst>
                  <a:path w="794" h="177">
                    <a:moveTo>
                      <a:pt x="164" y="0"/>
                    </a:moveTo>
                    <a:lnTo>
                      <a:pt x="243" y="0"/>
                    </a:lnTo>
                    <a:lnTo>
                      <a:pt x="286" y="2"/>
                    </a:lnTo>
                    <a:lnTo>
                      <a:pt x="331" y="6"/>
                    </a:lnTo>
                    <a:lnTo>
                      <a:pt x="377" y="11"/>
                    </a:lnTo>
                    <a:lnTo>
                      <a:pt x="424" y="19"/>
                    </a:lnTo>
                    <a:lnTo>
                      <a:pt x="472" y="28"/>
                    </a:lnTo>
                    <a:lnTo>
                      <a:pt x="520" y="41"/>
                    </a:lnTo>
                    <a:lnTo>
                      <a:pt x="567" y="56"/>
                    </a:lnTo>
                    <a:lnTo>
                      <a:pt x="613" y="74"/>
                    </a:lnTo>
                    <a:lnTo>
                      <a:pt x="659" y="96"/>
                    </a:lnTo>
                    <a:lnTo>
                      <a:pt x="640" y="21"/>
                    </a:lnTo>
                    <a:lnTo>
                      <a:pt x="794" y="167"/>
                    </a:lnTo>
                    <a:lnTo>
                      <a:pt x="580" y="177"/>
                    </a:lnTo>
                    <a:lnTo>
                      <a:pt x="634" y="135"/>
                    </a:lnTo>
                    <a:lnTo>
                      <a:pt x="631" y="134"/>
                    </a:lnTo>
                    <a:lnTo>
                      <a:pt x="622" y="132"/>
                    </a:lnTo>
                    <a:lnTo>
                      <a:pt x="607" y="130"/>
                    </a:lnTo>
                    <a:lnTo>
                      <a:pt x="587" y="126"/>
                    </a:lnTo>
                    <a:lnTo>
                      <a:pt x="564" y="123"/>
                    </a:lnTo>
                    <a:lnTo>
                      <a:pt x="535" y="119"/>
                    </a:lnTo>
                    <a:lnTo>
                      <a:pt x="502" y="116"/>
                    </a:lnTo>
                    <a:lnTo>
                      <a:pt x="465" y="114"/>
                    </a:lnTo>
                    <a:lnTo>
                      <a:pt x="426" y="112"/>
                    </a:lnTo>
                    <a:lnTo>
                      <a:pt x="384" y="112"/>
                    </a:lnTo>
                    <a:lnTo>
                      <a:pt x="339" y="114"/>
                    </a:lnTo>
                    <a:lnTo>
                      <a:pt x="293" y="118"/>
                    </a:lnTo>
                    <a:lnTo>
                      <a:pt x="245" y="124"/>
                    </a:lnTo>
                    <a:lnTo>
                      <a:pt x="196" y="132"/>
                    </a:lnTo>
                    <a:lnTo>
                      <a:pt x="146" y="144"/>
                    </a:lnTo>
                    <a:lnTo>
                      <a:pt x="97" y="159"/>
                    </a:lnTo>
                    <a:lnTo>
                      <a:pt x="47" y="177"/>
                    </a:lnTo>
                    <a:lnTo>
                      <a:pt x="0" y="15"/>
                    </a:lnTo>
                    <a:lnTo>
                      <a:pt x="3" y="14"/>
                    </a:lnTo>
                    <a:lnTo>
                      <a:pt x="12" y="13"/>
                    </a:lnTo>
                    <a:lnTo>
                      <a:pt x="25" y="11"/>
                    </a:lnTo>
                    <a:lnTo>
                      <a:pt x="45" y="9"/>
                    </a:lnTo>
                    <a:lnTo>
                      <a:pt x="68" y="6"/>
                    </a:lnTo>
                    <a:lnTo>
                      <a:pt x="97" y="4"/>
                    </a:lnTo>
                    <a:lnTo>
                      <a:pt x="128" y="2"/>
                    </a:lnTo>
                    <a:lnTo>
                      <a:pt x="164"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0" name="Freeform 14"/>
              <p:cNvSpPr>
                <a:spLocks/>
              </p:cNvSpPr>
              <p:nvPr/>
            </p:nvSpPr>
            <p:spPr bwMode="auto">
              <a:xfrm>
                <a:off x="7608888" y="1809750"/>
                <a:ext cx="777875" cy="1139825"/>
              </a:xfrm>
              <a:custGeom>
                <a:avLst/>
                <a:gdLst/>
                <a:ahLst/>
                <a:cxnLst>
                  <a:cxn ang="0">
                    <a:pos x="97" y="0"/>
                  </a:cxn>
                  <a:cxn ang="0">
                    <a:pos x="104" y="7"/>
                  </a:cxn>
                  <a:cxn ang="0">
                    <a:pos x="113" y="15"/>
                  </a:cxn>
                  <a:cxn ang="0">
                    <a:pos x="125" y="26"/>
                  </a:cxn>
                  <a:cxn ang="0">
                    <a:pos x="139" y="40"/>
                  </a:cxn>
                  <a:cxn ang="0">
                    <a:pos x="155" y="57"/>
                  </a:cxn>
                  <a:cxn ang="0">
                    <a:pos x="173" y="77"/>
                  </a:cxn>
                  <a:cxn ang="0">
                    <a:pos x="193" y="99"/>
                  </a:cxn>
                  <a:cxn ang="0">
                    <a:pos x="214" y="124"/>
                  </a:cxn>
                  <a:cxn ang="0">
                    <a:pos x="236" y="151"/>
                  </a:cxn>
                  <a:cxn ang="0">
                    <a:pos x="259" y="180"/>
                  </a:cxn>
                  <a:cxn ang="0">
                    <a:pos x="281" y="212"/>
                  </a:cxn>
                  <a:cxn ang="0">
                    <a:pos x="304" y="245"/>
                  </a:cxn>
                  <a:cxn ang="0">
                    <a:pos x="326" y="280"/>
                  </a:cxn>
                  <a:cxn ang="0">
                    <a:pos x="348" y="317"/>
                  </a:cxn>
                  <a:cxn ang="0">
                    <a:pos x="369" y="356"/>
                  </a:cxn>
                  <a:cxn ang="0">
                    <a:pos x="388" y="396"/>
                  </a:cxn>
                  <a:cxn ang="0">
                    <a:pos x="405" y="437"/>
                  </a:cxn>
                  <a:cxn ang="0">
                    <a:pos x="420" y="480"/>
                  </a:cxn>
                  <a:cxn ang="0">
                    <a:pos x="433" y="523"/>
                  </a:cxn>
                  <a:cxn ang="0">
                    <a:pos x="443" y="568"/>
                  </a:cxn>
                  <a:cxn ang="0">
                    <a:pos x="490" y="507"/>
                  </a:cxn>
                  <a:cxn ang="0">
                    <a:pos x="472" y="718"/>
                  </a:cxn>
                  <a:cxn ang="0">
                    <a:pos x="331" y="556"/>
                  </a:cxn>
                  <a:cxn ang="0">
                    <a:pos x="397" y="573"/>
                  </a:cxn>
                  <a:cxn ang="0">
                    <a:pos x="396" y="570"/>
                  </a:cxn>
                  <a:cxn ang="0">
                    <a:pos x="392" y="563"/>
                  </a:cxn>
                  <a:cxn ang="0">
                    <a:pos x="386" y="551"/>
                  </a:cxn>
                  <a:cxn ang="0">
                    <a:pos x="377" y="535"/>
                  </a:cxn>
                  <a:cxn ang="0">
                    <a:pos x="366" y="516"/>
                  </a:cxn>
                  <a:cxn ang="0">
                    <a:pos x="353" y="493"/>
                  </a:cxn>
                  <a:cxn ang="0">
                    <a:pos x="336" y="468"/>
                  </a:cxn>
                  <a:cxn ang="0">
                    <a:pos x="318" y="440"/>
                  </a:cxn>
                  <a:cxn ang="0">
                    <a:pos x="297" y="411"/>
                  </a:cxn>
                  <a:cxn ang="0">
                    <a:pos x="274" y="380"/>
                  </a:cxn>
                  <a:cxn ang="0">
                    <a:pos x="248" y="349"/>
                  </a:cxn>
                  <a:cxn ang="0">
                    <a:pos x="220" y="317"/>
                  </a:cxn>
                  <a:cxn ang="0">
                    <a:pos x="189" y="284"/>
                  </a:cxn>
                  <a:cxn ang="0">
                    <a:pos x="156" y="253"/>
                  </a:cxn>
                  <a:cxn ang="0">
                    <a:pos x="121" y="222"/>
                  </a:cxn>
                  <a:cxn ang="0">
                    <a:pos x="83" y="192"/>
                  </a:cxn>
                  <a:cxn ang="0">
                    <a:pos x="43" y="164"/>
                  </a:cxn>
                  <a:cxn ang="0">
                    <a:pos x="0" y="138"/>
                  </a:cxn>
                  <a:cxn ang="0">
                    <a:pos x="97" y="0"/>
                  </a:cxn>
                </a:cxnLst>
                <a:rect l="0" t="0" r="r" b="b"/>
                <a:pathLst>
                  <a:path w="490" h="718">
                    <a:moveTo>
                      <a:pt x="97" y="0"/>
                    </a:moveTo>
                    <a:lnTo>
                      <a:pt x="104" y="7"/>
                    </a:lnTo>
                    <a:lnTo>
                      <a:pt x="113" y="15"/>
                    </a:lnTo>
                    <a:lnTo>
                      <a:pt x="125" y="26"/>
                    </a:lnTo>
                    <a:lnTo>
                      <a:pt x="139" y="40"/>
                    </a:lnTo>
                    <a:lnTo>
                      <a:pt x="155" y="57"/>
                    </a:lnTo>
                    <a:lnTo>
                      <a:pt x="173" y="77"/>
                    </a:lnTo>
                    <a:lnTo>
                      <a:pt x="193" y="99"/>
                    </a:lnTo>
                    <a:lnTo>
                      <a:pt x="214" y="124"/>
                    </a:lnTo>
                    <a:lnTo>
                      <a:pt x="236" y="151"/>
                    </a:lnTo>
                    <a:lnTo>
                      <a:pt x="259" y="180"/>
                    </a:lnTo>
                    <a:lnTo>
                      <a:pt x="281" y="212"/>
                    </a:lnTo>
                    <a:lnTo>
                      <a:pt x="304" y="245"/>
                    </a:lnTo>
                    <a:lnTo>
                      <a:pt x="326" y="280"/>
                    </a:lnTo>
                    <a:lnTo>
                      <a:pt x="348" y="317"/>
                    </a:lnTo>
                    <a:lnTo>
                      <a:pt x="369" y="356"/>
                    </a:lnTo>
                    <a:lnTo>
                      <a:pt x="388" y="396"/>
                    </a:lnTo>
                    <a:lnTo>
                      <a:pt x="405" y="437"/>
                    </a:lnTo>
                    <a:lnTo>
                      <a:pt x="420" y="480"/>
                    </a:lnTo>
                    <a:lnTo>
                      <a:pt x="433" y="523"/>
                    </a:lnTo>
                    <a:lnTo>
                      <a:pt x="443" y="568"/>
                    </a:lnTo>
                    <a:lnTo>
                      <a:pt x="490" y="507"/>
                    </a:lnTo>
                    <a:lnTo>
                      <a:pt x="472" y="718"/>
                    </a:lnTo>
                    <a:lnTo>
                      <a:pt x="331" y="556"/>
                    </a:lnTo>
                    <a:lnTo>
                      <a:pt x="397" y="573"/>
                    </a:lnTo>
                    <a:lnTo>
                      <a:pt x="396" y="570"/>
                    </a:lnTo>
                    <a:lnTo>
                      <a:pt x="392" y="563"/>
                    </a:lnTo>
                    <a:lnTo>
                      <a:pt x="386" y="551"/>
                    </a:lnTo>
                    <a:lnTo>
                      <a:pt x="377" y="535"/>
                    </a:lnTo>
                    <a:lnTo>
                      <a:pt x="366" y="516"/>
                    </a:lnTo>
                    <a:lnTo>
                      <a:pt x="353" y="493"/>
                    </a:lnTo>
                    <a:lnTo>
                      <a:pt x="336" y="468"/>
                    </a:lnTo>
                    <a:lnTo>
                      <a:pt x="318" y="440"/>
                    </a:lnTo>
                    <a:lnTo>
                      <a:pt x="297" y="411"/>
                    </a:lnTo>
                    <a:lnTo>
                      <a:pt x="274" y="380"/>
                    </a:lnTo>
                    <a:lnTo>
                      <a:pt x="248" y="349"/>
                    </a:lnTo>
                    <a:lnTo>
                      <a:pt x="220" y="317"/>
                    </a:lnTo>
                    <a:lnTo>
                      <a:pt x="189" y="284"/>
                    </a:lnTo>
                    <a:lnTo>
                      <a:pt x="156" y="253"/>
                    </a:lnTo>
                    <a:lnTo>
                      <a:pt x="121" y="222"/>
                    </a:lnTo>
                    <a:lnTo>
                      <a:pt x="83" y="192"/>
                    </a:lnTo>
                    <a:lnTo>
                      <a:pt x="43" y="164"/>
                    </a:lnTo>
                    <a:lnTo>
                      <a:pt x="0" y="138"/>
                    </a:lnTo>
                    <a:lnTo>
                      <a:pt x="97"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1" name="Freeform 15"/>
              <p:cNvSpPr>
                <a:spLocks/>
              </p:cNvSpPr>
              <p:nvPr/>
            </p:nvSpPr>
            <p:spPr bwMode="auto">
              <a:xfrm>
                <a:off x="8096250" y="3913188"/>
                <a:ext cx="520700" cy="1174750"/>
              </a:xfrm>
              <a:custGeom>
                <a:avLst/>
                <a:gdLst/>
                <a:ahLst/>
                <a:cxnLst>
                  <a:cxn ang="0">
                    <a:pos x="328" y="0"/>
                  </a:cxn>
                  <a:cxn ang="0">
                    <a:pos x="328" y="3"/>
                  </a:cxn>
                  <a:cxn ang="0">
                    <a:pos x="327" y="13"/>
                  </a:cxn>
                  <a:cxn ang="0">
                    <a:pos x="325" y="29"/>
                  </a:cxn>
                  <a:cxn ang="0">
                    <a:pos x="323" y="51"/>
                  </a:cxn>
                  <a:cxn ang="0">
                    <a:pos x="320" y="77"/>
                  </a:cxn>
                  <a:cxn ang="0">
                    <a:pos x="315" y="108"/>
                  </a:cxn>
                  <a:cxn ang="0">
                    <a:pos x="309" y="142"/>
                  </a:cxn>
                  <a:cxn ang="0">
                    <a:pos x="301" y="180"/>
                  </a:cxn>
                  <a:cxn ang="0">
                    <a:pos x="291" y="221"/>
                  </a:cxn>
                  <a:cxn ang="0">
                    <a:pos x="280" y="263"/>
                  </a:cxn>
                  <a:cxn ang="0">
                    <a:pos x="266" y="308"/>
                  </a:cxn>
                  <a:cxn ang="0">
                    <a:pos x="251" y="354"/>
                  </a:cxn>
                  <a:cxn ang="0">
                    <a:pos x="232" y="400"/>
                  </a:cxn>
                  <a:cxn ang="0">
                    <a:pos x="211" y="447"/>
                  </a:cxn>
                  <a:cxn ang="0">
                    <a:pos x="188" y="493"/>
                  </a:cxn>
                  <a:cxn ang="0">
                    <a:pos x="161" y="538"/>
                  </a:cxn>
                  <a:cxn ang="0">
                    <a:pos x="131" y="582"/>
                  </a:cxn>
                  <a:cxn ang="0">
                    <a:pos x="99" y="624"/>
                  </a:cxn>
                  <a:cxn ang="0">
                    <a:pos x="176" y="623"/>
                  </a:cxn>
                  <a:cxn ang="0">
                    <a:pos x="0" y="740"/>
                  </a:cxn>
                  <a:cxn ang="0">
                    <a:pos x="38" y="528"/>
                  </a:cxn>
                  <a:cxn ang="0">
                    <a:pos x="67" y="591"/>
                  </a:cxn>
                  <a:cxn ang="0">
                    <a:pos x="68" y="588"/>
                  </a:cxn>
                  <a:cxn ang="0">
                    <a:pos x="72" y="581"/>
                  </a:cxn>
                  <a:cxn ang="0">
                    <a:pos x="77" y="569"/>
                  </a:cxn>
                  <a:cxn ang="0">
                    <a:pos x="84" y="552"/>
                  </a:cxn>
                  <a:cxn ang="0">
                    <a:pos x="93" y="531"/>
                  </a:cxn>
                  <a:cxn ang="0">
                    <a:pos x="102" y="506"/>
                  </a:cxn>
                  <a:cxn ang="0">
                    <a:pos x="112" y="478"/>
                  </a:cxn>
                  <a:cxn ang="0">
                    <a:pos x="121" y="446"/>
                  </a:cxn>
                  <a:cxn ang="0">
                    <a:pos x="131" y="412"/>
                  </a:cxn>
                  <a:cxn ang="0">
                    <a:pos x="140" y="374"/>
                  </a:cxn>
                  <a:cxn ang="0">
                    <a:pos x="149" y="334"/>
                  </a:cxn>
                  <a:cxn ang="0">
                    <a:pos x="156" y="292"/>
                  </a:cxn>
                  <a:cxn ang="0">
                    <a:pos x="162" y="248"/>
                  </a:cxn>
                  <a:cxn ang="0">
                    <a:pos x="167" y="203"/>
                  </a:cxn>
                  <a:cxn ang="0">
                    <a:pos x="169" y="156"/>
                  </a:cxn>
                  <a:cxn ang="0">
                    <a:pos x="168" y="107"/>
                  </a:cxn>
                  <a:cxn ang="0">
                    <a:pos x="165" y="58"/>
                  </a:cxn>
                  <a:cxn ang="0">
                    <a:pos x="159" y="9"/>
                  </a:cxn>
                  <a:cxn ang="0">
                    <a:pos x="328" y="0"/>
                  </a:cxn>
                </a:cxnLst>
                <a:rect l="0" t="0" r="r" b="b"/>
                <a:pathLst>
                  <a:path w="328" h="740">
                    <a:moveTo>
                      <a:pt x="328" y="0"/>
                    </a:moveTo>
                    <a:lnTo>
                      <a:pt x="328" y="3"/>
                    </a:lnTo>
                    <a:lnTo>
                      <a:pt x="327" y="13"/>
                    </a:lnTo>
                    <a:lnTo>
                      <a:pt x="325" y="29"/>
                    </a:lnTo>
                    <a:lnTo>
                      <a:pt x="323" y="51"/>
                    </a:lnTo>
                    <a:lnTo>
                      <a:pt x="320" y="77"/>
                    </a:lnTo>
                    <a:lnTo>
                      <a:pt x="315" y="108"/>
                    </a:lnTo>
                    <a:lnTo>
                      <a:pt x="309" y="142"/>
                    </a:lnTo>
                    <a:lnTo>
                      <a:pt x="301" y="180"/>
                    </a:lnTo>
                    <a:lnTo>
                      <a:pt x="291" y="221"/>
                    </a:lnTo>
                    <a:lnTo>
                      <a:pt x="280" y="263"/>
                    </a:lnTo>
                    <a:lnTo>
                      <a:pt x="266" y="308"/>
                    </a:lnTo>
                    <a:lnTo>
                      <a:pt x="251" y="354"/>
                    </a:lnTo>
                    <a:lnTo>
                      <a:pt x="232" y="400"/>
                    </a:lnTo>
                    <a:lnTo>
                      <a:pt x="211" y="447"/>
                    </a:lnTo>
                    <a:lnTo>
                      <a:pt x="188" y="493"/>
                    </a:lnTo>
                    <a:lnTo>
                      <a:pt x="161" y="538"/>
                    </a:lnTo>
                    <a:lnTo>
                      <a:pt x="131" y="582"/>
                    </a:lnTo>
                    <a:lnTo>
                      <a:pt x="99" y="624"/>
                    </a:lnTo>
                    <a:lnTo>
                      <a:pt x="176" y="623"/>
                    </a:lnTo>
                    <a:lnTo>
                      <a:pt x="0" y="740"/>
                    </a:lnTo>
                    <a:lnTo>
                      <a:pt x="38" y="528"/>
                    </a:lnTo>
                    <a:lnTo>
                      <a:pt x="67" y="591"/>
                    </a:lnTo>
                    <a:lnTo>
                      <a:pt x="68" y="588"/>
                    </a:lnTo>
                    <a:lnTo>
                      <a:pt x="72" y="581"/>
                    </a:lnTo>
                    <a:lnTo>
                      <a:pt x="77" y="569"/>
                    </a:lnTo>
                    <a:lnTo>
                      <a:pt x="84" y="552"/>
                    </a:lnTo>
                    <a:lnTo>
                      <a:pt x="93" y="531"/>
                    </a:lnTo>
                    <a:lnTo>
                      <a:pt x="102" y="506"/>
                    </a:lnTo>
                    <a:lnTo>
                      <a:pt x="112" y="478"/>
                    </a:lnTo>
                    <a:lnTo>
                      <a:pt x="121" y="446"/>
                    </a:lnTo>
                    <a:lnTo>
                      <a:pt x="131" y="412"/>
                    </a:lnTo>
                    <a:lnTo>
                      <a:pt x="140" y="374"/>
                    </a:lnTo>
                    <a:lnTo>
                      <a:pt x="149" y="334"/>
                    </a:lnTo>
                    <a:lnTo>
                      <a:pt x="156" y="292"/>
                    </a:lnTo>
                    <a:lnTo>
                      <a:pt x="162" y="248"/>
                    </a:lnTo>
                    <a:lnTo>
                      <a:pt x="167" y="203"/>
                    </a:lnTo>
                    <a:lnTo>
                      <a:pt x="169" y="156"/>
                    </a:lnTo>
                    <a:lnTo>
                      <a:pt x="168" y="107"/>
                    </a:lnTo>
                    <a:lnTo>
                      <a:pt x="165" y="58"/>
                    </a:lnTo>
                    <a:lnTo>
                      <a:pt x="159" y="9"/>
                    </a:lnTo>
                    <a:lnTo>
                      <a:pt x="328"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2" name="Freeform 16"/>
              <p:cNvSpPr>
                <a:spLocks/>
              </p:cNvSpPr>
              <p:nvPr/>
            </p:nvSpPr>
            <p:spPr bwMode="auto">
              <a:xfrm>
                <a:off x="6261100" y="5686425"/>
                <a:ext cx="1243013" cy="627063"/>
              </a:xfrm>
              <a:custGeom>
                <a:avLst/>
                <a:gdLst/>
                <a:ahLst/>
                <a:cxnLst>
                  <a:cxn ang="0">
                    <a:pos x="671" y="0"/>
                  </a:cxn>
                  <a:cxn ang="0">
                    <a:pos x="783" y="127"/>
                  </a:cxn>
                  <a:cxn ang="0">
                    <a:pos x="781" y="129"/>
                  </a:cxn>
                  <a:cxn ang="0">
                    <a:pos x="774" y="133"/>
                  </a:cxn>
                  <a:cxn ang="0">
                    <a:pos x="763" y="140"/>
                  </a:cxn>
                  <a:cxn ang="0">
                    <a:pos x="748" y="150"/>
                  </a:cxn>
                  <a:cxn ang="0">
                    <a:pos x="729" y="161"/>
                  </a:cxn>
                  <a:cxn ang="0">
                    <a:pos x="708" y="174"/>
                  </a:cxn>
                  <a:cxn ang="0">
                    <a:pos x="683" y="188"/>
                  </a:cxn>
                  <a:cxn ang="0">
                    <a:pos x="654" y="204"/>
                  </a:cxn>
                  <a:cxn ang="0">
                    <a:pos x="622" y="219"/>
                  </a:cxn>
                  <a:cxn ang="0">
                    <a:pos x="588" y="236"/>
                  </a:cxn>
                  <a:cxn ang="0">
                    <a:pos x="552" y="251"/>
                  </a:cxn>
                  <a:cxn ang="0">
                    <a:pos x="513" y="267"/>
                  </a:cxn>
                  <a:cxn ang="0">
                    <a:pos x="472" y="282"/>
                  </a:cxn>
                  <a:cxn ang="0">
                    <a:pos x="430" y="295"/>
                  </a:cxn>
                  <a:cxn ang="0">
                    <a:pos x="386" y="308"/>
                  </a:cxn>
                  <a:cxn ang="0">
                    <a:pos x="341" y="318"/>
                  </a:cxn>
                  <a:cxn ang="0">
                    <a:pos x="295" y="326"/>
                  </a:cxn>
                  <a:cxn ang="0">
                    <a:pos x="248" y="332"/>
                  </a:cxn>
                  <a:cxn ang="0">
                    <a:pos x="200" y="335"/>
                  </a:cxn>
                  <a:cxn ang="0">
                    <a:pos x="153" y="335"/>
                  </a:cxn>
                  <a:cxn ang="0">
                    <a:pos x="201" y="395"/>
                  </a:cxn>
                  <a:cxn ang="0">
                    <a:pos x="0" y="329"/>
                  </a:cxn>
                  <a:cxn ang="0">
                    <a:pos x="189" y="228"/>
                  </a:cxn>
                  <a:cxn ang="0">
                    <a:pos x="157" y="289"/>
                  </a:cxn>
                  <a:cxn ang="0">
                    <a:pos x="160" y="288"/>
                  </a:cxn>
                  <a:cxn ang="0">
                    <a:pos x="169" y="286"/>
                  </a:cxn>
                  <a:cxn ang="0">
                    <a:pos x="184" y="282"/>
                  </a:cxn>
                  <a:cxn ang="0">
                    <a:pos x="203" y="277"/>
                  </a:cxn>
                  <a:cxn ang="0">
                    <a:pos x="227" y="270"/>
                  </a:cxn>
                  <a:cxn ang="0">
                    <a:pos x="255" y="260"/>
                  </a:cxn>
                  <a:cxn ang="0">
                    <a:pos x="286" y="249"/>
                  </a:cxn>
                  <a:cxn ang="0">
                    <a:pos x="320" y="236"/>
                  </a:cxn>
                  <a:cxn ang="0">
                    <a:pos x="356" y="220"/>
                  </a:cxn>
                  <a:cxn ang="0">
                    <a:pos x="394" y="202"/>
                  </a:cxn>
                  <a:cxn ang="0">
                    <a:pos x="434" y="181"/>
                  </a:cxn>
                  <a:cxn ang="0">
                    <a:pos x="474" y="158"/>
                  </a:cxn>
                  <a:cxn ang="0">
                    <a:pos x="515" y="133"/>
                  </a:cxn>
                  <a:cxn ang="0">
                    <a:pos x="555" y="104"/>
                  </a:cxn>
                  <a:cxn ang="0">
                    <a:pos x="595" y="72"/>
                  </a:cxn>
                  <a:cxn ang="0">
                    <a:pos x="634" y="38"/>
                  </a:cxn>
                  <a:cxn ang="0">
                    <a:pos x="671" y="0"/>
                  </a:cxn>
                </a:cxnLst>
                <a:rect l="0" t="0" r="r" b="b"/>
                <a:pathLst>
                  <a:path w="783" h="395">
                    <a:moveTo>
                      <a:pt x="671" y="0"/>
                    </a:moveTo>
                    <a:lnTo>
                      <a:pt x="783" y="127"/>
                    </a:lnTo>
                    <a:lnTo>
                      <a:pt x="781" y="129"/>
                    </a:lnTo>
                    <a:lnTo>
                      <a:pt x="774" y="133"/>
                    </a:lnTo>
                    <a:lnTo>
                      <a:pt x="763" y="140"/>
                    </a:lnTo>
                    <a:lnTo>
                      <a:pt x="748" y="150"/>
                    </a:lnTo>
                    <a:lnTo>
                      <a:pt x="729" y="161"/>
                    </a:lnTo>
                    <a:lnTo>
                      <a:pt x="708" y="174"/>
                    </a:lnTo>
                    <a:lnTo>
                      <a:pt x="683" y="188"/>
                    </a:lnTo>
                    <a:lnTo>
                      <a:pt x="654" y="204"/>
                    </a:lnTo>
                    <a:lnTo>
                      <a:pt x="622" y="219"/>
                    </a:lnTo>
                    <a:lnTo>
                      <a:pt x="588" y="236"/>
                    </a:lnTo>
                    <a:lnTo>
                      <a:pt x="552" y="251"/>
                    </a:lnTo>
                    <a:lnTo>
                      <a:pt x="513" y="267"/>
                    </a:lnTo>
                    <a:lnTo>
                      <a:pt x="472" y="282"/>
                    </a:lnTo>
                    <a:lnTo>
                      <a:pt x="430" y="295"/>
                    </a:lnTo>
                    <a:lnTo>
                      <a:pt x="386" y="308"/>
                    </a:lnTo>
                    <a:lnTo>
                      <a:pt x="341" y="318"/>
                    </a:lnTo>
                    <a:lnTo>
                      <a:pt x="295" y="326"/>
                    </a:lnTo>
                    <a:lnTo>
                      <a:pt x="248" y="332"/>
                    </a:lnTo>
                    <a:lnTo>
                      <a:pt x="200" y="335"/>
                    </a:lnTo>
                    <a:lnTo>
                      <a:pt x="153" y="335"/>
                    </a:lnTo>
                    <a:lnTo>
                      <a:pt x="201" y="395"/>
                    </a:lnTo>
                    <a:lnTo>
                      <a:pt x="0" y="329"/>
                    </a:lnTo>
                    <a:lnTo>
                      <a:pt x="189" y="228"/>
                    </a:lnTo>
                    <a:lnTo>
                      <a:pt x="157" y="289"/>
                    </a:lnTo>
                    <a:lnTo>
                      <a:pt x="160" y="288"/>
                    </a:lnTo>
                    <a:lnTo>
                      <a:pt x="169" y="286"/>
                    </a:lnTo>
                    <a:lnTo>
                      <a:pt x="184" y="282"/>
                    </a:lnTo>
                    <a:lnTo>
                      <a:pt x="203" y="277"/>
                    </a:lnTo>
                    <a:lnTo>
                      <a:pt x="227" y="270"/>
                    </a:lnTo>
                    <a:lnTo>
                      <a:pt x="255" y="260"/>
                    </a:lnTo>
                    <a:lnTo>
                      <a:pt x="286" y="249"/>
                    </a:lnTo>
                    <a:lnTo>
                      <a:pt x="320" y="236"/>
                    </a:lnTo>
                    <a:lnTo>
                      <a:pt x="356" y="220"/>
                    </a:lnTo>
                    <a:lnTo>
                      <a:pt x="394" y="202"/>
                    </a:lnTo>
                    <a:lnTo>
                      <a:pt x="434" y="181"/>
                    </a:lnTo>
                    <a:lnTo>
                      <a:pt x="474" y="158"/>
                    </a:lnTo>
                    <a:lnTo>
                      <a:pt x="515" y="133"/>
                    </a:lnTo>
                    <a:lnTo>
                      <a:pt x="555" y="104"/>
                    </a:lnTo>
                    <a:lnTo>
                      <a:pt x="595" y="72"/>
                    </a:lnTo>
                    <a:lnTo>
                      <a:pt x="634" y="38"/>
                    </a:lnTo>
                    <a:lnTo>
                      <a:pt x="671"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3" name="Freeform 17"/>
              <p:cNvSpPr>
                <a:spLocks/>
              </p:cNvSpPr>
              <p:nvPr/>
            </p:nvSpPr>
            <p:spPr bwMode="auto">
              <a:xfrm>
                <a:off x="4243388" y="5465763"/>
                <a:ext cx="1069975" cy="776288"/>
              </a:xfrm>
              <a:custGeom>
                <a:avLst/>
                <a:gdLst/>
                <a:ahLst/>
                <a:cxnLst>
                  <a:cxn ang="0">
                    <a:pos x="0" y="0"/>
                  </a:cxn>
                  <a:cxn ang="0">
                    <a:pos x="197" y="86"/>
                  </a:cxn>
                  <a:cxn ang="0">
                    <a:pos x="130" y="99"/>
                  </a:cxn>
                  <a:cxn ang="0">
                    <a:pos x="132" y="101"/>
                  </a:cxn>
                  <a:cxn ang="0">
                    <a:pos x="138" y="105"/>
                  </a:cxn>
                  <a:cxn ang="0">
                    <a:pos x="148" y="113"/>
                  </a:cxn>
                  <a:cxn ang="0">
                    <a:pos x="161" y="122"/>
                  </a:cxn>
                  <a:cxn ang="0">
                    <a:pos x="177" y="134"/>
                  </a:cxn>
                  <a:cxn ang="0">
                    <a:pos x="197" y="147"/>
                  </a:cxn>
                  <a:cxn ang="0">
                    <a:pos x="220" y="162"/>
                  </a:cxn>
                  <a:cxn ang="0">
                    <a:pos x="246" y="178"/>
                  </a:cxn>
                  <a:cxn ang="0">
                    <a:pos x="274" y="194"/>
                  </a:cxn>
                  <a:cxn ang="0">
                    <a:pos x="306" y="211"/>
                  </a:cxn>
                  <a:cxn ang="0">
                    <a:pos x="338" y="228"/>
                  </a:cxn>
                  <a:cxn ang="0">
                    <a:pos x="374" y="244"/>
                  </a:cxn>
                  <a:cxn ang="0">
                    <a:pos x="412" y="260"/>
                  </a:cxn>
                  <a:cxn ang="0">
                    <a:pos x="452" y="275"/>
                  </a:cxn>
                  <a:cxn ang="0">
                    <a:pos x="493" y="288"/>
                  </a:cxn>
                  <a:cxn ang="0">
                    <a:pos x="536" y="300"/>
                  </a:cxn>
                  <a:cxn ang="0">
                    <a:pos x="581" y="310"/>
                  </a:cxn>
                  <a:cxn ang="0">
                    <a:pos x="627" y="317"/>
                  </a:cxn>
                  <a:cxn ang="0">
                    <a:pos x="674" y="322"/>
                  </a:cxn>
                  <a:cxn ang="0">
                    <a:pos x="645" y="489"/>
                  </a:cxn>
                  <a:cxn ang="0">
                    <a:pos x="633" y="485"/>
                  </a:cxn>
                  <a:cxn ang="0">
                    <a:pos x="620" y="481"/>
                  </a:cxn>
                  <a:cxn ang="0">
                    <a:pos x="601" y="474"/>
                  </a:cxn>
                  <a:cxn ang="0">
                    <a:pos x="579" y="466"/>
                  </a:cxn>
                  <a:cxn ang="0">
                    <a:pos x="553" y="456"/>
                  </a:cxn>
                  <a:cxn ang="0">
                    <a:pos x="523" y="443"/>
                  </a:cxn>
                  <a:cxn ang="0">
                    <a:pos x="491" y="429"/>
                  </a:cxn>
                  <a:cxn ang="0">
                    <a:pos x="456" y="413"/>
                  </a:cxn>
                  <a:cxn ang="0">
                    <a:pos x="420" y="394"/>
                  </a:cxn>
                  <a:cxn ang="0">
                    <a:pos x="382" y="373"/>
                  </a:cxn>
                  <a:cxn ang="0">
                    <a:pos x="344" y="350"/>
                  </a:cxn>
                  <a:cxn ang="0">
                    <a:pos x="306" y="325"/>
                  </a:cxn>
                  <a:cxn ang="0">
                    <a:pos x="267" y="297"/>
                  </a:cxn>
                  <a:cxn ang="0">
                    <a:pos x="228" y="267"/>
                  </a:cxn>
                  <a:cxn ang="0">
                    <a:pos x="191" y="235"/>
                  </a:cxn>
                  <a:cxn ang="0">
                    <a:pos x="155" y="200"/>
                  </a:cxn>
                  <a:cxn ang="0">
                    <a:pos x="121" y="163"/>
                  </a:cxn>
                  <a:cxn ang="0">
                    <a:pos x="90" y="123"/>
                  </a:cxn>
                  <a:cxn ang="0">
                    <a:pos x="74" y="199"/>
                  </a:cxn>
                  <a:cxn ang="0">
                    <a:pos x="0" y="0"/>
                  </a:cxn>
                </a:cxnLst>
                <a:rect l="0" t="0" r="r" b="b"/>
                <a:pathLst>
                  <a:path w="674" h="489">
                    <a:moveTo>
                      <a:pt x="0" y="0"/>
                    </a:moveTo>
                    <a:lnTo>
                      <a:pt x="197" y="86"/>
                    </a:lnTo>
                    <a:lnTo>
                      <a:pt x="130" y="99"/>
                    </a:lnTo>
                    <a:lnTo>
                      <a:pt x="132" y="101"/>
                    </a:lnTo>
                    <a:lnTo>
                      <a:pt x="138" y="105"/>
                    </a:lnTo>
                    <a:lnTo>
                      <a:pt x="148" y="113"/>
                    </a:lnTo>
                    <a:lnTo>
                      <a:pt x="161" y="122"/>
                    </a:lnTo>
                    <a:lnTo>
                      <a:pt x="177" y="134"/>
                    </a:lnTo>
                    <a:lnTo>
                      <a:pt x="197" y="147"/>
                    </a:lnTo>
                    <a:lnTo>
                      <a:pt x="220" y="162"/>
                    </a:lnTo>
                    <a:lnTo>
                      <a:pt x="246" y="178"/>
                    </a:lnTo>
                    <a:lnTo>
                      <a:pt x="274" y="194"/>
                    </a:lnTo>
                    <a:lnTo>
                      <a:pt x="306" y="211"/>
                    </a:lnTo>
                    <a:lnTo>
                      <a:pt x="338" y="228"/>
                    </a:lnTo>
                    <a:lnTo>
                      <a:pt x="374" y="244"/>
                    </a:lnTo>
                    <a:lnTo>
                      <a:pt x="412" y="260"/>
                    </a:lnTo>
                    <a:lnTo>
                      <a:pt x="452" y="275"/>
                    </a:lnTo>
                    <a:lnTo>
                      <a:pt x="493" y="288"/>
                    </a:lnTo>
                    <a:lnTo>
                      <a:pt x="536" y="300"/>
                    </a:lnTo>
                    <a:lnTo>
                      <a:pt x="581" y="310"/>
                    </a:lnTo>
                    <a:lnTo>
                      <a:pt x="627" y="317"/>
                    </a:lnTo>
                    <a:lnTo>
                      <a:pt x="674" y="322"/>
                    </a:lnTo>
                    <a:lnTo>
                      <a:pt x="645" y="489"/>
                    </a:lnTo>
                    <a:lnTo>
                      <a:pt x="633" y="485"/>
                    </a:lnTo>
                    <a:lnTo>
                      <a:pt x="620" y="481"/>
                    </a:lnTo>
                    <a:lnTo>
                      <a:pt x="601" y="474"/>
                    </a:lnTo>
                    <a:lnTo>
                      <a:pt x="579" y="466"/>
                    </a:lnTo>
                    <a:lnTo>
                      <a:pt x="553" y="456"/>
                    </a:lnTo>
                    <a:lnTo>
                      <a:pt x="523" y="443"/>
                    </a:lnTo>
                    <a:lnTo>
                      <a:pt x="491" y="429"/>
                    </a:lnTo>
                    <a:lnTo>
                      <a:pt x="456" y="413"/>
                    </a:lnTo>
                    <a:lnTo>
                      <a:pt x="420" y="394"/>
                    </a:lnTo>
                    <a:lnTo>
                      <a:pt x="382" y="373"/>
                    </a:lnTo>
                    <a:lnTo>
                      <a:pt x="344" y="350"/>
                    </a:lnTo>
                    <a:lnTo>
                      <a:pt x="306" y="325"/>
                    </a:lnTo>
                    <a:lnTo>
                      <a:pt x="267" y="297"/>
                    </a:lnTo>
                    <a:lnTo>
                      <a:pt x="228" y="267"/>
                    </a:lnTo>
                    <a:lnTo>
                      <a:pt x="191" y="235"/>
                    </a:lnTo>
                    <a:lnTo>
                      <a:pt x="155" y="200"/>
                    </a:lnTo>
                    <a:lnTo>
                      <a:pt x="121" y="163"/>
                    </a:lnTo>
                    <a:lnTo>
                      <a:pt x="90" y="123"/>
                    </a:lnTo>
                    <a:lnTo>
                      <a:pt x="74" y="199"/>
                    </a:lnTo>
                    <a:lnTo>
                      <a:pt x="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4" name="Freeform 18"/>
              <p:cNvSpPr>
                <a:spLocks/>
              </p:cNvSpPr>
              <p:nvPr/>
            </p:nvSpPr>
            <p:spPr bwMode="auto">
              <a:xfrm>
                <a:off x="3397250" y="3419475"/>
                <a:ext cx="439738" cy="1287463"/>
              </a:xfrm>
              <a:custGeom>
                <a:avLst/>
                <a:gdLst/>
                <a:ahLst/>
                <a:cxnLst>
                  <a:cxn ang="0">
                    <a:pos x="110" y="0"/>
                  </a:cxn>
                  <a:cxn ang="0">
                    <a:pos x="165" y="208"/>
                  </a:cxn>
                  <a:cxn ang="0">
                    <a:pos x="113" y="164"/>
                  </a:cxn>
                  <a:cxn ang="0">
                    <a:pos x="113" y="178"/>
                  </a:cxn>
                  <a:cxn ang="0">
                    <a:pos x="114" y="194"/>
                  </a:cxn>
                  <a:cxn ang="0">
                    <a:pos x="115" y="217"/>
                  </a:cxn>
                  <a:cxn ang="0">
                    <a:pos x="117" y="245"/>
                  </a:cxn>
                  <a:cxn ang="0">
                    <a:pos x="120" y="277"/>
                  </a:cxn>
                  <a:cxn ang="0">
                    <a:pos x="125" y="314"/>
                  </a:cxn>
                  <a:cxn ang="0">
                    <a:pos x="131" y="354"/>
                  </a:cxn>
                  <a:cxn ang="0">
                    <a:pos x="140" y="396"/>
                  </a:cxn>
                  <a:cxn ang="0">
                    <a:pos x="150" y="441"/>
                  </a:cxn>
                  <a:cxn ang="0">
                    <a:pos x="164" y="488"/>
                  </a:cxn>
                  <a:cxn ang="0">
                    <a:pos x="180" y="537"/>
                  </a:cxn>
                  <a:cxn ang="0">
                    <a:pos x="199" y="585"/>
                  </a:cxn>
                  <a:cxn ang="0">
                    <a:pos x="221" y="634"/>
                  </a:cxn>
                  <a:cxn ang="0">
                    <a:pos x="247" y="683"/>
                  </a:cxn>
                  <a:cxn ang="0">
                    <a:pos x="277" y="730"/>
                  </a:cxn>
                  <a:cxn ang="0">
                    <a:pos x="128" y="811"/>
                  </a:cxn>
                  <a:cxn ang="0">
                    <a:pos x="127" y="808"/>
                  </a:cxn>
                  <a:cxn ang="0">
                    <a:pos x="124" y="801"/>
                  </a:cxn>
                  <a:cxn ang="0">
                    <a:pos x="120" y="789"/>
                  </a:cxn>
                  <a:cxn ang="0">
                    <a:pos x="114" y="772"/>
                  </a:cxn>
                  <a:cxn ang="0">
                    <a:pos x="107" y="751"/>
                  </a:cxn>
                  <a:cxn ang="0">
                    <a:pos x="99" y="726"/>
                  </a:cxn>
                  <a:cxn ang="0">
                    <a:pos x="91" y="698"/>
                  </a:cxn>
                  <a:cxn ang="0">
                    <a:pos x="83" y="667"/>
                  </a:cxn>
                  <a:cxn ang="0">
                    <a:pos x="75" y="633"/>
                  </a:cxn>
                  <a:cxn ang="0">
                    <a:pos x="67" y="596"/>
                  </a:cxn>
                  <a:cxn ang="0">
                    <a:pos x="60" y="557"/>
                  </a:cxn>
                  <a:cxn ang="0">
                    <a:pos x="53" y="515"/>
                  </a:cxn>
                  <a:cxn ang="0">
                    <a:pos x="48" y="472"/>
                  </a:cxn>
                  <a:cxn ang="0">
                    <a:pos x="45" y="428"/>
                  </a:cxn>
                  <a:cxn ang="0">
                    <a:pos x="43" y="382"/>
                  </a:cxn>
                  <a:cxn ang="0">
                    <a:pos x="43" y="336"/>
                  </a:cxn>
                  <a:cxn ang="0">
                    <a:pos x="45" y="289"/>
                  </a:cxn>
                  <a:cxn ang="0">
                    <a:pos x="50" y="242"/>
                  </a:cxn>
                  <a:cxn ang="0">
                    <a:pos x="58" y="194"/>
                  </a:cxn>
                  <a:cxn ang="0">
                    <a:pos x="69" y="148"/>
                  </a:cxn>
                  <a:cxn ang="0">
                    <a:pos x="0" y="182"/>
                  </a:cxn>
                  <a:cxn ang="0">
                    <a:pos x="110" y="0"/>
                  </a:cxn>
                </a:cxnLst>
                <a:rect l="0" t="0" r="r" b="b"/>
                <a:pathLst>
                  <a:path w="277" h="811">
                    <a:moveTo>
                      <a:pt x="110" y="0"/>
                    </a:moveTo>
                    <a:lnTo>
                      <a:pt x="165" y="208"/>
                    </a:lnTo>
                    <a:lnTo>
                      <a:pt x="113" y="164"/>
                    </a:lnTo>
                    <a:lnTo>
                      <a:pt x="113" y="178"/>
                    </a:lnTo>
                    <a:lnTo>
                      <a:pt x="114" y="194"/>
                    </a:lnTo>
                    <a:lnTo>
                      <a:pt x="115" y="217"/>
                    </a:lnTo>
                    <a:lnTo>
                      <a:pt x="117" y="245"/>
                    </a:lnTo>
                    <a:lnTo>
                      <a:pt x="120" y="277"/>
                    </a:lnTo>
                    <a:lnTo>
                      <a:pt x="125" y="314"/>
                    </a:lnTo>
                    <a:lnTo>
                      <a:pt x="131" y="354"/>
                    </a:lnTo>
                    <a:lnTo>
                      <a:pt x="140" y="396"/>
                    </a:lnTo>
                    <a:lnTo>
                      <a:pt x="150" y="441"/>
                    </a:lnTo>
                    <a:lnTo>
                      <a:pt x="164" y="488"/>
                    </a:lnTo>
                    <a:lnTo>
                      <a:pt x="180" y="537"/>
                    </a:lnTo>
                    <a:lnTo>
                      <a:pt x="199" y="585"/>
                    </a:lnTo>
                    <a:lnTo>
                      <a:pt x="221" y="634"/>
                    </a:lnTo>
                    <a:lnTo>
                      <a:pt x="247" y="683"/>
                    </a:lnTo>
                    <a:lnTo>
                      <a:pt x="277" y="730"/>
                    </a:lnTo>
                    <a:lnTo>
                      <a:pt x="128" y="811"/>
                    </a:lnTo>
                    <a:lnTo>
                      <a:pt x="127" y="808"/>
                    </a:lnTo>
                    <a:lnTo>
                      <a:pt x="124" y="801"/>
                    </a:lnTo>
                    <a:lnTo>
                      <a:pt x="120" y="789"/>
                    </a:lnTo>
                    <a:lnTo>
                      <a:pt x="114" y="772"/>
                    </a:lnTo>
                    <a:lnTo>
                      <a:pt x="107" y="751"/>
                    </a:lnTo>
                    <a:lnTo>
                      <a:pt x="99" y="726"/>
                    </a:lnTo>
                    <a:lnTo>
                      <a:pt x="91" y="698"/>
                    </a:lnTo>
                    <a:lnTo>
                      <a:pt x="83" y="667"/>
                    </a:lnTo>
                    <a:lnTo>
                      <a:pt x="75" y="633"/>
                    </a:lnTo>
                    <a:lnTo>
                      <a:pt x="67" y="596"/>
                    </a:lnTo>
                    <a:lnTo>
                      <a:pt x="60" y="557"/>
                    </a:lnTo>
                    <a:lnTo>
                      <a:pt x="53" y="515"/>
                    </a:lnTo>
                    <a:lnTo>
                      <a:pt x="48" y="472"/>
                    </a:lnTo>
                    <a:lnTo>
                      <a:pt x="45" y="428"/>
                    </a:lnTo>
                    <a:lnTo>
                      <a:pt x="43" y="382"/>
                    </a:lnTo>
                    <a:lnTo>
                      <a:pt x="43" y="336"/>
                    </a:lnTo>
                    <a:lnTo>
                      <a:pt x="45" y="289"/>
                    </a:lnTo>
                    <a:lnTo>
                      <a:pt x="50" y="242"/>
                    </a:lnTo>
                    <a:lnTo>
                      <a:pt x="58" y="194"/>
                    </a:lnTo>
                    <a:lnTo>
                      <a:pt x="69" y="148"/>
                    </a:lnTo>
                    <a:lnTo>
                      <a:pt x="0" y="182"/>
                    </a:lnTo>
                    <a:lnTo>
                      <a:pt x="11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5" name="Freeform 19"/>
              <p:cNvSpPr>
                <a:spLocks/>
              </p:cNvSpPr>
              <p:nvPr/>
            </p:nvSpPr>
            <p:spPr bwMode="auto">
              <a:xfrm>
                <a:off x="3767138" y="1620838"/>
                <a:ext cx="985838" cy="927100"/>
              </a:xfrm>
              <a:custGeom>
                <a:avLst/>
                <a:gdLst/>
                <a:ahLst/>
                <a:cxnLst>
                  <a:cxn ang="0">
                    <a:pos x="621" y="0"/>
                  </a:cxn>
                  <a:cxn ang="0">
                    <a:pos x="494" y="172"/>
                  </a:cxn>
                  <a:cxn ang="0">
                    <a:pos x="496" y="104"/>
                  </a:cxn>
                  <a:cxn ang="0">
                    <a:pos x="494" y="106"/>
                  </a:cxn>
                  <a:cxn ang="0">
                    <a:pos x="488" y="110"/>
                  </a:cxn>
                  <a:cxn ang="0">
                    <a:pos x="479" y="118"/>
                  </a:cxn>
                  <a:cxn ang="0">
                    <a:pos x="466" y="129"/>
                  </a:cxn>
                  <a:cxn ang="0">
                    <a:pos x="451" y="142"/>
                  </a:cxn>
                  <a:cxn ang="0">
                    <a:pos x="434" y="158"/>
                  </a:cxn>
                  <a:cxn ang="0">
                    <a:pos x="414" y="177"/>
                  </a:cxn>
                  <a:cxn ang="0">
                    <a:pos x="393" y="199"/>
                  </a:cxn>
                  <a:cxn ang="0">
                    <a:pos x="370" y="223"/>
                  </a:cxn>
                  <a:cxn ang="0">
                    <a:pos x="347" y="250"/>
                  </a:cxn>
                  <a:cxn ang="0">
                    <a:pos x="323" y="278"/>
                  </a:cxn>
                  <a:cxn ang="0">
                    <a:pos x="299" y="310"/>
                  </a:cxn>
                  <a:cxn ang="0">
                    <a:pos x="275" y="343"/>
                  </a:cxn>
                  <a:cxn ang="0">
                    <a:pos x="251" y="378"/>
                  </a:cxn>
                  <a:cxn ang="0">
                    <a:pos x="229" y="416"/>
                  </a:cxn>
                  <a:cxn ang="0">
                    <a:pos x="207" y="455"/>
                  </a:cxn>
                  <a:cxn ang="0">
                    <a:pos x="187" y="496"/>
                  </a:cxn>
                  <a:cxn ang="0">
                    <a:pos x="169" y="539"/>
                  </a:cxn>
                  <a:cxn ang="0">
                    <a:pos x="154" y="584"/>
                  </a:cxn>
                  <a:cxn ang="0">
                    <a:pos x="0" y="518"/>
                  </a:cxn>
                  <a:cxn ang="0">
                    <a:pos x="1" y="516"/>
                  </a:cxn>
                  <a:cxn ang="0">
                    <a:pos x="6" y="509"/>
                  </a:cxn>
                  <a:cxn ang="0">
                    <a:pos x="12" y="497"/>
                  </a:cxn>
                  <a:cxn ang="0">
                    <a:pos x="48" y="443"/>
                  </a:cxn>
                  <a:cxn ang="0">
                    <a:pos x="64" y="419"/>
                  </a:cxn>
                  <a:cxn ang="0">
                    <a:pos x="84" y="393"/>
                  </a:cxn>
                  <a:cxn ang="0">
                    <a:pos x="105" y="365"/>
                  </a:cxn>
                  <a:cxn ang="0">
                    <a:pos x="129" y="336"/>
                  </a:cxn>
                  <a:cxn ang="0">
                    <a:pos x="156" y="306"/>
                  </a:cxn>
                  <a:cxn ang="0">
                    <a:pos x="184" y="276"/>
                  </a:cxn>
                  <a:cxn ang="0">
                    <a:pos x="214" y="245"/>
                  </a:cxn>
                  <a:cxn ang="0">
                    <a:pos x="247" y="214"/>
                  </a:cxn>
                  <a:cxn ang="0">
                    <a:pos x="281" y="185"/>
                  </a:cxn>
                  <a:cxn ang="0">
                    <a:pos x="318" y="156"/>
                  </a:cxn>
                  <a:cxn ang="0">
                    <a:pos x="356" y="129"/>
                  </a:cxn>
                  <a:cxn ang="0">
                    <a:pos x="396" y="103"/>
                  </a:cxn>
                  <a:cxn ang="0">
                    <a:pos x="438" y="80"/>
                  </a:cxn>
                  <a:cxn ang="0">
                    <a:pos x="481" y="60"/>
                  </a:cxn>
                  <a:cxn ang="0">
                    <a:pos x="411" y="26"/>
                  </a:cxn>
                  <a:cxn ang="0">
                    <a:pos x="621" y="0"/>
                  </a:cxn>
                </a:cxnLst>
                <a:rect l="0" t="0" r="r" b="b"/>
                <a:pathLst>
                  <a:path w="621" h="584">
                    <a:moveTo>
                      <a:pt x="621" y="0"/>
                    </a:moveTo>
                    <a:lnTo>
                      <a:pt x="494" y="172"/>
                    </a:lnTo>
                    <a:lnTo>
                      <a:pt x="496" y="104"/>
                    </a:lnTo>
                    <a:lnTo>
                      <a:pt x="494" y="106"/>
                    </a:lnTo>
                    <a:lnTo>
                      <a:pt x="488" y="110"/>
                    </a:lnTo>
                    <a:lnTo>
                      <a:pt x="479" y="118"/>
                    </a:lnTo>
                    <a:lnTo>
                      <a:pt x="466" y="129"/>
                    </a:lnTo>
                    <a:lnTo>
                      <a:pt x="451" y="142"/>
                    </a:lnTo>
                    <a:lnTo>
                      <a:pt x="434" y="158"/>
                    </a:lnTo>
                    <a:lnTo>
                      <a:pt x="414" y="177"/>
                    </a:lnTo>
                    <a:lnTo>
                      <a:pt x="393" y="199"/>
                    </a:lnTo>
                    <a:lnTo>
                      <a:pt x="370" y="223"/>
                    </a:lnTo>
                    <a:lnTo>
                      <a:pt x="347" y="250"/>
                    </a:lnTo>
                    <a:lnTo>
                      <a:pt x="323" y="278"/>
                    </a:lnTo>
                    <a:lnTo>
                      <a:pt x="299" y="310"/>
                    </a:lnTo>
                    <a:lnTo>
                      <a:pt x="275" y="343"/>
                    </a:lnTo>
                    <a:lnTo>
                      <a:pt x="251" y="378"/>
                    </a:lnTo>
                    <a:lnTo>
                      <a:pt x="229" y="416"/>
                    </a:lnTo>
                    <a:lnTo>
                      <a:pt x="207" y="455"/>
                    </a:lnTo>
                    <a:lnTo>
                      <a:pt x="187" y="496"/>
                    </a:lnTo>
                    <a:lnTo>
                      <a:pt x="169" y="539"/>
                    </a:lnTo>
                    <a:lnTo>
                      <a:pt x="154" y="584"/>
                    </a:lnTo>
                    <a:lnTo>
                      <a:pt x="0" y="518"/>
                    </a:lnTo>
                    <a:lnTo>
                      <a:pt x="1" y="516"/>
                    </a:lnTo>
                    <a:lnTo>
                      <a:pt x="6" y="509"/>
                    </a:lnTo>
                    <a:lnTo>
                      <a:pt x="12" y="497"/>
                    </a:lnTo>
                    <a:lnTo>
                      <a:pt x="48" y="443"/>
                    </a:lnTo>
                    <a:lnTo>
                      <a:pt x="64" y="419"/>
                    </a:lnTo>
                    <a:lnTo>
                      <a:pt x="84" y="393"/>
                    </a:lnTo>
                    <a:lnTo>
                      <a:pt x="105" y="365"/>
                    </a:lnTo>
                    <a:lnTo>
                      <a:pt x="129" y="336"/>
                    </a:lnTo>
                    <a:lnTo>
                      <a:pt x="156" y="306"/>
                    </a:lnTo>
                    <a:lnTo>
                      <a:pt x="184" y="276"/>
                    </a:lnTo>
                    <a:lnTo>
                      <a:pt x="214" y="245"/>
                    </a:lnTo>
                    <a:lnTo>
                      <a:pt x="247" y="214"/>
                    </a:lnTo>
                    <a:lnTo>
                      <a:pt x="281" y="185"/>
                    </a:lnTo>
                    <a:lnTo>
                      <a:pt x="318" y="156"/>
                    </a:lnTo>
                    <a:lnTo>
                      <a:pt x="356" y="129"/>
                    </a:lnTo>
                    <a:lnTo>
                      <a:pt x="396" y="103"/>
                    </a:lnTo>
                    <a:lnTo>
                      <a:pt x="438" y="80"/>
                    </a:lnTo>
                    <a:lnTo>
                      <a:pt x="481" y="60"/>
                    </a:lnTo>
                    <a:lnTo>
                      <a:pt x="411" y="26"/>
                    </a:lnTo>
                    <a:lnTo>
                      <a:pt x="621"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grpSp>
        <p:grpSp>
          <p:nvGrpSpPr>
            <p:cNvPr id="9" name="Group 40"/>
            <p:cNvGrpSpPr/>
            <p:nvPr/>
          </p:nvGrpSpPr>
          <p:grpSpPr>
            <a:xfrm>
              <a:off x="4137024" y="1874838"/>
              <a:ext cx="3786188" cy="3713162"/>
              <a:chOff x="4137025" y="1874838"/>
              <a:chExt cx="3786188" cy="3713162"/>
            </a:xfrm>
          </p:grpSpPr>
          <p:sp>
            <p:nvSpPr>
              <p:cNvPr id="15" name="Freeform 6"/>
              <p:cNvSpPr>
                <a:spLocks/>
              </p:cNvSpPr>
              <p:nvPr/>
            </p:nvSpPr>
            <p:spPr bwMode="auto">
              <a:xfrm>
                <a:off x="4635500" y="1874838"/>
                <a:ext cx="1212850" cy="1463675"/>
              </a:xfrm>
              <a:custGeom>
                <a:avLst/>
                <a:gdLst/>
                <a:ahLst/>
                <a:cxnLst>
                  <a:cxn ang="0">
                    <a:pos x="764" y="0"/>
                  </a:cxn>
                  <a:cxn ang="0">
                    <a:pos x="736" y="922"/>
                  </a:cxn>
                  <a:cxn ang="0">
                    <a:pos x="0" y="378"/>
                  </a:cxn>
                  <a:cxn ang="0">
                    <a:pos x="764" y="0"/>
                  </a:cxn>
                </a:cxnLst>
                <a:rect l="0" t="0" r="r" b="b"/>
                <a:pathLst>
                  <a:path w="764" h="922">
                    <a:moveTo>
                      <a:pt x="764" y="0"/>
                    </a:moveTo>
                    <a:lnTo>
                      <a:pt x="736" y="922"/>
                    </a:lnTo>
                    <a:lnTo>
                      <a:pt x="0" y="378"/>
                    </a:lnTo>
                    <a:lnTo>
                      <a:pt x="764"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16" name="Freeform 7"/>
              <p:cNvSpPr>
                <a:spLocks/>
              </p:cNvSpPr>
              <p:nvPr/>
            </p:nvSpPr>
            <p:spPr bwMode="auto">
              <a:xfrm>
                <a:off x="6197600" y="1885950"/>
                <a:ext cx="1227138" cy="1452563"/>
              </a:xfrm>
              <a:custGeom>
                <a:avLst/>
                <a:gdLst/>
                <a:ahLst/>
                <a:cxnLst>
                  <a:cxn ang="0">
                    <a:pos x="0" y="0"/>
                  </a:cxn>
                  <a:cxn ang="0">
                    <a:pos x="773" y="359"/>
                  </a:cxn>
                  <a:cxn ang="0">
                    <a:pos x="39" y="915"/>
                  </a:cxn>
                  <a:cxn ang="0">
                    <a:pos x="0" y="0"/>
                  </a:cxn>
                </a:cxnLst>
                <a:rect l="0" t="0" r="r" b="b"/>
                <a:pathLst>
                  <a:path w="773" h="915">
                    <a:moveTo>
                      <a:pt x="0" y="0"/>
                    </a:moveTo>
                    <a:lnTo>
                      <a:pt x="773" y="359"/>
                    </a:lnTo>
                    <a:lnTo>
                      <a:pt x="39" y="915"/>
                    </a:lnTo>
                    <a:lnTo>
                      <a:pt x="0"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17" name="Freeform 8"/>
              <p:cNvSpPr>
                <a:spLocks/>
              </p:cNvSpPr>
              <p:nvPr/>
            </p:nvSpPr>
            <p:spPr bwMode="auto">
              <a:xfrm>
                <a:off x="6510338" y="2733675"/>
                <a:ext cx="1412875" cy="1322388"/>
              </a:xfrm>
              <a:custGeom>
                <a:avLst/>
                <a:gdLst/>
                <a:ahLst/>
                <a:cxnLst>
                  <a:cxn ang="0">
                    <a:pos x="697" y="0"/>
                  </a:cxn>
                  <a:cxn ang="0">
                    <a:pos x="890" y="833"/>
                  </a:cxn>
                  <a:cxn ang="0">
                    <a:pos x="0" y="595"/>
                  </a:cxn>
                  <a:cxn ang="0">
                    <a:pos x="697" y="0"/>
                  </a:cxn>
                </a:cxnLst>
                <a:rect l="0" t="0" r="r" b="b"/>
                <a:pathLst>
                  <a:path w="890" h="833">
                    <a:moveTo>
                      <a:pt x="697" y="0"/>
                    </a:moveTo>
                    <a:lnTo>
                      <a:pt x="890" y="833"/>
                    </a:lnTo>
                    <a:lnTo>
                      <a:pt x="0" y="595"/>
                    </a:lnTo>
                    <a:lnTo>
                      <a:pt x="697"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18" name="Freeform 9"/>
              <p:cNvSpPr>
                <a:spLocks/>
              </p:cNvSpPr>
              <p:nvPr/>
            </p:nvSpPr>
            <p:spPr bwMode="auto">
              <a:xfrm>
                <a:off x="6432550" y="4106863"/>
                <a:ext cx="1422400" cy="1346200"/>
              </a:xfrm>
              <a:custGeom>
                <a:avLst/>
                <a:gdLst/>
                <a:ahLst/>
                <a:cxnLst>
                  <a:cxn ang="0">
                    <a:pos x="0" y="0"/>
                  </a:cxn>
                  <a:cxn ang="0">
                    <a:pos x="896" y="182"/>
                  </a:cxn>
                  <a:cxn ang="0">
                    <a:pos x="362" y="848"/>
                  </a:cxn>
                  <a:cxn ang="0">
                    <a:pos x="0" y="0"/>
                  </a:cxn>
                </a:cxnLst>
                <a:rect l="0" t="0" r="r" b="b"/>
                <a:pathLst>
                  <a:path w="896" h="848">
                    <a:moveTo>
                      <a:pt x="0" y="0"/>
                    </a:moveTo>
                    <a:lnTo>
                      <a:pt x="896" y="182"/>
                    </a:lnTo>
                    <a:lnTo>
                      <a:pt x="362" y="848"/>
                    </a:lnTo>
                    <a:lnTo>
                      <a:pt x="0"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19" name="Freeform 10"/>
              <p:cNvSpPr>
                <a:spLocks/>
              </p:cNvSpPr>
              <p:nvPr/>
            </p:nvSpPr>
            <p:spPr bwMode="auto">
              <a:xfrm>
                <a:off x="5343525" y="4292600"/>
                <a:ext cx="1352550" cy="1295400"/>
              </a:xfrm>
              <a:custGeom>
                <a:avLst/>
                <a:gdLst/>
                <a:ahLst/>
                <a:cxnLst>
                  <a:cxn ang="0">
                    <a:pos x="436" y="0"/>
                  </a:cxn>
                  <a:cxn ang="0">
                    <a:pos x="852" y="816"/>
                  </a:cxn>
                  <a:cxn ang="0">
                    <a:pos x="0" y="812"/>
                  </a:cxn>
                  <a:cxn ang="0">
                    <a:pos x="436" y="0"/>
                  </a:cxn>
                </a:cxnLst>
                <a:rect l="0" t="0" r="r" b="b"/>
                <a:pathLst>
                  <a:path w="852" h="816">
                    <a:moveTo>
                      <a:pt x="436" y="0"/>
                    </a:moveTo>
                    <a:lnTo>
                      <a:pt x="852" y="816"/>
                    </a:lnTo>
                    <a:lnTo>
                      <a:pt x="0" y="812"/>
                    </a:lnTo>
                    <a:lnTo>
                      <a:pt x="436"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20" name="Freeform 11"/>
              <p:cNvSpPr>
                <a:spLocks/>
              </p:cNvSpPr>
              <p:nvPr/>
            </p:nvSpPr>
            <p:spPr bwMode="auto">
              <a:xfrm>
                <a:off x="4203700" y="4106863"/>
                <a:ext cx="1435100" cy="1330325"/>
              </a:xfrm>
              <a:custGeom>
                <a:avLst/>
                <a:gdLst/>
                <a:ahLst/>
                <a:cxnLst>
                  <a:cxn ang="0">
                    <a:pos x="904" y="0"/>
                  </a:cxn>
                  <a:cxn ang="0">
                    <a:pos x="534" y="838"/>
                  </a:cxn>
                  <a:cxn ang="0">
                    <a:pos x="0" y="173"/>
                  </a:cxn>
                  <a:cxn ang="0">
                    <a:pos x="904" y="0"/>
                  </a:cxn>
                </a:cxnLst>
                <a:rect l="0" t="0" r="r" b="b"/>
                <a:pathLst>
                  <a:path w="904" h="838">
                    <a:moveTo>
                      <a:pt x="904" y="0"/>
                    </a:moveTo>
                    <a:lnTo>
                      <a:pt x="534" y="838"/>
                    </a:lnTo>
                    <a:lnTo>
                      <a:pt x="0" y="173"/>
                    </a:lnTo>
                    <a:lnTo>
                      <a:pt x="904"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21" name="Freeform 12"/>
              <p:cNvSpPr>
                <a:spLocks/>
              </p:cNvSpPr>
              <p:nvPr/>
            </p:nvSpPr>
            <p:spPr bwMode="auto">
              <a:xfrm>
                <a:off x="4137025" y="2740025"/>
                <a:ext cx="1403350" cy="1325563"/>
              </a:xfrm>
              <a:custGeom>
                <a:avLst/>
                <a:gdLst/>
                <a:ahLst/>
                <a:cxnLst>
                  <a:cxn ang="0">
                    <a:pos x="183" y="0"/>
                  </a:cxn>
                  <a:cxn ang="0">
                    <a:pos x="884" y="599"/>
                  </a:cxn>
                  <a:cxn ang="0">
                    <a:pos x="0" y="835"/>
                  </a:cxn>
                  <a:cxn ang="0">
                    <a:pos x="183" y="0"/>
                  </a:cxn>
                </a:cxnLst>
                <a:rect l="0" t="0" r="r" b="b"/>
                <a:pathLst>
                  <a:path w="884" h="835">
                    <a:moveTo>
                      <a:pt x="183" y="0"/>
                    </a:moveTo>
                    <a:lnTo>
                      <a:pt x="884" y="599"/>
                    </a:lnTo>
                    <a:lnTo>
                      <a:pt x="0" y="835"/>
                    </a:lnTo>
                    <a:lnTo>
                      <a:pt x="183"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schemeClr val="tx1"/>
                  </a:solidFill>
                </a:endParaRPr>
              </a:p>
            </p:txBody>
          </p:sp>
          <p:sp>
            <p:nvSpPr>
              <p:cNvPr id="22" name="TextBox 23"/>
              <p:cNvSpPr txBox="1"/>
              <p:nvPr/>
            </p:nvSpPr>
            <p:spPr>
              <a:xfrm>
                <a:off x="4977740" y="2206198"/>
                <a:ext cx="746375" cy="553981"/>
              </a:xfrm>
              <a:prstGeom prst="rect">
                <a:avLst/>
              </a:prstGeom>
              <a:noFill/>
            </p:spPr>
            <p:txBody>
              <a:bodyPr wrap="none" rtlCol="0">
                <a:spAutoFit/>
              </a:bodyPr>
              <a:lstStyle/>
              <a:p>
                <a:r>
                  <a:rPr lang="en-US" sz="1200" dirty="0" smtClean="0">
                    <a:cs typeface="Arial" pitchFamily="34" charset="0"/>
                  </a:rPr>
                  <a:t>Art. 88 </a:t>
                </a:r>
              </a:p>
              <a:p>
                <a:r>
                  <a:rPr lang="en-US" sz="1200" dirty="0" smtClean="0">
                    <a:cs typeface="Arial" pitchFamily="34" charset="0"/>
                  </a:rPr>
                  <a:t>Art. 89</a:t>
                </a:r>
                <a:endParaRPr lang="en-US" sz="1200" dirty="0">
                  <a:cs typeface="Arial" pitchFamily="34" charset="0"/>
                </a:endParaRPr>
              </a:p>
            </p:txBody>
          </p:sp>
          <p:sp>
            <p:nvSpPr>
              <p:cNvPr id="23" name="TextBox 32"/>
              <p:cNvSpPr txBox="1"/>
              <p:nvPr/>
            </p:nvSpPr>
            <p:spPr>
              <a:xfrm>
                <a:off x="6292532" y="2331720"/>
                <a:ext cx="705549" cy="332389"/>
              </a:xfrm>
              <a:prstGeom prst="rect">
                <a:avLst/>
              </a:prstGeom>
              <a:noFill/>
            </p:spPr>
            <p:txBody>
              <a:bodyPr wrap="none" rtlCol="0">
                <a:spAutoFit/>
              </a:bodyPr>
              <a:lstStyle/>
              <a:p>
                <a:r>
                  <a:rPr lang="en-US" sz="1200" dirty="0" smtClean="0">
                    <a:cs typeface="Arial" pitchFamily="34" charset="0"/>
                  </a:rPr>
                  <a:t>Art. 79</a:t>
                </a:r>
                <a:endParaRPr lang="en-US" sz="1200" dirty="0">
                  <a:cs typeface="Arial" pitchFamily="34" charset="0"/>
                </a:endParaRPr>
              </a:p>
            </p:txBody>
          </p:sp>
          <p:sp>
            <p:nvSpPr>
              <p:cNvPr id="24" name="TextBox 33"/>
              <p:cNvSpPr txBox="1"/>
              <p:nvPr/>
            </p:nvSpPr>
            <p:spPr>
              <a:xfrm>
                <a:off x="6933094" y="3276600"/>
                <a:ext cx="705549" cy="332389"/>
              </a:xfrm>
              <a:prstGeom prst="rect">
                <a:avLst/>
              </a:prstGeom>
              <a:noFill/>
            </p:spPr>
            <p:txBody>
              <a:bodyPr wrap="none" rtlCol="0">
                <a:spAutoFit/>
              </a:bodyPr>
              <a:lstStyle/>
              <a:p>
                <a:r>
                  <a:rPr lang="en-US" sz="1200" dirty="0" smtClean="0">
                    <a:cs typeface="Arial" pitchFamily="34" charset="0"/>
                  </a:rPr>
                  <a:t>Art. 80</a:t>
                </a:r>
                <a:endParaRPr lang="en-US" sz="1200" dirty="0">
                  <a:cs typeface="Arial" pitchFamily="34" charset="0"/>
                </a:endParaRPr>
              </a:p>
            </p:txBody>
          </p:sp>
          <p:sp>
            <p:nvSpPr>
              <p:cNvPr id="25" name="TextBox 34"/>
              <p:cNvSpPr txBox="1"/>
              <p:nvPr/>
            </p:nvSpPr>
            <p:spPr>
              <a:xfrm>
                <a:off x="4341811" y="3276600"/>
                <a:ext cx="705549" cy="332389"/>
              </a:xfrm>
              <a:prstGeom prst="rect">
                <a:avLst/>
              </a:prstGeom>
              <a:noFill/>
            </p:spPr>
            <p:txBody>
              <a:bodyPr wrap="none" rtlCol="0">
                <a:spAutoFit/>
              </a:bodyPr>
              <a:lstStyle/>
              <a:p>
                <a:r>
                  <a:rPr lang="en-US" sz="1200" dirty="0" smtClean="0">
                    <a:cs typeface="Arial" pitchFamily="34" charset="0"/>
                  </a:rPr>
                  <a:t>Art. 85</a:t>
                </a:r>
                <a:endParaRPr lang="en-US" sz="1200" dirty="0">
                  <a:cs typeface="Arial" pitchFamily="34" charset="0"/>
                </a:endParaRPr>
              </a:p>
            </p:txBody>
          </p:sp>
          <p:sp>
            <p:nvSpPr>
              <p:cNvPr id="26" name="TextBox 35"/>
              <p:cNvSpPr txBox="1"/>
              <p:nvPr/>
            </p:nvSpPr>
            <p:spPr>
              <a:xfrm>
                <a:off x="4482679" y="4315218"/>
                <a:ext cx="935977" cy="775574"/>
              </a:xfrm>
              <a:prstGeom prst="rect">
                <a:avLst/>
              </a:prstGeom>
              <a:noFill/>
            </p:spPr>
            <p:txBody>
              <a:bodyPr wrap="square" rtlCol="0">
                <a:spAutoFit/>
              </a:bodyPr>
              <a:lstStyle/>
              <a:p>
                <a:pPr algn="ctr"/>
                <a:r>
                  <a:rPr lang="en-US" sz="1200" dirty="0" smtClean="0">
                    <a:cs typeface="Arial" pitchFamily="34" charset="0"/>
                  </a:rPr>
                  <a:t>Arts. 83, 84, 86 y 87</a:t>
                </a:r>
                <a:endParaRPr lang="en-US" sz="1200" dirty="0">
                  <a:cs typeface="Arial" pitchFamily="34" charset="0"/>
                </a:endParaRPr>
              </a:p>
            </p:txBody>
          </p:sp>
          <p:sp>
            <p:nvSpPr>
              <p:cNvPr id="27" name="TextBox 36"/>
              <p:cNvSpPr txBox="1"/>
              <p:nvPr/>
            </p:nvSpPr>
            <p:spPr>
              <a:xfrm>
                <a:off x="6795452" y="4434840"/>
                <a:ext cx="705549" cy="332389"/>
              </a:xfrm>
              <a:prstGeom prst="rect">
                <a:avLst/>
              </a:prstGeom>
              <a:noFill/>
            </p:spPr>
            <p:txBody>
              <a:bodyPr wrap="none" rtlCol="0">
                <a:spAutoFit/>
              </a:bodyPr>
              <a:lstStyle/>
              <a:p>
                <a:r>
                  <a:rPr lang="en-US" sz="1200" dirty="0" smtClean="0">
                    <a:cs typeface="Arial" pitchFamily="34" charset="0"/>
                  </a:rPr>
                  <a:t>Art. 81</a:t>
                </a:r>
                <a:endParaRPr lang="en-US" sz="1200" dirty="0">
                  <a:cs typeface="Arial" pitchFamily="34" charset="0"/>
                </a:endParaRPr>
              </a:p>
            </p:txBody>
          </p:sp>
          <p:sp>
            <p:nvSpPr>
              <p:cNvPr id="28" name="TextBox 37"/>
              <p:cNvSpPr txBox="1"/>
              <p:nvPr/>
            </p:nvSpPr>
            <p:spPr>
              <a:xfrm>
                <a:off x="5728652" y="5059680"/>
                <a:ext cx="705549" cy="332389"/>
              </a:xfrm>
              <a:prstGeom prst="rect">
                <a:avLst/>
              </a:prstGeom>
              <a:noFill/>
            </p:spPr>
            <p:txBody>
              <a:bodyPr wrap="none" rtlCol="0">
                <a:spAutoFit/>
              </a:bodyPr>
              <a:lstStyle/>
              <a:p>
                <a:r>
                  <a:rPr lang="en-US" sz="1200" dirty="0" smtClean="0">
                    <a:cs typeface="Arial" pitchFamily="34" charset="0"/>
                  </a:rPr>
                  <a:t>Art. 82</a:t>
                </a:r>
                <a:endParaRPr lang="en-US" sz="1200" dirty="0">
                  <a:cs typeface="Arial" pitchFamily="34" charset="0"/>
                </a:endParaRPr>
              </a:p>
            </p:txBody>
          </p:sp>
        </p:grpSp>
        <p:grpSp>
          <p:nvGrpSpPr>
            <p:cNvPr id="11" name="Group 231"/>
            <p:cNvGrpSpPr/>
            <p:nvPr/>
          </p:nvGrpSpPr>
          <p:grpSpPr>
            <a:xfrm>
              <a:off x="5308830" y="3089028"/>
              <a:ext cx="1396540" cy="1396540"/>
              <a:chOff x="10145236" y="2412287"/>
              <a:chExt cx="1396540" cy="1396540"/>
            </a:xfrm>
          </p:grpSpPr>
          <p:sp>
            <p:nvSpPr>
              <p:cNvPr id="13" name="Oval 27"/>
              <p:cNvSpPr/>
              <p:nvPr/>
            </p:nvSpPr>
            <p:spPr>
              <a:xfrm>
                <a:off x="10145236" y="2412287"/>
                <a:ext cx="1396540" cy="1396540"/>
              </a:xfrm>
              <a:prstGeom prst="ellipse">
                <a:avLst/>
              </a:prstGeom>
              <a:solidFill>
                <a:srgbClr val="FF0000"/>
              </a:solidFill>
              <a:ln>
                <a:noFill/>
              </a:ln>
              <a:effectLst>
                <a:innerShdw blurRad="520700">
                  <a:prstClr val="black">
                    <a:alpha val="8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4" name="타원 34"/>
              <p:cNvSpPr/>
              <p:nvPr/>
            </p:nvSpPr>
            <p:spPr>
              <a:xfrm>
                <a:off x="10439511" y="2476444"/>
                <a:ext cx="826986" cy="590483"/>
              </a:xfrm>
              <a:prstGeom prst="ellipse">
                <a:avLst/>
              </a:prstGeom>
              <a:gradFill flip="none" rotWithShape="1">
                <a:gsLst>
                  <a:gs pos="8000">
                    <a:schemeClr val="bg1">
                      <a:alpha val="76000"/>
                    </a:schemeClr>
                  </a:gs>
                  <a:gs pos="69000">
                    <a:schemeClr val="bg1">
                      <a:alpha val="3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cs typeface="Arial" pitchFamily="34" charset="0"/>
                </a:endParaRPr>
              </a:p>
            </p:txBody>
          </p:sp>
        </p:grpSp>
      </p:grpSp>
      <p:sp>
        <p:nvSpPr>
          <p:cNvPr id="36" name="TextBox 49"/>
          <p:cNvSpPr txBox="1"/>
          <p:nvPr/>
        </p:nvSpPr>
        <p:spPr>
          <a:xfrm flipH="1">
            <a:off x="1769368" y="976365"/>
            <a:ext cx="2514600" cy="803297"/>
          </a:xfrm>
          <a:prstGeom prst="rect">
            <a:avLst/>
          </a:prstGeom>
          <a:noFill/>
        </p:spPr>
        <p:txBody>
          <a:bodyPr wrap="square" rtlCol="0" anchor="ctr">
            <a:spAutoFit/>
          </a:bodyPr>
          <a:lstStyle/>
          <a:p>
            <a:pPr lvl="0">
              <a:lnSpc>
                <a:spcPct val="110000"/>
              </a:lnSpc>
              <a:defRPr/>
            </a:pPr>
            <a:r>
              <a:rPr lang="en-US" sz="1400" kern="0" dirty="0" smtClean="0">
                <a:cs typeface="Arial" pitchFamily="34" charset="0"/>
              </a:rPr>
              <a:t>- </a:t>
            </a:r>
            <a:r>
              <a:rPr lang="en-US" sz="1400" kern="0" dirty="0" err="1" smtClean="0">
                <a:cs typeface="Arial" pitchFamily="34" charset="0"/>
              </a:rPr>
              <a:t>Instituciones</a:t>
            </a:r>
            <a:r>
              <a:rPr lang="en-US" sz="1400" kern="0" dirty="0" smtClean="0">
                <a:cs typeface="Arial" pitchFamily="34" charset="0"/>
              </a:rPr>
              <a:t> </a:t>
            </a:r>
            <a:r>
              <a:rPr lang="en-US" sz="1400" kern="0" dirty="0" err="1" smtClean="0">
                <a:cs typeface="Arial" pitchFamily="34" charset="0"/>
              </a:rPr>
              <a:t>Públicas</a:t>
            </a:r>
            <a:r>
              <a:rPr lang="en-US" sz="1400" kern="0" dirty="0" smtClean="0">
                <a:cs typeface="Arial" pitchFamily="34" charset="0"/>
              </a:rPr>
              <a:t> de </a:t>
            </a:r>
            <a:r>
              <a:rPr lang="en-US" sz="1400" kern="0" dirty="0" err="1" smtClean="0">
                <a:cs typeface="Arial" pitchFamily="34" charset="0"/>
              </a:rPr>
              <a:t>Educación</a:t>
            </a:r>
            <a:r>
              <a:rPr lang="en-US" sz="1400" kern="0" dirty="0" smtClean="0">
                <a:cs typeface="Arial" pitchFamily="34" charset="0"/>
              </a:rPr>
              <a:t> Superior.</a:t>
            </a:r>
          </a:p>
          <a:p>
            <a:pPr lvl="0">
              <a:lnSpc>
                <a:spcPct val="110000"/>
              </a:lnSpc>
              <a:defRPr/>
            </a:pPr>
            <a:r>
              <a:rPr lang="en-US" sz="1400" kern="0" dirty="0" smtClean="0">
                <a:cs typeface="Arial" pitchFamily="34" charset="0"/>
              </a:rPr>
              <a:t>- </a:t>
            </a:r>
            <a:r>
              <a:rPr lang="en-US" sz="1400" kern="0" dirty="0" err="1" smtClean="0">
                <a:cs typeface="Arial" pitchFamily="34" charset="0"/>
              </a:rPr>
              <a:t>Fideicomisos</a:t>
            </a:r>
            <a:endParaRPr lang="en-US" sz="1400" kern="0" dirty="0" smtClean="0">
              <a:cs typeface="Arial" pitchFamily="34" charset="0"/>
            </a:endParaRPr>
          </a:p>
        </p:txBody>
      </p:sp>
      <p:sp>
        <p:nvSpPr>
          <p:cNvPr id="37" name="TextBox 50"/>
          <p:cNvSpPr txBox="1"/>
          <p:nvPr/>
        </p:nvSpPr>
        <p:spPr>
          <a:xfrm flipH="1">
            <a:off x="1649739" y="2139702"/>
            <a:ext cx="1914149" cy="329321"/>
          </a:xfrm>
          <a:prstGeom prst="rect">
            <a:avLst/>
          </a:prstGeom>
          <a:noFill/>
        </p:spPr>
        <p:txBody>
          <a:bodyPr wrap="square" rtlCol="0" anchor="ctr">
            <a:spAutoFit/>
          </a:bodyPr>
          <a:lstStyle/>
          <a:p>
            <a:pPr lvl="0">
              <a:lnSpc>
                <a:spcPct val="110000"/>
              </a:lnSpc>
              <a:defRPr/>
            </a:pPr>
            <a:r>
              <a:rPr lang="en-US" sz="1400" kern="0" dirty="0" err="1" smtClean="0">
                <a:cs typeface="Arial" pitchFamily="34" charset="0"/>
              </a:rPr>
              <a:t>Partidos</a:t>
            </a:r>
            <a:r>
              <a:rPr lang="en-US" sz="1400" kern="0" dirty="0" smtClean="0">
                <a:cs typeface="Arial" pitchFamily="34" charset="0"/>
              </a:rPr>
              <a:t> </a:t>
            </a:r>
            <a:r>
              <a:rPr lang="en-US" sz="1400" kern="0" dirty="0" err="1" smtClean="0">
                <a:cs typeface="Arial" pitchFamily="34" charset="0"/>
              </a:rPr>
              <a:t>Políticos</a:t>
            </a:r>
            <a:endParaRPr lang="en-US" sz="1400" kern="0" dirty="0" smtClean="0">
              <a:cs typeface="Arial" pitchFamily="34" charset="0"/>
            </a:endParaRPr>
          </a:p>
        </p:txBody>
      </p:sp>
      <p:sp>
        <p:nvSpPr>
          <p:cNvPr id="39" name="TextBox 52"/>
          <p:cNvSpPr txBox="1"/>
          <p:nvPr/>
        </p:nvSpPr>
        <p:spPr>
          <a:xfrm flipH="1">
            <a:off x="1835696" y="3717947"/>
            <a:ext cx="1840884" cy="329321"/>
          </a:xfrm>
          <a:prstGeom prst="rect">
            <a:avLst/>
          </a:prstGeom>
          <a:noFill/>
        </p:spPr>
        <p:txBody>
          <a:bodyPr wrap="square" rtlCol="0" anchor="ctr">
            <a:spAutoFit/>
          </a:bodyPr>
          <a:lstStyle/>
          <a:p>
            <a:pPr lvl="0">
              <a:lnSpc>
                <a:spcPct val="110000"/>
              </a:lnSpc>
              <a:defRPr/>
            </a:pPr>
            <a:r>
              <a:rPr lang="en-US" sz="1400" kern="0" dirty="0" err="1" smtClean="0">
                <a:cs typeface="Arial" pitchFamily="34" charset="0"/>
              </a:rPr>
              <a:t>Órganos</a:t>
            </a:r>
            <a:r>
              <a:rPr lang="en-US" sz="1400" kern="0" dirty="0" smtClean="0">
                <a:cs typeface="Arial" pitchFamily="34" charset="0"/>
              </a:rPr>
              <a:t> </a:t>
            </a:r>
            <a:r>
              <a:rPr lang="en-US" sz="1400" kern="0" dirty="0" err="1" smtClean="0">
                <a:cs typeface="Arial" pitchFamily="34" charset="0"/>
              </a:rPr>
              <a:t>Autónomos</a:t>
            </a:r>
            <a:endParaRPr lang="en-US" sz="1400" kern="0" dirty="0" smtClean="0">
              <a:cs typeface="Arial" pitchFamily="34" charset="0"/>
            </a:endParaRPr>
          </a:p>
        </p:txBody>
      </p:sp>
      <p:sp>
        <p:nvSpPr>
          <p:cNvPr id="40" name="TextBox 53"/>
          <p:cNvSpPr txBox="1"/>
          <p:nvPr/>
        </p:nvSpPr>
        <p:spPr>
          <a:xfrm flipH="1">
            <a:off x="5585792" y="771550"/>
            <a:ext cx="2514600" cy="307777"/>
          </a:xfrm>
          <a:prstGeom prst="rect">
            <a:avLst/>
          </a:prstGeom>
          <a:noFill/>
        </p:spPr>
        <p:txBody>
          <a:bodyPr wrap="square" rtlCol="0" anchor="ctr">
            <a:spAutoFit/>
          </a:bodyPr>
          <a:lstStyle/>
          <a:p>
            <a:pPr algn="ctr"/>
            <a:r>
              <a:rPr lang="en-US" sz="1400" kern="0" dirty="0" err="1" smtClean="0">
                <a:cs typeface="Arial" pitchFamily="34" charset="0"/>
              </a:rPr>
              <a:t>Poder</a:t>
            </a:r>
            <a:r>
              <a:rPr lang="en-US" sz="1400" kern="0" dirty="0" smtClean="0">
                <a:cs typeface="Arial" pitchFamily="34" charset="0"/>
              </a:rPr>
              <a:t> </a:t>
            </a:r>
            <a:r>
              <a:rPr lang="en-US" sz="1400" kern="0" dirty="0" err="1">
                <a:cs typeface="Arial" pitchFamily="34" charset="0"/>
              </a:rPr>
              <a:t>Ejecutivo</a:t>
            </a:r>
            <a:endParaRPr lang="en-US" sz="1400" kern="0" dirty="0">
              <a:cs typeface="Arial" pitchFamily="34" charset="0"/>
            </a:endParaRPr>
          </a:p>
        </p:txBody>
      </p:sp>
      <p:sp>
        <p:nvSpPr>
          <p:cNvPr id="41" name="TextBox 54"/>
          <p:cNvSpPr txBox="1"/>
          <p:nvPr/>
        </p:nvSpPr>
        <p:spPr>
          <a:xfrm flipH="1">
            <a:off x="6876256" y="2320769"/>
            <a:ext cx="1728192" cy="329321"/>
          </a:xfrm>
          <a:prstGeom prst="rect">
            <a:avLst/>
          </a:prstGeom>
          <a:noFill/>
        </p:spPr>
        <p:txBody>
          <a:bodyPr wrap="square" rtlCol="0" anchor="ctr">
            <a:spAutoFit/>
          </a:bodyPr>
          <a:lstStyle/>
          <a:p>
            <a:pPr lvl="0">
              <a:lnSpc>
                <a:spcPct val="110000"/>
              </a:lnSpc>
              <a:defRPr/>
            </a:pPr>
            <a:r>
              <a:rPr lang="en-US" sz="1400" kern="0" dirty="0" err="1" smtClean="0">
                <a:cs typeface="Arial" pitchFamily="34" charset="0"/>
              </a:rPr>
              <a:t>Poder</a:t>
            </a:r>
            <a:r>
              <a:rPr lang="en-US" sz="1400" kern="0" dirty="0" smtClean="0">
                <a:cs typeface="Arial" pitchFamily="34" charset="0"/>
              </a:rPr>
              <a:t> </a:t>
            </a:r>
            <a:r>
              <a:rPr lang="en-US" sz="1400" kern="0" dirty="0" err="1" smtClean="0">
                <a:cs typeface="Arial" pitchFamily="34" charset="0"/>
              </a:rPr>
              <a:t>Legislativo</a:t>
            </a:r>
            <a:endParaRPr lang="en-US" sz="1400" kern="0" dirty="0" smtClean="0">
              <a:cs typeface="Arial" pitchFamily="34" charset="0"/>
            </a:endParaRPr>
          </a:p>
        </p:txBody>
      </p:sp>
      <p:sp>
        <p:nvSpPr>
          <p:cNvPr id="42" name="TextBox 55"/>
          <p:cNvSpPr txBox="1"/>
          <p:nvPr/>
        </p:nvSpPr>
        <p:spPr>
          <a:xfrm flipH="1">
            <a:off x="6771736" y="3856575"/>
            <a:ext cx="1218456" cy="329321"/>
          </a:xfrm>
          <a:prstGeom prst="rect">
            <a:avLst/>
          </a:prstGeom>
          <a:noFill/>
        </p:spPr>
        <p:txBody>
          <a:bodyPr wrap="square" rtlCol="0" anchor="ctr">
            <a:spAutoFit/>
          </a:bodyPr>
          <a:lstStyle/>
          <a:p>
            <a:pPr lvl="0">
              <a:lnSpc>
                <a:spcPct val="110000"/>
              </a:lnSpc>
              <a:defRPr/>
            </a:pPr>
            <a:r>
              <a:rPr lang="en-US" sz="1400" kern="0" dirty="0" err="1" smtClean="0">
                <a:cs typeface="Arial" pitchFamily="34" charset="0"/>
              </a:rPr>
              <a:t>Poder</a:t>
            </a:r>
            <a:r>
              <a:rPr lang="en-US" sz="1400" kern="0" dirty="0" smtClean="0">
                <a:cs typeface="Arial" pitchFamily="34" charset="0"/>
              </a:rPr>
              <a:t> Judicial</a:t>
            </a:r>
          </a:p>
        </p:txBody>
      </p:sp>
      <p:sp>
        <p:nvSpPr>
          <p:cNvPr id="44" name="Shape 372"/>
          <p:cNvSpPr txBox="1"/>
          <p:nvPr/>
        </p:nvSpPr>
        <p:spPr>
          <a:xfrm>
            <a:off x="1330383" y="-20538"/>
            <a:ext cx="7813790" cy="575267"/>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US" sz="2800" b="1" kern="0" dirty="0" err="1" smtClean="0">
                <a:cs typeface="Arial"/>
                <a:sym typeface="Arial"/>
              </a:rPr>
              <a:t>Obligaciones</a:t>
            </a:r>
            <a:r>
              <a:rPr lang="en-US" sz="2800" b="1" kern="0" dirty="0" smtClean="0">
                <a:cs typeface="Arial"/>
                <a:sym typeface="Arial"/>
              </a:rPr>
              <a:t> </a:t>
            </a:r>
            <a:r>
              <a:rPr lang="en-US" sz="2800" b="1" kern="0" dirty="0" err="1" smtClean="0">
                <a:cs typeface="Arial"/>
                <a:sym typeface="Arial"/>
              </a:rPr>
              <a:t>Específicas</a:t>
            </a:r>
            <a:endParaRPr sz="2800" b="1" kern="0" dirty="0">
              <a:cs typeface="Arial"/>
              <a:sym typeface="Arial"/>
            </a:endParaRPr>
          </a:p>
        </p:txBody>
      </p:sp>
      <p:sp>
        <p:nvSpPr>
          <p:cNvPr id="45" name="TextBox 55"/>
          <p:cNvSpPr txBox="1"/>
          <p:nvPr/>
        </p:nvSpPr>
        <p:spPr>
          <a:xfrm flipH="1">
            <a:off x="4620792" y="4330661"/>
            <a:ext cx="1463376" cy="329321"/>
          </a:xfrm>
          <a:prstGeom prst="rect">
            <a:avLst/>
          </a:prstGeom>
          <a:noFill/>
        </p:spPr>
        <p:txBody>
          <a:bodyPr wrap="square" rtlCol="0" anchor="ctr">
            <a:spAutoFit/>
          </a:bodyPr>
          <a:lstStyle/>
          <a:p>
            <a:pPr lvl="0">
              <a:lnSpc>
                <a:spcPct val="110000"/>
              </a:lnSpc>
              <a:defRPr/>
            </a:pPr>
            <a:r>
              <a:rPr lang="en-US" sz="1400" kern="0" dirty="0" err="1" smtClean="0">
                <a:cs typeface="Arial" pitchFamily="34" charset="0"/>
              </a:rPr>
              <a:t>Ayuntamientos</a:t>
            </a:r>
            <a:endParaRPr lang="en-US" sz="1400" kern="0" dirty="0" smtClean="0">
              <a:cs typeface="Arial" pitchFamily="34" charset="0"/>
            </a:endParaRPr>
          </a:p>
        </p:txBody>
      </p:sp>
    </p:spTree>
    <p:extLst>
      <p:ext uri="{BB962C8B-B14F-4D97-AF65-F5344CB8AC3E}">
        <p14:creationId xmlns:p14="http://schemas.microsoft.com/office/powerpoint/2010/main" val="4204688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bwMode="auto">
          <a:xfrm>
            <a:off x="107504" y="56030"/>
            <a:ext cx="9004265" cy="571504"/>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p:spPr>
        <p:txBody>
          <a:bodyPr vert="horz" wrap="square" lIns="91440" tIns="45720" rIns="91440" bIns="45720" numCol="1" anchor="ctr" anchorCtr="0" compatLnSpc="1">
            <a:prstTxWarp prst="textNoShape">
              <a:avLst/>
            </a:prstTxWarp>
            <a:noAutofit/>
          </a:bodyPr>
          <a:lstStyle/>
          <a:p>
            <a:pPr algn="r" fontAlgn="base">
              <a:spcBef>
                <a:spcPct val="0"/>
              </a:spcBef>
              <a:spcAft>
                <a:spcPct val="0"/>
              </a:spcAft>
              <a:defRPr/>
            </a:pPr>
            <a:r>
              <a:rPr lang="es-MX" sz="2800" b="1" dirty="0" smtClean="0">
                <a:solidFill>
                  <a:prstClr val="black"/>
                </a:solidFill>
                <a:cs typeface="Arial" pitchFamily="34" charset="0"/>
              </a:rPr>
              <a:t>Obligaciones de Transparencia</a:t>
            </a:r>
            <a:endParaRPr lang="es-MX" sz="2800" b="1" dirty="0">
              <a:solidFill>
                <a:prstClr val="black"/>
              </a:solidFill>
              <a:cs typeface="Arial" pitchFamily="34" charset="0"/>
            </a:endParaRPr>
          </a:p>
        </p:txBody>
      </p:sp>
      <p:grpSp>
        <p:nvGrpSpPr>
          <p:cNvPr id="2" name="1 Grupo"/>
          <p:cNvGrpSpPr/>
          <p:nvPr/>
        </p:nvGrpSpPr>
        <p:grpSpPr>
          <a:xfrm>
            <a:off x="2339752" y="843558"/>
            <a:ext cx="5184576" cy="3375972"/>
            <a:chOff x="1320710" y="1060891"/>
            <a:chExt cx="6128136" cy="5242317"/>
          </a:xfrm>
        </p:grpSpPr>
        <p:sp>
          <p:nvSpPr>
            <p:cNvPr id="3" name="Pentagon 5"/>
            <p:cNvSpPr/>
            <p:nvPr/>
          </p:nvSpPr>
          <p:spPr>
            <a:xfrm rot="5400000">
              <a:off x="3763657" y="2657681"/>
              <a:ext cx="5213442" cy="2019867"/>
            </a:xfrm>
            <a:prstGeom prst="homePlate">
              <a:avLst>
                <a:gd name="adj" fmla="val 19634"/>
              </a:avLst>
            </a:prstGeom>
            <a:solidFill>
              <a:schemeClr val="tx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defRPr/>
              </a:pPr>
              <a:endParaRPr lang="en-US" kern="0">
                <a:solidFill>
                  <a:prstClr val="white"/>
                </a:solidFill>
              </a:endParaRPr>
            </a:p>
          </p:txBody>
        </p:sp>
        <p:sp>
          <p:nvSpPr>
            <p:cNvPr id="4" name="Rectangle 55"/>
            <p:cNvSpPr/>
            <p:nvPr/>
          </p:nvSpPr>
          <p:spPr>
            <a:xfrm>
              <a:off x="5374936" y="2601968"/>
              <a:ext cx="2016309" cy="2819759"/>
            </a:xfrm>
            <a:prstGeom prst="rect">
              <a:avLst/>
            </a:prstGeom>
          </p:spPr>
          <p:txBody>
            <a:bodyPr wrap="square">
              <a:spAutoFit/>
            </a:bodyPr>
            <a:lstStyle/>
            <a:p>
              <a:pPr algn="ctr"/>
              <a:r>
                <a:rPr lang="es-MX" sz="1600" dirty="0"/>
                <a:t>La información de las obligaciones deberá actualizarse cada tres meses, o en su </a:t>
              </a:r>
              <a:r>
                <a:rPr lang="es-MX" sz="1600" dirty="0" smtClean="0"/>
                <a:t>caso, </a:t>
              </a:r>
              <a:r>
                <a:rPr lang="es-MX" sz="1600" dirty="0"/>
                <a:t>semestral o </a:t>
              </a:r>
              <a:r>
                <a:rPr lang="es-MX" sz="1600" dirty="0" smtClean="0"/>
                <a:t>anualmente.</a:t>
              </a:r>
              <a:endParaRPr lang="es-MX" sz="1600" dirty="0"/>
            </a:p>
          </p:txBody>
        </p:sp>
        <p:sp>
          <p:nvSpPr>
            <p:cNvPr id="5" name="Pentagon 4"/>
            <p:cNvSpPr/>
            <p:nvPr/>
          </p:nvSpPr>
          <p:spPr>
            <a:xfrm rot="5400000">
              <a:off x="1743788" y="2657680"/>
              <a:ext cx="5213445" cy="2019867"/>
            </a:xfrm>
            <a:prstGeom prst="homePlate">
              <a:avLst>
                <a:gd name="adj" fmla="val 19634"/>
              </a:avLst>
            </a:prstGeom>
            <a:solidFill>
              <a:schemeClr val="tx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defRPr/>
              </a:pPr>
              <a:endParaRPr lang="en-US" kern="0">
                <a:solidFill>
                  <a:prstClr val="white"/>
                </a:solidFill>
              </a:endParaRPr>
            </a:p>
          </p:txBody>
        </p:sp>
        <p:sp>
          <p:nvSpPr>
            <p:cNvPr id="6" name="Pentagon 3"/>
            <p:cNvSpPr/>
            <p:nvPr/>
          </p:nvSpPr>
          <p:spPr>
            <a:xfrm rot="5400000">
              <a:off x="-265149" y="2686551"/>
              <a:ext cx="5213446" cy="2019867"/>
            </a:xfrm>
            <a:prstGeom prst="homePlate">
              <a:avLst>
                <a:gd name="adj" fmla="val 19634"/>
              </a:avLst>
            </a:prstGeom>
            <a:solidFill>
              <a:schemeClr val="tx2">
                <a:lumMod val="60000"/>
                <a:lumOff val="4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defRPr/>
              </a:pPr>
              <a:endParaRPr lang="en-US" kern="0">
                <a:solidFill>
                  <a:prstClr val="white"/>
                </a:solidFill>
              </a:endParaRPr>
            </a:p>
          </p:txBody>
        </p:sp>
        <p:grpSp>
          <p:nvGrpSpPr>
            <p:cNvPr id="7" name="Group 13"/>
            <p:cNvGrpSpPr/>
            <p:nvPr/>
          </p:nvGrpSpPr>
          <p:grpSpPr>
            <a:xfrm>
              <a:off x="1320710" y="1077933"/>
              <a:ext cx="2019865" cy="1524104"/>
              <a:chOff x="1092200" y="482600"/>
              <a:chExt cx="1036846" cy="965200"/>
            </a:xfrm>
            <a:solidFill>
              <a:srgbClr val="4D94A1">
                <a:lumMod val="75000"/>
              </a:srgbClr>
            </a:solidFill>
          </p:grpSpPr>
          <p:sp>
            <p:nvSpPr>
              <p:cNvPr id="8" name="Rectangle 2"/>
              <p:cNvSpPr/>
              <p:nvPr/>
            </p:nvSpPr>
            <p:spPr>
              <a:xfrm>
                <a:off x="1092200" y="482600"/>
                <a:ext cx="1036846" cy="762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defRPr/>
                </a:pPr>
                <a:endParaRPr lang="en-US" kern="0">
                  <a:solidFill>
                    <a:schemeClr val="tx1"/>
                  </a:solidFill>
                </a:endParaRPr>
              </a:p>
            </p:txBody>
          </p:sp>
          <p:sp>
            <p:nvSpPr>
              <p:cNvPr id="9" name="Isosceles Triangle 11"/>
              <p:cNvSpPr/>
              <p:nvPr/>
            </p:nvSpPr>
            <p:spPr>
              <a:xfrm flipV="1">
                <a:off x="1463475" y="1244600"/>
                <a:ext cx="294296" cy="203200"/>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defRPr/>
                </a:pPr>
                <a:endParaRPr lang="en-US" kern="0">
                  <a:solidFill>
                    <a:schemeClr val="tx1"/>
                  </a:solidFill>
                </a:endParaRPr>
              </a:p>
            </p:txBody>
          </p:sp>
        </p:grpSp>
        <p:grpSp>
          <p:nvGrpSpPr>
            <p:cNvPr id="10" name="Group 65"/>
            <p:cNvGrpSpPr/>
            <p:nvPr/>
          </p:nvGrpSpPr>
          <p:grpSpPr>
            <a:xfrm>
              <a:off x="3344138" y="1077933"/>
              <a:ext cx="2019865" cy="1524104"/>
              <a:chOff x="1092200" y="482600"/>
              <a:chExt cx="1036846" cy="965200"/>
            </a:xfrm>
            <a:solidFill>
              <a:srgbClr val="0B5CD1">
                <a:lumMod val="75000"/>
              </a:srgbClr>
            </a:solidFill>
          </p:grpSpPr>
          <p:sp>
            <p:nvSpPr>
              <p:cNvPr id="11" name="Rectangle 66"/>
              <p:cNvSpPr/>
              <p:nvPr/>
            </p:nvSpPr>
            <p:spPr>
              <a:xfrm>
                <a:off x="1092200" y="482600"/>
                <a:ext cx="1036846" cy="762000"/>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defRPr/>
                </a:pPr>
                <a:endParaRPr lang="en-US" kern="0">
                  <a:solidFill>
                    <a:schemeClr val="tx1"/>
                  </a:solidFill>
                </a:endParaRPr>
              </a:p>
            </p:txBody>
          </p:sp>
          <p:sp>
            <p:nvSpPr>
              <p:cNvPr id="12" name="Isosceles Triangle 67"/>
              <p:cNvSpPr/>
              <p:nvPr/>
            </p:nvSpPr>
            <p:spPr>
              <a:xfrm flipV="1">
                <a:off x="1463475" y="1244600"/>
                <a:ext cx="294296" cy="203200"/>
              </a:xfrm>
              <a:prstGeom prst="triangl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defRPr/>
                </a:pPr>
                <a:endParaRPr lang="en-US" kern="0">
                  <a:solidFill>
                    <a:schemeClr val="tx1"/>
                  </a:solidFill>
                </a:endParaRPr>
              </a:p>
            </p:txBody>
          </p:sp>
        </p:grpSp>
        <p:grpSp>
          <p:nvGrpSpPr>
            <p:cNvPr id="13" name="Group 68"/>
            <p:cNvGrpSpPr/>
            <p:nvPr/>
          </p:nvGrpSpPr>
          <p:grpSpPr>
            <a:xfrm>
              <a:off x="5360447" y="1064285"/>
              <a:ext cx="2019865" cy="1524104"/>
              <a:chOff x="1092200" y="482600"/>
              <a:chExt cx="1036846" cy="965200"/>
            </a:xfrm>
            <a:solidFill>
              <a:srgbClr val="6329B1">
                <a:lumMod val="75000"/>
              </a:srgbClr>
            </a:solidFill>
          </p:grpSpPr>
          <p:sp>
            <p:nvSpPr>
              <p:cNvPr id="14" name="Rectangle 69"/>
              <p:cNvSpPr/>
              <p:nvPr/>
            </p:nvSpPr>
            <p:spPr>
              <a:xfrm>
                <a:off x="1092200" y="482600"/>
                <a:ext cx="1036846" cy="76200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defRPr/>
                </a:pPr>
                <a:endParaRPr lang="en-US" kern="0">
                  <a:solidFill>
                    <a:prstClr val="white"/>
                  </a:solidFill>
                </a:endParaRPr>
              </a:p>
            </p:txBody>
          </p:sp>
          <p:sp>
            <p:nvSpPr>
              <p:cNvPr id="15" name="Isosceles Triangle 70"/>
              <p:cNvSpPr/>
              <p:nvPr/>
            </p:nvSpPr>
            <p:spPr>
              <a:xfrm flipV="1">
                <a:off x="1463475" y="1244600"/>
                <a:ext cx="294296" cy="203200"/>
              </a:xfrm>
              <a:prstGeom prst="triangl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defRPr/>
                </a:pPr>
                <a:endParaRPr lang="en-US" kern="0">
                  <a:solidFill>
                    <a:prstClr val="white"/>
                  </a:solidFill>
                </a:endParaRPr>
              </a:p>
            </p:txBody>
          </p:sp>
        </p:grpSp>
        <p:sp>
          <p:nvSpPr>
            <p:cNvPr id="16" name="Rectangle 64"/>
            <p:cNvSpPr/>
            <p:nvPr/>
          </p:nvSpPr>
          <p:spPr>
            <a:xfrm>
              <a:off x="1324269" y="1396340"/>
              <a:ext cx="2012750" cy="621304"/>
            </a:xfrm>
            <a:prstGeom prst="rect">
              <a:avLst/>
            </a:prstGeom>
          </p:spPr>
          <p:txBody>
            <a:bodyPr wrap="square">
              <a:spAutoFit/>
            </a:bodyPr>
            <a:lstStyle/>
            <a:p>
              <a:pPr algn="ctr"/>
              <a:r>
                <a:rPr lang="es-MX" sz="2000" b="1" dirty="0"/>
                <a:t>Art. 69 LTAIP</a:t>
              </a:r>
            </a:p>
          </p:txBody>
        </p:sp>
        <p:sp>
          <p:nvSpPr>
            <p:cNvPr id="17" name="Rectangle 74"/>
            <p:cNvSpPr/>
            <p:nvPr/>
          </p:nvSpPr>
          <p:spPr>
            <a:xfrm>
              <a:off x="3340383" y="1396340"/>
              <a:ext cx="2012750" cy="621304"/>
            </a:xfrm>
            <a:prstGeom prst="rect">
              <a:avLst/>
            </a:prstGeom>
          </p:spPr>
          <p:txBody>
            <a:bodyPr wrap="square">
              <a:spAutoFit/>
            </a:bodyPr>
            <a:lstStyle/>
            <a:p>
              <a:pPr algn="ctr"/>
              <a:r>
                <a:rPr lang="es-MX" sz="2000" b="1" dirty="0"/>
                <a:t>Art. 71 LTAIP</a:t>
              </a:r>
            </a:p>
          </p:txBody>
        </p:sp>
        <p:sp>
          <p:nvSpPr>
            <p:cNvPr id="18" name="Rectangle 75"/>
            <p:cNvSpPr/>
            <p:nvPr/>
          </p:nvSpPr>
          <p:spPr>
            <a:xfrm>
              <a:off x="5436096" y="1334118"/>
              <a:ext cx="2012750" cy="621304"/>
            </a:xfrm>
            <a:prstGeom prst="rect">
              <a:avLst/>
            </a:prstGeom>
          </p:spPr>
          <p:txBody>
            <a:bodyPr wrap="square">
              <a:spAutoFit/>
            </a:bodyPr>
            <a:lstStyle/>
            <a:p>
              <a:pPr algn="ctr"/>
              <a:r>
                <a:rPr lang="es-MX" sz="2000" b="1" dirty="0"/>
                <a:t>Art. 72 LTAIP</a:t>
              </a:r>
            </a:p>
          </p:txBody>
        </p:sp>
        <p:sp>
          <p:nvSpPr>
            <p:cNvPr id="19" name="18 CuadroTexto"/>
            <p:cNvSpPr txBox="1"/>
            <p:nvPr/>
          </p:nvSpPr>
          <p:spPr>
            <a:xfrm>
              <a:off x="1340468" y="2780929"/>
              <a:ext cx="2023428" cy="2294042"/>
            </a:xfrm>
            <a:prstGeom prst="rect">
              <a:avLst/>
            </a:prstGeom>
            <a:noFill/>
          </p:spPr>
          <p:txBody>
            <a:bodyPr wrap="square" rtlCol="0">
              <a:spAutoFit/>
            </a:bodyPr>
            <a:lstStyle/>
            <a:p>
              <a:pPr algn="ctr"/>
              <a:r>
                <a:rPr lang="es-MX" dirty="0"/>
                <a:t>En los formatos de publicación de la información de la PNT. </a:t>
              </a:r>
            </a:p>
          </p:txBody>
        </p:sp>
        <p:sp>
          <p:nvSpPr>
            <p:cNvPr id="20" name="19 CuadroTexto"/>
            <p:cNvSpPr txBox="1"/>
            <p:nvPr/>
          </p:nvSpPr>
          <p:spPr>
            <a:xfrm>
              <a:off x="3351508" y="2752166"/>
              <a:ext cx="2023428" cy="2437418"/>
            </a:xfrm>
            <a:prstGeom prst="rect">
              <a:avLst/>
            </a:prstGeom>
            <a:noFill/>
          </p:spPr>
          <p:txBody>
            <a:bodyPr wrap="square" rtlCol="0">
              <a:spAutoFit/>
            </a:bodyPr>
            <a:lstStyle/>
            <a:p>
              <a:pPr algn="ctr"/>
              <a:r>
                <a:rPr lang="es-MX" sz="1600" dirty="0"/>
                <a:t>Publicar información en los sitios de Internet correspondientes y en la Plataforma Nacional.</a:t>
              </a:r>
            </a:p>
          </p:txBody>
        </p:sp>
      </p:grpSp>
      <p:sp>
        <p:nvSpPr>
          <p:cNvPr id="24" name="23 Rectángulo"/>
          <p:cNvSpPr/>
          <p:nvPr/>
        </p:nvSpPr>
        <p:spPr>
          <a:xfrm>
            <a:off x="1748450" y="4213160"/>
            <a:ext cx="6207926" cy="584775"/>
          </a:xfrm>
          <a:prstGeom prst="rect">
            <a:avLst/>
          </a:prstGeom>
        </p:spPr>
        <p:txBody>
          <a:bodyPr wrap="square">
            <a:spAutoFit/>
          </a:bodyPr>
          <a:lstStyle/>
          <a:p>
            <a:pPr algn="ctr"/>
            <a:r>
              <a:rPr lang="es-MX" sz="1600" b="1" dirty="0" smtClean="0">
                <a:solidFill>
                  <a:srgbClr val="660066"/>
                </a:solidFill>
                <a:cs typeface="Arial" panose="020B0604020202020204" pitchFamily="34" charset="0"/>
              </a:rPr>
              <a:t>Periodo </a:t>
            </a:r>
            <a:r>
              <a:rPr lang="es-MX" sz="1600" b="1" dirty="0">
                <a:solidFill>
                  <a:srgbClr val="660066"/>
                </a:solidFill>
                <a:cs typeface="Arial" panose="020B0604020202020204" pitchFamily="34" charset="0"/>
              </a:rPr>
              <a:t>de conservación variable, según la Tabla de Actualización y Conservación de la Información que se encuentra en los </a:t>
            </a:r>
            <a:r>
              <a:rPr lang="es-MX" sz="1600" b="1" dirty="0" smtClean="0">
                <a:solidFill>
                  <a:srgbClr val="660066"/>
                </a:solidFill>
                <a:cs typeface="Arial" panose="020B0604020202020204" pitchFamily="34" charset="0"/>
              </a:rPr>
              <a:t>LTGPOT</a:t>
            </a:r>
            <a:endParaRPr lang="es-MX" sz="1600" dirty="0">
              <a:solidFill>
                <a:srgbClr val="660066"/>
              </a:solidFill>
              <a:cs typeface="Arial" panose="020B0604020202020204" pitchFamily="34" charset="0"/>
            </a:endParaRPr>
          </a:p>
        </p:txBody>
      </p:sp>
    </p:spTree>
    <p:extLst>
      <p:ext uri="{BB962C8B-B14F-4D97-AF65-F5344CB8AC3E}">
        <p14:creationId xmlns:p14="http://schemas.microsoft.com/office/powerpoint/2010/main" val="3464154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ítulo 1"/>
          <p:cNvSpPr>
            <a:spLocks noGrp="1"/>
          </p:cNvSpPr>
          <p:nvPr>
            <p:ph type="title"/>
          </p:nvPr>
        </p:nvSpPr>
        <p:spPr>
          <a:xfrm>
            <a:off x="4788024" y="60598"/>
            <a:ext cx="4280642" cy="482774"/>
          </a:xfrm>
        </p:spPr>
        <p:txBody>
          <a:bodyPr>
            <a:noAutofit/>
          </a:bodyPr>
          <a:lstStyle/>
          <a:p>
            <a:pPr algn="r" eaLnBrk="1" hangingPunct="1"/>
            <a:r>
              <a:rPr lang="es-MX" altLang="es-MX" sz="2800" b="1" dirty="0" smtClean="0">
                <a:latin typeface="+mn-lt"/>
                <a:cs typeface="Arial" pitchFamily="34" charset="0"/>
              </a:rPr>
              <a:t>Datos relevantes del SIPOT</a:t>
            </a:r>
          </a:p>
        </p:txBody>
      </p:sp>
      <p:pic>
        <p:nvPicPr>
          <p:cNvPr id="41"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37 Grupo"/>
          <p:cNvGrpSpPr/>
          <p:nvPr/>
        </p:nvGrpSpPr>
        <p:grpSpPr>
          <a:xfrm>
            <a:off x="562627" y="1123016"/>
            <a:ext cx="8041821" cy="3176926"/>
            <a:chOff x="562627" y="1195024"/>
            <a:chExt cx="8041821" cy="3176926"/>
          </a:xfrm>
        </p:grpSpPr>
        <p:grpSp>
          <p:nvGrpSpPr>
            <p:cNvPr id="2" name="1 Grupo"/>
            <p:cNvGrpSpPr/>
            <p:nvPr/>
          </p:nvGrpSpPr>
          <p:grpSpPr>
            <a:xfrm>
              <a:off x="562627" y="1195024"/>
              <a:ext cx="8041821" cy="3176926"/>
              <a:chOff x="825499" y="1634833"/>
              <a:chExt cx="10541002" cy="4963886"/>
            </a:xfrm>
          </p:grpSpPr>
          <p:sp>
            <p:nvSpPr>
              <p:cNvPr id="4" name="Round Same Side Corner Rectangle 4"/>
              <p:cNvSpPr/>
              <p:nvPr/>
            </p:nvSpPr>
            <p:spPr>
              <a:xfrm>
                <a:off x="825499" y="1656605"/>
                <a:ext cx="1992086" cy="4942114"/>
              </a:xfrm>
              <a:prstGeom prst="round2SameRect">
                <a:avLst>
                  <a:gd name="adj1" fmla="val 50000"/>
                  <a:gd name="adj2" fmla="val 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lvl="0" algn="ctr"/>
                <a:r>
                  <a:rPr lang="en-US" sz="1200" b="1" kern="0" dirty="0" err="1" smtClean="0">
                    <a:solidFill>
                      <a:schemeClr val="tx1"/>
                    </a:solidFill>
                    <a:cs typeface="Arial" pitchFamily="34" charset="0"/>
                  </a:rPr>
                  <a:t>Existe</a:t>
                </a:r>
                <a:r>
                  <a:rPr lang="en-US" sz="1200" b="1" kern="0" dirty="0" smtClean="0">
                    <a:solidFill>
                      <a:schemeClr val="tx1"/>
                    </a:solidFill>
                    <a:cs typeface="Arial" pitchFamily="34" charset="0"/>
                  </a:rPr>
                  <a:t> </a:t>
                </a:r>
                <a:r>
                  <a:rPr lang="en-US" sz="1200" b="1" kern="0" dirty="0" err="1" smtClean="0">
                    <a:solidFill>
                      <a:schemeClr val="tx1"/>
                    </a:solidFill>
                    <a:cs typeface="Arial" pitchFamily="34" charset="0"/>
                  </a:rPr>
                  <a:t>una</a:t>
                </a:r>
                <a:r>
                  <a:rPr lang="en-US" sz="1200" b="1" kern="0" dirty="0" smtClean="0">
                    <a:solidFill>
                      <a:schemeClr val="tx1"/>
                    </a:solidFill>
                    <a:cs typeface="Arial" pitchFamily="34" charset="0"/>
                  </a:rPr>
                  <a:t> </a:t>
                </a:r>
                <a:r>
                  <a:rPr lang="en-US" sz="1200" b="1" kern="0" dirty="0" err="1" smtClean="0">
                    <a:solidFill>
                      <a:schemeClr val="tx1"/>
                    </a:solidFill>
                    <a:cs typeface="Arial" pitchFamily="34" charset="0"/>
                  </a:rPr>
                  <a:t>pantalla</a:t>
                </a:r>
                <a:r>
                  <a:rPr lang="en-US" sz="1200" b="1" kern="0" dirty="0" smtClean="0">
                    <a:solidFill>
                      <a:schemeClr val="tx1"/>
                    </a:solidFill>
                    <a:cs typeface="Arial" pitchFamily="34" charset="0"/>
                  </a:rPr>
                  <a:t> </a:t>
                </a:r>
                <a:r>
                  <a:rPr lang="en-US" sz="1200" b="1" kern="0" dirty="0" err="1" smtClean="0">
                    <a:solidFill>
                      <a:schemeClr val="tx1"/>
                    </a:solidFill>
                    <a:cs typeface="Arial" pitchFamily="34" charset="0"/>
                  </a:rPr>
                  <a:t>donde</a:t>
                </a:r>
                <a:r>
                  <a:rPr lang="en-US" sz="1200" b="1" kern="0" dirty="0" smtClean="0">
                    <a:solidFill>
                      <a:schemeClr val="tx1"/>
                    </a:solidFill>
                    <a:cs typeface="Arial" pitchFamily="34" charset="0"/>
                  </a:rPr>
                  <a:t> se </a:t>
                </a:r>
                <a:r>
                  <a:rPr lang="en-US" sz="1200" b="1" kern="0" dirty="0" err="1" smtClean="0">
                    <a:solidFill>
                      <a:schemeClr val="tx1"/>
                    </a:solidFill>
                    <a:cs typeface="Arial" pitchFamily="34" charset="0"/>
                  </a:rPr>
                  <a:t>registran</a:t>
                </a:r>
                <a:r>
                  <a:rPr lang="en-US" sz="1200" b="1" kern="0" dirty="0" smtClean="0">
                    <a:solidFill>
                      <a:schemeClr val="tx1"/>
                    </a:solidFill>
                    <a:cs typeface="Arial" pitchFamily="34" charset="0"/>
                  </a:rPr>
                  <a:t> las </a:t>
                </a:r>
                <a:r>
                  <a:rPr lang="en-US" sz="1200" b="1" kern="0" dirty="0" err="1" smtClean="0">
                    <a:solidFill>
                      <a:schemeClr val="tx1"/>
                    </a:solidFill>
                    <a:cs typeface="Arial" pitchFamily="34" charset="0"/>
                  </a:rPr>
                  <a:t>acciones</a:t>
                </a:r>
                <a:r>
                  <a:rPr lang="en-US" sz="1200" b="1" kern="0" dirty="0" smtClean="0">
                    <a:solidFill>
                      <a:schemeClr val="tx1"/>
                    </a:solidFill>
                    <a:cs typeface="Arial" pitchFamily="34" charset="0"/>
                  </a:rPr>
                  <a:t> que </a:t>
                </a:r>
                <a:r>
                  <a:rPr lang="en-US" sz="1200" b="1" kern="0" dirty="0" err="1" smtClean="0">
                    <a:solidFill>
                      <a:schemeClr val="tx1"/>
                    </a:solidFill>
                    <a:cs typeface="Arial" pitchFamily="34" charset="0"/>
                  </a:rPr>
                  <a:t>realizan</a:t>
                </a:r>
                <a:r>
                  <a:rPr lang="en-US" sz="1200" b="1" kern="0" dirty="0" smtClean="0">
                    <a:solidFill>
                      <a:schemeClr val="tx1"/>
                    </a:solidFill>
                    <a:cs typeface="Arial" pitchFamily="34" charset="0"/>
                  </a:rPr>
                  <a:t> </a:t>
                </a:r>
                <a:r>
                  <a:rPr lang="en-US" sz="1200" b="1" kern="0" dirty="0" err="1" smtClean="0">
                    <a:solidFill>
                      <a:schemeClr val="tx1"/>
                    </a:solidFill>
                    <a:cs typeface="Arial" pitchFamily="34" charset="0"/>
                  </a:rPr>
                  <a:t>los</a:t>
                </a:r>
                <a:r>
                  <a:rPr lang="en-US" sz="1200" b="1" kern="0" dirty="0" smtClean="0">
                    <a:solidFill>
                      <a:schemeClr val="tx1"/>
                    </a:solidFill>
                    <a:cs typeface="Arial" pitchFamily="34" charset="0"/>
                  </a:rPr>
                  <a:t> </a:t>
                </a:r>
                <a:r>
                  <a:rPr lang="en-US" sz="1200" b="1" kern="0" dirty="0" err="1" smtClean="0">
                    <a:solidFill>
                      <a:schemeClr val="tx1"/>
                    </a:solidFill>
                    <a:cs typeface="Arial" pitchFamily="34" charset="0"/>
                  </a:rPr>
                  <a:t>usuarios</a:t>
                </a:r>
                <a:r>
                  <a:rPr lang="en-US" sz="1200" b="1" kern="0" dirty="0" smtClean="0">
                    <a:solidFill>
                      <a:schemeClr val="tx1"/>
                    </a:solidFill>
                    <a:cs typeface="Arial" pitchFamily="34" charset="0"/>
                  </a:rPr>
                  <a:t>.</a:t>
                </a:r>
                <a:endParaRPr lang="en-US" sz="1200" b="1" dirty="0">
                  <a:solidFill>
                    <a:schemeClr val="tx1"/>
                  </a:solidFill>
                </a:endParaRPr>
              </a:p>
            </p:txBody>
          </p:sp>
          <p:grpSp>
            <p:nvGrpSpPr>
              <p:cNvPr id="5" name="Group 11"/>
              <p:cNvGrpSpPr/>
              <p:nvPr/>
            </p:nvGrpSpPr>
            <p:grpSpPr>
              <a:xfrm>
                <a:off x="1059542" y="1950519"/>
                <a:ext cx="1524000" cy="1523999"/>
                <a:chOff x="1409702" y="1240972"/>
                <a:chExt cx="1524000" cy="1523999"/>
              </a:xfrm>
              <a:solidFill>
                <a:schemeClr val="accent1">
                  <a:lumMod val="20000"/>
                  <a:lumOff val="80000"/>
                </a:schemeClr>
              </a:solidFill>
              <a:effectLst>
                <a:outerShdw blurRad="50800" dist="38100" dir="5400000" algn="t" rotWithShape="0">
                  <a:prstClr val="black">
                    <a:alpha val="40000"/>
                  </a:prstClr>
                </a:outerShdw>
              </a:effectLst>
            </p:grpSpPr>
            <p:sp>
              <p:nvSpPr>
                <p:cNvPr id="6" name="Oval 9"/>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7" name="Oval 10"/>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8" name="Round Same Side Corner Rectangle 14"/>
              <p:cNvSpPr/>
              <p:nvPr/>
            </p:nvSpPr>
            <p:spPr>
              <a:xfrm>
                <a:off x="2962728" y="1642090"/>
                <a:ext cx="1992086" cy="4942114"/>
              </a:xfrm>
              <a:prstGeom prst="round2SameRect">
                <a:avLst>
                  <a:gd name="adj1" fmla="val 50000"/>
                  <a:gd name="adj2" fmla="val 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00" b="1" dirty="0">
                  <a:solidFill>
                    <a:schemeClr val="tx1"/>
                  </a:solidFill>
                </a:endParaRPr>
              </a:p>
              <a:p>
                <a:pPr algn="ctr"/>
                <a:endParaRPr lang="en-US" sz="1000" b="1" dirty="0">
                  <a:solidFill>
                    <a:schemeClr val="tx1"/>
                  </a:solidFill>
                </a:endParaRPr>
              </a:p>
              <a:p>
                <a:pPr algn="ctr"/>
                <a:endParaRPr lang="en-US" sz="1000" b="1" dirty="0">
                  <a:solidFill>
                    <a:schemeClr val="tx1"/>
                  </a:solidFill>
                </a:endParaRPr>
              </a:p>
              <a:p>
                <a:pPr algn="ctr"/>
                <a:endParaRPr lang="en-US" sz="1000" b="1" dirty="0">
                  <a:solidFill>
                    <a:schemeClr val="tx1"/>
                  </a:solidFill>
                </a:endParaRPr>
              </a:p>
              <a:p>
                <a:pPr algn="ctr"/>
                <a:endParaRPr lang="en-US" sz="1000" b="1" dirty="0">
                  <a:solidFill>
                    <a:schemeClr val="tx1"/>
                  </a:solidFill>
                </a:endParaRPr>
              </a:p>
              <a:p>
                <a:pPr algn="ctr"/>
                <a:endParaRPr lang="es-MX" altLang="es-MX" sz="1000" b="1" dirty="0" smtClean="0">
                  <a:solidFill>
                    <a:schemeClr val="tx1"/>
                  </a:solidFill>
                  <a:latin typeface="Arial" pitchFamily="34" charset="0"/>
                </a:endParaRPr>
              </a:p>
              <a:p>
                <a:pPr algn="ctr"/>
                <a:endParaRPr lang="es-MX" altLang="es-MX" sz="1000" b="1" dirty="0">
                  <a:solidFill>
                    <a:schemeClr val="tx1"/>
                  </a:solidFill>
                  <a:latin typeface="Arial" pitchFamily="34" charset="0"/>
                </a:endParaRPr>
              </a:p>
              <a:p>
                <a:pPr algn="ctr"/>
                <a:r>
                  <a:rPr lang="es-MX" altLang="es-MX" sz="1000" b="1" dirty="0" smtClean="0">
                    <a:solidFill>
                      <a:schemeClr val="tx1"/>
                    </a:solidFill>
                    <a:latin typeface="Arial" pitchFamily="34" charset="0"/>
                  </a:rPr>
                  <a:t>La </a:t>
                </a:r>
                <a:r>
                  <a:rPr lang="es-MX" altLang="es-MX" sz="1000" b="1" dirty="0">
                    <a:solidFill>
                      <a:schemeClr val="tx1"/>
                    </a:solidFill>
                    <a:latin typeface="Arial" pitchFamily="34" charset="0"/>
                  </a:rPr>
                  <a:t>información cargada correctamente al sistema se refleja de manera inmediata en la Plataforma Nacional para la consulta ciudadana.</a:t>
                </a:r>
              </a:p>
              <a:p>
                <a:pPr algn="ctr"/>
                <a:endParaRPr lang="en-US" sz="1000" b="1" dirty="0">
                  <a:solidFill>
                    <a:schemeClr val="tx1"/>
                  </a:solidFill>
                </a:endParaRPr>
              </a:p>
            </p:txBody>
          </p:sp>
          <p:grpSp>
            <p:nvGrpSpPr>
              <p:cNvPr id="9" name="Group 15"/>
              <p:cNvGrpSpPr/>
              <p:nvPr/>
            </p:nvGrpSpPr>
            <p:grpSpPr>
              <a:xfrm>
                <a:off x="3196771" y="1936004"/>
                <a:ext cx="1524000" cy="1523999"/>
                <a:chOff x="1409702" y="1240972"/>
                <a:chExt cx="1524000" cy="1523999"/>
              </a:xfrm>
              <a:solidFill>
                <a:schemeClr val="accent2">
                  <a:lumMod val="20000"/>
                  <a:lumOff val="80000"/>
                </a:schemeClr>
              </a:solidFill>
              <a:effectLst>
                <a:outerShdw blurRad="50800" dist="38100" dir="5400000" algn="t" rotWithShape="0">
                  <a:prstClr val="black">
                    <a:alpha val="40000"/>
                  </a:prstClr>
                </a:outerShdw>
              </a:effectLst>
            </p:grpSpPr>
            <p:sp>
              <p:nvSpPr>
                <p:cNvPr id="10" name="Oval 16"/>
                <p:cNvSpPr/>
                <p:nvPr/>
              </p:nvSpPr>
              <p:spPr>
                <a:xfrm>
                  <a:off x="1409702" y="1240972"/>
                  <a:ext cx="1524000" cy="1523999"/>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b="1">
                    <a:solidFill>
                      <a:schemeClr val="tx1"/>
                    </a:solidFill>
                  </a:endParaRPr>
                </a:p>
              </p:txBody>
            </p:sp>
            <p:sp>
              <p:nvSpPr>
                <p:cNvPr id="11" name="Oval 17"/>
                <p:cNvSpPr/>
                <p:nvPr/>
              </p:nvSpPr>
              <p:spPr>
                <a:xfrm>
                  <a:off x="1537611" y="1366158"/>
                  <a:ext cx="1268183" cy="1273627"/>
                </a:xfrm>
                <a:prstGeom prst="ellipse">
                  <a:avLst/>
                </a:prstGeom>
                <a:grpFill/>
                <a:ln w="28575">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b="1">
                    <a:solidFill>
                      <a:schemeClr val="tx1"/>
                    </a:solidFill>
                  </a:endParaRPr>
                </a:p>
              </p:txBody>
            </p:sp>
          </p:grpSp>
          <p:sp>
            <p:nvSpPr>
              <p:cNvPr id="12" name="Round Same Side Corner Rectangle 19"/>
              <p:cNvSpPr/>
              <p:nvPr/>
            </p:nvSpPr>
            <p:spPr>
              <a:xfrm>
                <a:off x="5099957" y="1649347"/>
                <a:ext cx="1992086" cy="4942114"/>
              </a:xfrm>
              <a:prstGeom prst="round2SameRect">
                <a:avLst>
                  <a:gd name="adj1" fmla="val 50000"/>
                  <a:gd name="adj2" fmla="val 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050" b="1" dirty="0">
                  <a:solidFill>
                    <a:schemeClr val="tx1"/>
                  </a:solidFill>
                </a:endParaRPr>
              </a:p>
              <a:p>
                <a:pPr algn="ctr"/>
                <a:endParaRPr lang="en-US" sz="1050" b="1" dirty="0">
                  <a:solidFill>
                    <a:schemeClr val="tx1"/>
                  </a:solidFill>
                </a:endParaRPr>
              </a:p>
              <a:p>
                <a:pPr algn="ctr"/>
                <a:endParaRPr lang="en-US" sz="1050" b="1" dirty="0">
                  <a:solidFill>
                    <a:schemeClr val="tx1"/>
                  </a:solidFill>
                </a:endParaRPr>
              </a:p>
              <a:p>
                <a:pPr algn="ctr"/>
                <a:endParaRPr lang="en-US" sz="1050" b="1" dirty="0">
                  <a:solidFill>
                    <a:schemeClr val="tx1"/>
                  </a:solidFill>
                </a:endParaRPr>
              </a:p>
              <a:p>
                <a:pPr algn="ctr"/>
                <a:endParaRPr lang="en-US" sz="1050" b="1" dirty="0">
                  <a:solidFill>
                    <a:schemeClr val="tx1"/>
                  </a:solidFill>
                </a:endParaRPr>
              </a:p>
              <a:p>
                <a:pPr algn="ctr"/>
                <a:endParaRPr lang="es-MX" altLang="es-MX" sz="1050" b="1" dirty="0" smtClean="0">
                  <a:solidFill>
                    <a:schemeClr val="tx1"/>
                  </a:solidFill>
                  <a:latin typeface="Arial" pitchFamily="34" charset="0"/>
                </a:endParaRPr>
              </a:p>
              <a:p>
                <a:pPr algn="ctr"/>
                <a:endParaRPr lang="es-MX" altLang="es-MX" sz="1050" b="1" dirty="0" smtClean="0">
                  <a:solidFill>
                    <a:schemeClr val="tx1"/>
                  </a:solidFill>
                  <a:latin typeface="Arial" pitchFamily="34" charset="0"/>
                </a:endParaRPr>
              </a:p>
              <a:p>
                <a:pPr algn="ctr"/>
                <a:r>
                  <a:rPr lang="es-MX" altLang="es-MX" sz="1050" b="1" dirty="0" smtClean="0">
                    <a:solidFill>
                      <a:schemeClr val="tx1"/>
                    </a:solidFill>
                    <a:latin typeface="Arial" pitchFamily="34" charset="0"/>
                  </a:rPr>
                  <a:t>Se </a:t>
                </a:r>
                <a:r>
                  <a:rPr lang="es-MX" altLang="es-MX" sz="1050" b="1" dirty="0">
                    <a:solidFill>
                      <a:schemeClr val="tx1"/>
                    </a:solidFill>
                    <a:latin typeface="Arial" pitchFamily="34" charset="0"/>
                  </a:rPr>
                  <a:t>genera un acuse en formato PDF con el folio de la operación y es enviado al correo electrónico del usuario que realizó la carga.</a:t>
                </a:r>
              </a:p>
              <a:p>
                <a:pPr algn="ctr"/>
                <a:endParaRPr lang="en-US" sz="1050" b="1" dirty="0">
                  <a:solidFill>
                    <a:schemeClr val="tx1"/>
                  </a:solidFill>
                </a:endParaRPr>
              </a:p>
            </p:txBody>
          </p:sp>
          <p:grpSp>
            <p:nvGrpSpPr>
              <p:cNvPr id="13" name="Group 20"/>
              <p:cNvGrpSpPr/>
              <p:nvPr/>
            </p:nvGrpSpPr>
            <p:grpSpPr>
              <a:xfrm>
                <a:off x="5334000" y="1943261"/>
                <a:ext cx="1524000" cy="1523999"/>
                <a:chOff x="1409702" y="1240972"/>
                <a:chExt cx="1524000" cy="1523999"/>
              </a:xfrm>
              <a:solidFill>
                <a:schemeClr val="accent3">
                  <a:lumMod val="20000"/>
                  <a:lumOff val="80000"/>
                </a:schemeClr>
              </a:solidFill>
              <a:effectLst>
                <a:outerShdw blurRad="50800" dist="38100" dir="5400000" algn="t" rotWithShape="0">
                  <a:prstClr val="black">
                    <a:alpha val="40000"/>
                  </a:prstClr>
                </a:outerShdw>
              </a:effectLst>
            </p:grpSpPr>
            <p:sp>
              <p:nvSpPr>
                <p:cNvPr id="14" name="Oval 21"/>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15" name="Oval 22"/>
                <p:cNvSpPr/>
                <p:nvPr/>
              </p:nvSpPr>
              <p:spPr>
                <a:xfrm>
                  <a:off x="1537611" y="1366158"/>
                  <a:ext cx="1268183" cy="1273627"/>
                </a:xfrm>
                <a:prstGeom prst="ellipse">
                  <a:avLst/>
                </a:prstGeom>
                <a:grp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16" name="Round Same Side Corner Rectangle 24"/>
              <p:cNvSpPr/>
              <p:nvPr/>
            </p:nvSpPr>
            <p:spPr>
              <a:xfrm>
                <a:off x="7237185" y="1634833"/>
                <a:ext cx="1992086" cy="4942114"/>
              </a:xfrm>
              <a:prstGeom prst="round2SameRect">
                <a:avLst>
                  <a:gd name="adj1" fmla="val 50000"/>
                  <a:gd name="adj2" fmla="val 0"/>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r>
                  <a:rPr lang="es-MX" altLang="es-MX" sz="1200" b="1" dirty="0">
                    <a:solidFill>
                      <a:schemeClr val="tx1"/>
                    </a:solidFill>
                    <a:latin typeface="Arial" pitchFamily="34" charset="0"/>
                  </a:rPr>
                  <a:t>El “Reporte de errores” contiene de manera general la información que debe ser corregida.</a:t>
                </a:r>
              </a:p>
              <a:p>
                <a:pPr algn="ctr"/>
                <a:endParaRPr lang="en-US" sz="1200" b="1" dirty="0">
                  <a:solidFill>
                    <a:schemeClr val="tx1"/>
                  </a:solidFill>
                </a:endParaRPr>
              </a:p>
            </p:txBody>
          </p:sp>
          <p:grpSp>
            <p:nvGrpSpPr>
              <p:cNvPr id="17" name="Group 25"/>
              <p:cNvGrpSpPr/>
              <p:nvPr/>
            </p:nvGrpSpPr>
            <p:grpSpPr>
              <a:xfrm>
                <a:off x="7471228" y="1928747"/>
                <a:ext cx="1524000" cy="1523999"/>
                <a:chOff x="1409702" y="1240972"/>
                <a:chExt cx="1524000" cy="1523999"/>
              </a:xfrm>
              <a:solidFill>
                <a:schemeClr val="accent4">
                  <a:lumMod val="20000"/>
                  <a:lumOff val="80000"/>
                </a:schemeClr>
              </a:solidFill>
              <a:effectLst>
                <a:outerShdw blurRad="50800" dist="38100" dir="5400000" algn="t" rotWithShape="0">
                  <a:prstClr val="black">
                    <a:alpha val="40000"/>
                  </a:prstClr>
                </a:outerShdw>
              </a:effectLst>
            </p:grpSpPr>
            <p:sp>
              <p:nvSpPr>
                <p:cNvPr id="18" name="Oval 26"/>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19" name="Oval 27"/>
                <p:cNvSpPr/>
                <p:nvPr/>
              </p:nvSpPr>
              <p:spPr>
                <a:xfrm>
                  <a:off x="1537611" y="1366158"/>
                  <a:ext cx="1268183" cy="1273627"/>
                </a:xfrm>
                <a:prstGeom prst="ellipse">
                  <a:avLst/>
                </a:prstGeom>
                <a:grp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20" name="Round Same Side Corner Rectangle 30"/>
              <p:cNvSpPr/>
              <p:nvPr/>
            </p:nvSpPr>
            <p:spPr>
              <a:xfrm>
                <a:off x="9374415" y="1656605"/>
                <a:ext cx="1992086" cy="4942114"/>
              </a:xfrm>
              <a:prstGeom prst="round2SameRect">
                <a:avLst>
                  <a:gd name="adj1" fmla="val 50000"/>
                  <a:gd name="adj2" fmla="val 0"/>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b="1" dirty="0">
                  <a:solidFill>
                    <a:schemeClr val="tx1"/>
                  </a:solidFill>
                </a:endParaRPr>
              </a:p>
              <a:p>
                <a:pPr algn="ctr"/>
                <a:endParaRPr lang="en-US" sz="1050" b="1" dirty="0">
                  <a:solidFill>
                    <a:schemeClr val="tx1"/>
                  </a:solidFill>
                </a:endParaRPr>
              </a:p>
              <a:p>
                <a:pPr algn="ctr"/>
                <a:endParaRPr lang="en-US" sz="1050" b="1" dirty="0">
                  <a:solidFill>
                    <a:schemeClr val="tx1"/>
                  </a:solidFill>
                </a:endParaRPr>
              </a:p>
              <a:p>
                <a:pPr lvl="0" algn="ctr"/>
                <a:endParaRPr lang="en-US" sz="1050" b="1" kern="0" dirty="0">
                  <a:solidFill>
                    <a:schemeClr val="tx1"/>
                  </a:solidFill>
                  <a:cs typeface="Arial" pitchFamily="34" charset="0"/>
                </a:endParaRPr>
              </a:p>
              <a:p>
                <a:pPr lvl="0" algn="ctr"/>
                <a:endParaRPr lang="en-US" sz="1050" b="1" kern="0" dirty="0">
                  <a:solidFill>
                    <a:schemeClr val="tx1"/>
                  </a:solidFill>
                  <a:cs typeface="Arial" pitchFamily="34" charset="0"/>
                </a:endParaRPr>
              </a:p>
              <a:p>
                <a:pPr algn="ctr"/>
                <a:endParaRPr lang="es-MX" altLang="es-MX" sz="1050" b="1" dirty="0" smtClean="0">
                  <a:solidFill>
                    <a:schemeClr val="tx1"/>
                  </a:solidFill>
                  <a:latin typeface="Arial" pitchFamily="34" charset="0"/>
                </a:endParaRPr>
              </a:p>
              <a:p>
                <a:pPr algn="ctr"/>
                <a:endParaRPr lang="es-MX" altLang="es-MX" sz="1050" b="1" dirty="0">
                  <a:solidFill>
                    <a:schemeClr val="tx1"/>
                  </a:solidFill>
                  <a:latin typeface="Arial" pitchFamily="34" charset="0"/>
                </a:endParaRPr>
              </a:p>
              <a:p>
                <a:pPr algn="ctr"/>
                <a:r>
                  <a:rPr lang="es-MX" altLang="es-MX" sz="1050" b="1" dirty="0" smtClean="0">
                    <a:solidFill>
                      <a:schemeClr val="tx1"/>
                    </a:solidFill>
                    <a:latin typeface="Arial" pitchFamily="34" charset="0"/>
                  </a:rPr>
                  <a:t>La </a:t>
                </a:r>
                <a:r>
                  <a:rPr lang="es-MX" altLang="es-MX" sz="1050" b="1" dirty="0">
                    <a:solidFill>
                      <a:schemeClr val="tx1"/>
                    </a:solidFill>
                    <a:latin typeface="Arial" pitchFamily="34" charset="0"/>
                  </a:rPr>
                  <a:t>búsqueda de información es más dinámica gracias a los filtros avanzados que sirven para acotar los resultados.</a:t>
                </a:r>
              </a:p>
              <a:p>
                <a:pPr algn="ctr"/>
                <a:endParaRPr lang="en-US" sz="1050" b="1" dirty="0">
                  <a:solidFill>
                    <a:schemeClr val="tx1"/>
                  </a:solidFill>
                </a:endParaRPr>
              </a:p>
            </p:txBody>
          </p:sp>
          <p:grpSp>
            <p:nvGrpSpPr>
              <p:cNvPr id="21" name="Group 31"/>
              <p:cNvGrpSpPr/>
              <p:nvPr/>
            </p:nvGrpSpPr>
            <p:grpSpPr>
              <a:xfrm>
                <a:off x="9608458" y="1950519"/>
                <a:ext cx="1524000" cy="1523999"/>
                <a:chOff x="1409702" y="1240972"/>
                <a:chExt cx="1524000" cy="1523999"/>
              </a:xfrm>
              <a:solidFill>
                <a:schemeClr val="accent5">
                  <a:lumMod val="20000"/>
                  <a:lumOff val="80000"/>
                </a:schemeClr>
              </a:solidFill>
              <a:effectLst>
                <a:outerShdw blurRad="50800" dist="38100" dir="5400000" algn="t" rotWithShape="0">
                  <a:prstClr val="black">
                    <a:alpha val="40000"/>
                  </a:prstClr>
                </a:outerShdw>
              </a:effectLst>
            </p:grpSpPr>
            <p:sp>
              <p:nvSpPr>
                <p:cNvPr id="22" name="Oval 32"/>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23" name="Oval 33"/>
                <p:cNvSpPr/>
                <p:nvPr/>
              </p:nvSpPr>
              <p:spPr>
                <a:xfrm>
                  <a:off x="1537611" y="1366158"/>
                  <a:ext cx="1268183" cy="1273627"/>
                </a:xfrm>
                <a:prstGeom prst="ellipse">
                  <a:avLst/>
                </a:prstGeom>
                <a:grp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grpSp>
        <p:sp>
          <p:nvSpPr>
            <p:cNvPr id="3" name="2 Rectángulo"/>
            <p:cNvSpPr/>
            <p:nvPr/>
          </p:nvSpPr>
          <p:spPr>
            <a:xfrm>
              <a:off x="1087516" y="1429378"/>
              <a:ext cx="470000" cy="769441"/>
            </a:xfrm>
            <a:prstGeom prst="rect">
              <a:avLst/>
            </a:prstGeom>
            <a:noFill/>
          </p:spPr>
          <p:txBody>
            <a:bodyPr wrap="none" lIns="91440" tIns="45720" rIns="91440" bIns="45720">
              <a:spAutoFit/>
            </a:bodyPr>
            <a:lstStyle/>
            <a:p>
              <a:pPr algn="ctr"/>
              <a:r>
                <a:rPr lang="es-ES" sz="4400" b="1" cap="all" spc="0" dirty="0" smtClean="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1</a:t>
              </a:r>
              <a:endParaRPr lang="es-ES" sz="4400"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
          <p:nvSpPr>
            <p:cNvPr id="42" name="41 Rectángulo"/>
            <p:cNvSpPr/>
            <p:nvPr/>
          </p:nvSpPr>
          <p:spPr>
            <a:xfrm>
              <a:off x="2718028" y="1463833"/>
              <a:ext cx="470000" cy="769441"/>
            </a:xfrm>
            <a:prstGeom prst="rect">
              <a:avLst/>
            </a:prstGeom>
            <a:noFill/>
          </p:spPr>
          <p:txBody>
            <a:bodyPr wrap="none" lIns="91440" tIns="45720" rIns="91440" bIns="45720">
              <a:spAutoFit/>
            </a:bodyPr>
            <a:lstStyle/>
            <a:p>
              <a:pPr algn="ctr"/>
              <a:r>
                <a:rPr lang="es-ES" sz="4400" b="1" cap="all" spc="0" dirty="0" smtClean="0">
                  <a:ln w="9000" cmpd="sng">
                    <a:solidFill>
                      <a:schemeClr val="accent4">
                        <a:shade val="50000"/>
                        <a:satMod val="120000"/>
                      </a:schemeClr>
                    </a:solidFill>
                    <a:prstDash val="solid"/>
                  </a:ln>
                  <a:solidFill>
                    <a:schemeClr val="accent2">
                      <a:lumMod val="50000"/>
                    </a:schemeClr>
                  </a:solidFill>
                  <a:effectLst>
                    <a:reflection blurRad="12700" stA="28000" endPos="45000" dist="1000" dir="5400000" sy="-100000" algn="bl" rotWithShape="0"/>
                  </a:effectLst>
                </a:rPr>
                <a:t>2</a:t>
              </a:r>
              <a:endParaRPr lang="es-ES" sz="4400" b="1" cap="all" spc="0" dirty="0">
                <a:ln w="9000" cmpd="sng">
                  <a:solidFill>
                    <a:schemeClr val="accent4">
                      <a:shade val="50000"/>
                      <a:satMod val="120000"/>
                    </a:schemeClr>
                  </a:solidFill>
                  <a:prstDash val="solid"/>
                </a:ln>
                <a:solidFill>
                  <a:schemeClr val="accent2">
                    <a:lumMod val="50000"/>
                  </a:schemeClr>
                </a:solidFill>
                <a:effectLst>
                  <a:reflection blurRad="12700" stA="28000" endPos="45000" dist="1000" dir="5400000" sy="-100000" algn="bl" rotWithShape="0"/>
                </a:effectLst>
              </a:endParaRPr>
            </a:p>
          </p:txBody>
        </p:sp>
        <p:sp>
          <p:nvSpPr>
            <p:cNvPr id="43" name="42 Rectángulo"/>
            <p:cNvSpPr/>
            <p:nvPr/>
          </p:nvSpPr>
          <p:spPr>
            <a:xfrm>
              <a:off x="4368766" y="1482378"/>
              <a:ext cx="470000" cy="769441"/>
            </a:xfrm>
            <a:prstGeom prst="rect">
              <a:avLst/>
            </a:prstGeom>
            <a:noFill/>
          </p:spPr>
          <p:txBody>
            <a:bodyPr wrap="none" lIns="91440" tIns="45720" rIns="91440" bIns="45720">
              <a:spAutoFit/>
            </a:bodyPr>
            <a:lstStyle/>
            <a:p>
              <a:pPr algn="ctr"/>
              <a:r>
                <a:rPr lang="es-ES" sz="4400" b="1" cap="all" spc="0" dirty="0" smtClean="0">
                  <a:ln w="9000" cmpd="sng">
                    <a:solidFill>
                      <a:schemeClr val="accent4">
                        <a:shade val="50000"/>
                        <a:satMod val="120000"/>
                      </a:schemeClr>
                    </a:solidFill>
                    <a:prstDash val="solid"/>
                  </a:ln>
                  <a:solidFill>
                    <a:schemeClr val="accent3">
                      <a:lumMod val="50000"/>
                    </a:schemeClr>
                  </a:solidFill>
                  <a:effectLst>
                    <a:reflection blurRad="12700" stA="28000" endPos="45000" dist="1000" dir="5400000" sy="-100000" algn="bl" rotWithShape="0"/>
                  </a:effectLst>
                </a:rPr>
                <a:t>3</a:t>
              </a:r>
              <a:endParaRPr lang="es-ES" sz="4400" b="1" cap="all" spc="0" dirty="0">
                <a:ln w="9000" cmpd="sng">
                  <a:solidFill>
                    <a:schemeClr val="accent4">
                      <a:shade val="50000"/>
                      <a:satMod val="120000"/>
                    </a:schemeClr>
                  </a:solidFill>
                  <a:prstDash val="solid"/>
                </a:ln>
                <a:solidFill>
                  <a:schemeClr val="accent3">
                    <a:lumMod val="50000"/>
                  </a:schemeClr>
                </a:solidFill>
                <a:effectLst>
                  <a:reflection blurRad="12700" stA="28000" endPos="45000" dist="1000" dir="5400000" sy="-100000" algn="bl" rotWithShape="0"/>
                </a:effectLst>
              </a:endParaRPr>
            </a:p>
          </p:txBody>
        </p:sp>
        <p:sp>
          <p:nvSpPr>
            <p:cNvPr id="44" name="43 Rectángulo"/>
            <p:cNvSpPr/>
            <p:nvPr/>
          </p:nvSpPr>
          <p:spPr>
            <a:xfrm>
              <a:off x="5979047" y="1495384"/>
              <a:ext cx="470000" cy="769441"/>
            </a:xfrm>
            <a:prstGeom prst="rect">
              <a:avLst/>
            </a:prstGeom>
            <a:noFill/>
            <a:ln>
              <a:noFill/>
            </a:ln>
          </p:spPr>
          <p:txBody>
            <a:bodyPr wrap="none" lIns="91440" tIns="45720" rIns="91440" bIns="45720">
              <a:spAutoFit/>
            </a:bodyPr>
            <a:lstStyle/>
            <a:p>
              <a:pPr algn="ctr"/>
              <a:r>
                <a:rPr lang="es-ES" sz="4400" b="1" cap="all" spc="0" dirty="0" smtClean="0">
                  <a:ln w="9000" cmpd="sng">
                    <a:solidFill>
                      <a:schemeClr val="accent4">
                        <a:shade val="50000"/>
                        <a:satMod val="120000"/>
                      </a:schemeClr>
                    </a:solidFill>
                    <a:prstDash val="solid"/>
                  </a:ln>
                  <a:solidFill>
                    <a:srgbClr val="660066"/>
                  </a:solidFill>
                  <a:effectLst>
                    <a:reflection blurRad="12700" stA="28000" endPos="45000" dist="1000" dir="5400000" sy="-100000" algn="bl" rotWithShape="0"/>
                  </a:effectLst>
                </a:rPr>
                <a:t>4</a:t>
              </a:r>
              <a:endParaRPr lang="es-ES" sz="4400" b="1" cap="all" spc="0" dirty="0">
                <a:ln w="9000" cmpd="sng">
                  <a:solidFill>
                    <a:schemeClr val="accent4">
                      <a:shade val="50000"/>
                      <a:satMod val="120000"/>
                    </a:schemeClr>
                  </a:solidFill>
                  <a:prstDash val="solid"/>
                </a:ln>
                <a:solidFill>
                  <a:srgbClr val="660066"/>
                </a:solidFill>
                <a:effectLst>
                  <a:reflection blurRad="12700" stA="28000" endPos="45000" dist="1000" dir="5400000" sy="-100000" algn="bl" rotWithShape="0"/>
                </a:effectLst>
              </a:endParaRPr>
            </a:p>
          </p:txBody>
        </p:sp>
        <p:sp>
          <p:nvSpPr>
            <p:cNvPr id="45" name="44 Rectángulo"/>
            <p:cNvSpPr/>
            <p:nvPr/>
          </p:nvSpPr>
          <p:spPr>
            <a:xfrm>
              <a:off x="7609559" y="1508941"/>
              <a:ext cx="470000" cy="769441"/>
            </a:xfrm>
            <a:prstGeom prst="rect">
              <a:avLst/>
            </a:prstGeom>
            <a:noFill/>
            <a:ln>
              <a:noFill/>
            </a:ln>
          </p:spPr>
          <p:txBody>
            <a:bodyPr wrap="none" lIns="91440" tIns="45720" rIns="91440" bIns="45720">
              <a:spAutoFit/>
            </a:bodyPr>
            <a:lstStyle/>
            <a:p>
              <a:pPr algn="ctr"/>
              <a:r>
                <a:rPr lang="es-ES" sz="4400" b="1" cap="all" spc="0" dirty="0" smtClean="0">
                  <a:ln w="9000" cmpd="sng">
                    <a:solidFill>
                      <a:schemeClr val="accent4">
                        <a:shade val="50000"/>
                        <a:satMod val="120000"/>
                      </a:schemeClr>
                    </a:solidFill>
                    <a:prstDash val="solid"/>
                  </a:ln>
                  <a:solidFill>
                    <a:srgbClr val="CC6600"/>
                  </a:solidFill>
                  <a:effectLst>
                    <a:reflection blurRad="12700" stA="28000" endPos="45000" dist="1000" dir="5400000" sy="-100000" algn="bl" rotWithShape="0"/>
                  </a:effectLst>
                </a:rPr>
                <a:t>5</a:t>
              </a:r>
              <a:endParaRPr lang="es-ES" sz="4400" b="1" cap="all" spc="0" dirty="0">
                <a:ln w="9000" cmpd="sng">
                  <a:solidFill>
                    <a:schemeClr val="accent4">
                      <a:shade val="50000"/>
                      <a:satMod val="120000"/>
                    </a:schemeClr>
                  </a:solidFill>
                  <a:prstDash val="solid"/>
                </a:ln>
                <a:solidFill>
                  <a:srgbClr val="CC6600"/>
                </a:solidFill>
                <a:effectLst>
                  <a:reflection blurRad="12700" stA="28000" endPos="45000" dist="1000" dir="5400000" sy="-100000" algn="bl" rotWithShape="0"/>
                </a:effectLst>
              </a:endParaRPr>
            </a:p>
          </p:txBody>
        </p:sp>
      </p:grpSp>
    </p:spTree>
    <p:extLst>
      <p:ext uri="{BB962C8B-B14F-4D97-AF65-F5344CB8AC3E}">
        <p14:creationId xmlns:p14="http://schemas.microsoft.com/office/powerpoint/2010/main" val="3629861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a:spLocks noGrp="1"/>
          </p:cNvSpPr>
          <p:nvPr>
            <p:ph type="title"/>
          </p:nvPr>
        </p:nvSpPr>
        <p:spPr>
          <a:xfrm>
            <a:off x="878904" y="-11410"/>
            <a:ext cx="8229600" cy="554782"/>
          </a:xfrm>
        </p:spPr>
        <p:txBody>
          <a:bodyPr>
            <a:normAutofit/>
          </a:bodyPr>
          <a:lstStyle/>
          <a:p>
            <a:pPr algn="r" eaLnBrk="1" hangingPunct="1"/>
            <a:r>
              <a:rPr lang="es-MX" altLang="es-MX" sz="2800" b="1" dirty="0" smtClean="0">
                <a:latin typeface="+mn-lt"/>
                <a:cs typeface="Arial" pitchFamily="34" charset="0"/>
              </a:rPr>
              <a:t>PNT</a:t>
            </a:r>
          </a:p>
        </p:txBody>
      </p:sp>
      <p:sp>
        <p:nvSpPr>
          <p:cNvPr id="4" name="3 Rectángulo"/>
          <p:cNvSpPr/>
          <p:nvPr/>
        </p:nvSpPr>
        <p:spPr>
          <a:xfrm>
            <a:off x="839788" y="1131590"/>
            <a:ext cx="7305675" cy="400050"/>
          </a:xfrm>
          <a:prstGeom prst="rect">
            <a:avLst/>
          </a:prstGeom>
        </p:spPr>
        <p:txBody>
          <a:bodyPr>
            <a:spAutoFit/>
          </a:bodyPr>
          <a:lstStyle/>
          <a:p>
            <a:pPr algn="ctr" fontAlgn="auto">
              <a:spcBef>
                <a:spcPts val="0"/>
              </a:spcBef>
              <a:spcAft>
                <a:spcPts val="0"/>
              </a:spcAft>
              <a:defRPr/>
            </a:pPr>
            <a:r>
              <a:rPr lang="es-MX" sz="2000" b="1" kern="0" dirty="0">
                <a:solidFill>
                  <a:prstClr val="black"/>
                </a:solidFill>
                <a:latin typeface="+mn-lt"/>
                <a:cs typeface="+mn-cs"/>
              </a:rPr>
              <a:t>http://www.plataformadetransparencia.org.mx</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9714" t="21759" r="67255" b="65945"/>
          <a:stretch>
            <a:fillRect/>
          </a:stretch>
        </p:blipFill>
        <p:spPr bwMode="auto">
          <a:xfrm>
            <a:off x="3779838" y="339502"/>
            <a:ext cx="1616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t="11839" r="11253" b="14667"/>
          <a:stretch>
            <a:fillRect/>
          </a:stretch>
        </p:blipFill>
        <p:spPr bwMode="auto">
          <a:xfrm>
            <a:off x="827584" y="1563638"/>
            <a:ext cx="7468078" cy="347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8 CuadroTexto"/>
          <p:cNvSpPr txBox="1">
            <a:spLocks noChangeArrowheads="1"/>
          </p:cNvSpPr>
          <p:nvPr/>
        </p:nvSpPr>
        <p:spPr bwMode="auto">
          <a:xfrm>
            <a:off x="7398196" y="422543"/>
            <a:ext cx="1638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r>
              <a:rPr lang="es-MX" altLang="es-MX" sz="1200" dirty="0">
                <a:latin typeface="+mn-lt"/>
              </a:rPr>
              <a:t>Art. 69 y 70 LTAIP</a:t>
            </a:r>
          </a:p>
        </p:txBody>
      </p:sp>
    </p:spTree>
    <p:extLst>
      <p:ext uri="{BB962C8B-B14F-4D97-AF65-F5344CB8AC3E}">
        <p14:creationId xmlns:p14="http://schemas.microsoft.com/office/powerpoint/2010/main" val="1412533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48" r="1420" b="6250"/>
          <a:stretch/>
        </p:blipFill>
        <p:spPr bwMode="auto">
          <a:xfrm>
            <a:off x="395536" y="1203598"/>
            <a:ext cx="842147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1 Título"/>
          <p:cNvSpPr>
            <a:spLocks noGrp="1"/>
          </p:cNvSpPr>
          <p:nvPr>
            <p:ph type="title"/>
          </p:nvPr>
        </p:nvSpPr>
        <p:spPr>
          <a:xfrm>
            <a:off x="851427" y="51470"/>
            <a:ext cx="8229600" cy="1143000"/>
          </a:xfrm>
        </p:spPr>
        <p:txBody>
          <a:bodyPr>
            <a:noAutofit/>
          </a:bodyPr>
          <a:lstStyle/>
          <a:p>
            <a:pPr algn="r" eaLnBrk="1" hangingPunct="1"/>
            <a:r>
              <a:rPr lang="es-MX" altLang="es-MX" sz="2000" b="1" dirty="0" smtClean="0">
                <a:latin typeface="+mn-lt"/>
                <a:cs typeface="Arial" pitchFamily="34" charset="0"/>
              </a:rPr>
              <a:t>Cómo entrar a la PNT</a:t>
            </a:r>
            <a:br>
              <a:rPr lang="es-MX" altLang="es-MX" sz="2000" b="1" dirty="0" smtClean="0">
                <a:latin typeface="+mn-lt"/>
                <a:cs typeface="Arial" pitchFamily="34" charset="0"/>
              </a:rPr>
            </a:br>
            <a:r>
              <a:rPr lang="es-MX" altLang="es-MX" sz="2000" b="1" dirty="0" smtClean="0">
                <a:latin typeface="+mn-lt"/>
                <a:cs typeface="Arial" pitchFamily="34" charset="0"/>
              </a:rPr>
              <a:t>(A cada Sujeto Obligado de la LTAIPECH, el </a:t>
            </a:r>
            <a:r>
              <a:rPr lang="es-MX" altLang="es-MX" sz="2000" b="1" dirty="0" err="1" smtClean="0">
                <a:latin typeface="+mn-lt"/>
                <a:cs typeface="Arial" pitchFamily="34" charset="0"/>
              </a:rPr>
              <a:t>Ichitaip</a:t>
            </a:r>
            <a:r>
              <a:rPr lang="es-MX" altLang="es-MX" sz="2000" b="1" dirty="0" smtClean="0">
                <a:latin typeface="+mn-lt"/>
                <a:cs typeface="Arial" pitchFamily="34" charset="0"/>
              </a:rPr>
              <a:t> </a:t>
            </a:r>
            <a:br>
              <a:rPr lang="es-MX" altLang="es-MX" sz="2000" b="1" dirty="0" smtClean="0">
                <a:latin typeface="+mn-lt"/>
                <a:cs typeface="Arial" pitchFamily="34" charset="0"/>
              </a:rPr>
            </a:br>
            <a:r>
              <a:rPr lang="es-MX" altLang="es-MX" sz="2000" b="1" dirty="0" smtClean="0">
                <a:latin typeface="+mn-lt"/>
                <a:cs typeface="Arial" pitchFamily="34" charset="0"/>
              </a:rPr>
              <a:t>le asigna un usuario y una contraseña).</a:t>
            </a:r>
          </a:p>
        </p:txBody>
      </p:sp>
    </p:spTree>
    <p:extLst>
      <p:ext uri="{BB962C8B-B14F-4D97-AF65-F5344CB8AC3E}">
        <p14:creationId xmlns:p14="http://schemas.microsoft.com/office/powerpoint/2010/main" val="358440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878904" y="-20538"/>
            <a:ext cx="8229600" cy="1143000"/>
          </a:xfrm>
        </p:spPr>
        <p:txBody>
          <a:bodyPr>
            <a:noAutofit/>
          </a:bodyPr>
          <a:lstStyle/>
          <a:p>
            <a:pPr algn="r" eaLnBrk="1" hangingPunct="1"/>
            <a:r>
              <a:rPr lang="es-MX" altLang="es-MX" sz="2000" b="1" dirty="0">
                <a:latin typeface="+mn-lt"/>
                <a:cs typeface="Arial" pitchFamily="34" charset="0"/>
              </a:rPr>
              <a:t>E</a:t>
            </a:r>
            <a:r>
              <a:rPr lang="es-MX" altLang="es-MX" sz="2000" b="1" dirty="0" smtClean="0">
                <a:latin typeface="+mn-lt"/>
                <a:cs typeface="Arial" pitchFamily="34" charset="0"/>
              </a:rPr>
              <a:t>ntrar a la PNT</a:t>
            </a:r>
            <a:br>
              <a:rPr lang="es-MX" altLang="es-MX" sz="2000" b="1" dirty="0" smtClean="0">
                <a:latin typeface="+mn-lt"/>
                <a:cs typeface="Arial" pitchFamily="34" charset="0"/>
              </a:rPr>
            </a:br>
            <a:r>
              <a:rPr lang="es-MX" altLang="es-MX" sz="2000" b="1" dirty="0" smtClean="0">
                <a:latin typeface="+mn-lt"/>
                <a:cs typeface="Arial" pitchFamily="34" charset="0"/>
              </a:rPr>
              <a:t>con el usuario y contraseña del SO a </a:t>
            </a:r>
            <a:br>
              <a:rPr lang="es-MX" altLang="es-MX" sz="2000" b="1" dirty="0" smtClean="0">
                <a:latin typeface="+mn-lt"/>
                <a:cs typeface="Arial" pitchFamily="34" charset="0"/>
              </a:rPr>
            </a:br>
            <a:r>
              <a:rPr lang="es-MX" altLang="es-MX" sz="2000" b="1" dirty="0" smtClean="0">
                <a:latin typeface="+mn-lt"/>
                <a:cs typeface="Arial" pitchFamily="34" charset="0"/>
              </a:rPr>
              <a:t>“Portales de Obligaciones de Transparencia”</a:t>
            </a:r>
            <a:br>
              <a:rPr lang="es-MX" altLang="es-MX" sz="2000" b="1" dirty="0" smtClean="0">
                <a:latin typeface="+mn-lt"/>
                <a:cs typeface="Arial" pitchFamily="34" charset="0"/>
              </a:rPr>
            </a:br>
            <a:endParaRPr lang="es-MX" altLang="es-MX" sz="2000" b="1" dirty="0" smtClean="0">
              <a:latin typeface="+mn-lt"/>
              <a:cs typeface="Arial" pitchFamily="34" charset="0"/>
            </a:endParaRPr>
          </a:p>
        </p:txBody>
      </p:sp>
      <p:grpSp>
        <p:nvGrpSpPr>
          <p:cNvPr id="8" name="7 Grupo"/>
          <p:cNvGrpSpPr/>
          <p:nvPr/>
        </p:nvGrpSpPr>
        <p:grpSpPr>
          <a:xfrm>
            <a:off x="1081101" y="1170534"/>
            <a:ext cx="7091299" cy="3417440"/>
            <a:chOff x="84744" y="1528815"/>
            <a:chExt cx="9059256" cy="4509353"/>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5" t="17671" r="1298" b="6250"/>
            <a:stretch/>
          </p:blipFill>
          <p:spPr bwMode="auto">
            <a:xfrm>
              <a:off x="141894" y="2112554"/>
              <a:ext cx="8918817" cy="392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1 Grupo"/>
            <p:cNvGrpSpPr/>
            <p:nvPr/>
          </p:nvGrpSpPr>
          <p:grpSpPr>
            <a:xfrm>
              <a:off x="84744" y="1528815"/>
              <a:ext cx="9059256" cy="3342721"/>
              <a:chOff x="84744" y="1528815"/>
              <a:chExt cx="9059256" cy="3342721"/>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502" b="46371"/>
              <a:stretch/>
            </p:blipFill>
            <p:spPr bwMode="auto">
              <a:xfrm>
                <a:off x="84744" y="1528815"/>
                <a:ext cx="9059256" cy="210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41894" y="4303985"/>
                <a:ext cx="1560782" cy="31531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Flecha izquierda"/>
              <p:cNvSpPr/>
              <p:nvPr/>
            </p:nvSpPr>
            <p:spPr>
              <a:xfrm>
                <a:off x="1797262" y="4177852"/>
                <a:ext cx="551793" cy="693684"/>
              </a:xfrm>
              <a:prstGeom prst="lef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grpSp>
      </p:grpSp>
    </p:spTree>
    <p:extLst>
      <p:ext uri="{BB962C8B-B14F-4D97-AF65-F5344CB8AC3E}">
        <p14:creationId xmlns:p14="http://schemas.microsoft.com/office/powerpoint/2010/main" val="2359456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3 Grupo"/>
          <p:cNvGrpSpPr/>
          <p:nvPr/>
        </p:nvGrpSpPr>
        <p:grpSpPr>
          <a:xfrm>
            <a:off x="1224136" y="1203598"/>
            <a:ext cx="7308304" cy="3397157"/>
            <a:chOff x="0" y="1084521"/>
            <a:chExt cx="9143999" cy="4511061"/>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729" b="4567"/>
            <a:stretch/>
          </p:blipFill>
          <p:spPr bwMode="auto">
            <a:xfrm>
              <a:off x="0" y="1084521"/>
              <a:ext cx="9143999" cy="451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035028" y="1667109"/>
              <a:ext cx="1272237" cy="31531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Rectángulo"/>
            <p:cNvSpPr/>
            <p:nvPr/>
          </p:nvSpPr>
          <p:spPr>
            <a:xfrm>
              <a:off x="2346426" y="1670647"/>
              <a:ext cx="917770" cy="315311"/>
            </a:xfrm>
            <a:prstGeom prst="rect">
              <a:avLst/>
            </a:prstGeom>
            <a:noFill/>
            <a:ln w="381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8 Rectángulo"/>
            <p:cNvSpPr/>
            <p:nvPr/>
          </p:nvSpPr>
          <p:spPr>
            <a:xfrm>
              <a:off x="3296301" y="1674185"/>
              <a:ext cx="917770" cy="315311"/>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9 Rectángulo"/>
            <p:cNvSpPr/>
            <p:nvPr/>
          </p:nvSpPr>
          <p:spPr>
            <a:xfrm>
              <a:off x="4256809" y="1667090"/>
              <a:ext cx="538475" cy="315311"/>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11" name="1 Título"/>
          <p:cNvSpPr txBox="1">
            <a:spLocks/>
          </p:cNvSpPr>
          <p:nvPr/>
        </p:nvSpPr>
        <p:spPr>
          <a:xfrm>
            <a:off x="3049487" y="51470"/>
            <a:ext cx="6059017" cy="7060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MX" altLang="es-MX" sz="2000" b="1" dirty="0" smtClean="0">
                <a:cs typeface="Arial" pitchFamily="34" charset="0"/>
              </a:rPr>
              <a:t>Comandos de</a:t>
            </a:r>
            <a:br>
              <a:rPr lang="es-MX" altLang="es-MX" sz="2000" b="1" dirty="0" smtClean="0">
                <a:cs typeface="Arial" pitchFamily="34" charset="0"/>
              </a:rPr>
            </a:br>
            <a:r>
              <a:rPr lang="es-MX" altLang="es-MX" sz="2000" b="1" dirty="0" smtClean="0">
                <a:cs typeface="Arial" pitchFamily="34" charset="0"/>
              </a:rPr>
              <a:t>“Portales de Obligaciones de Transparencia”</a:t>
            </a:r>
            <a:br>
              <a:rPr lang="es-MX" altLang="es-MX" sz="2000" b="1" dirty="0" smtClean="0">
                <a:cs typeface="Arial" pitchFamily="34" charset="0"/>
              </a:rPr>
            </a:br>
            <a:endParaRPr lang="es-MX" altLang="es-MX" sz="2000" b="1" dirty="0" smtClean="0">
              <a:cs typeface="Arial" pitchFamily="34" charset="0"/>
            </a:endParaRPr>
          </a:p>
        </p:txBody>
      </p:sp>
    </p:spTree>
    <p:extLst>
      <p:ext uri="{BB962C8B-B14F-4D97-AF65-F5344CB8AC3E}">
        <p14:creationId xmlns:p14="http://schemas.microsoft.com/office/powerpoint/2010/main" val="3220859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683568" y="1116682"/>
            <a:ext cx="8100391" cy="3615308"/>
            <a:chOff x="1" y="1611630"/>
            <a:chExt cx="9144000" cy="450342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778" b="4666"/>
            <a:stretch/>
          </p:blipFill>
          <p:spPr bwMode="auto">
            <a:xfrm>
              <a:off x="1" y="1611630"/>
              <a:ext cx="9144000" cy="450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269895" y="2247292"/>
              <a:ext cx="958291" cy="92018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8" name="7 Rectángulo"/>
          <p:cNvSpPr/>
          <p:nvPr/>
        </p:nvSpPr>
        <p:spPr>
          <a:xfrm>
            <a:off x="3563888" y="1635646"/>
            <a:ext cx="865300" cy="118726"/>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1 Título"/>
          <p:cNvSpPr txBox="1">
            <a:spLocks/>
          </p:cNvSpPr>
          <p:nvPr/>
        </p:nvSpPr>
        <p:spPr>
          <a:xfrm>
            <a:off x="3049487" y="51470"/>
            <a:ext cx="6059017" cy="7060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MX" altLang="es-MX" sz="2000" b="1" dirty="0" smtClean="0">
                <a:cs typeface="Arial" pitchFamily="34" charset="0"/>
              </a:rPr>
              <a:t>Comando “Opciones Avanzadas”</a:t>
            </a:r>
          </a:p>
        </p:txBody>
      </p:sp>
    </p:spTree>
    <p:extLst>
      <p:ext uri="{BB962C8B-B14F-4D97-AF65-F5344CB8AC3E}">
        <p14:creationId xmlns:p14="http://schemas.microsoft.com/office/powerpoint/2010/main" val="3013976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528092" y="876608"/>
            <a:ext cx="8220372" cy="3528392"/>
            <a:chOff x="-1" y="1219200"/>
            <a:chExt cx="9144001" cy="451485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34" b="4888"/>
            <a:stretch/>
          </p:blipFill>
          <p:spPr bwMode="auto">
            <a:xfrm>
              <a:off x="-1" y="1219200"/>
              <a:ext cx="9144001"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4228187" y="2048458"/>
              <a:ext cx="563271" cy="30048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6" name="5 Rectángulo"/>
          <p:cNvSpPr/>
          <p:nvPr/>
        </p:nvSpPr>
        <p:spPr>
          <a:xfrm>
            <a:off x="4329193" y="1407485"/>
            <a:ext cx="506375" cy="117195"/>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1 Título"/>
          <p:cNvSpPr txBox="1">
            <a:spLocks/>
          </p:cNvSpPr>
          <p:nvPr/>
        </p:nvSpPr>
        <p:spPr>
          <a:xfrm>
            <a:off x="3049487" y="51470"/>
            <a:ext cx="6059017" cy="7060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MX" altLang="es-MX" sz="2000" b="1" dirty="0" smtClean="0">
                <a:cs typeface="Arial" pitchFamily="34" charset="0"/>
              </a:rPr>
              <a:t>Comando “Reportes”</a:t>
            </a:r>
          </a:p>
        </p:txBody>
      </p:sp>
    </p:spTree>
    <p:extLst>
      <p:ext uri="{BB962C8B-B14F-4D97-AF65-F5344CB8AC3E}">
        <p14:creationId xmlns:p14="http://schemas.microsoft.com/office/powerpoint/2010/main" val="1860580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4" name="2 CuadroTexto"/>
          <p:cNvSpPr txBox="1">
            <a:spLocks noChangeArrowheads="1"/>
          </p:cNvSpPr>
          <p:nvPr/>
        </p:nvSpPr>
        <p:spPr bwMode="auto">
          <a:xfrm>
            <a:off x="1367087" y="1491630"/>
            <a:ext cx="61926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s-MX" altLang="es-MX" sz="1800" dirty="0">
                <a:latin typeface="+mn-lt"/>
                <a:cs typeface="Arial" panose="020B0604020202020204" pitchFamily="34" charset="0"/>
              </a:rPr>
              <a:t>Que al término del curso los participantes </a:t>
            </a:r>
            <a:r>
              <a:rPr lang="es-MX" altLang="es-MX" sz="1800" dirty="0" smtClean="0">
                <a:latin typeface="+mn-lt"/>
                <a:cs typeface="Arial" panose="020B0604020202020204" pitchFamily="34" charset="0"/>
              </a:rPr>
              <a:t>conozcan las generalidades del uso del SIPOT, a fin de que cuenten con las herramientas para realizar las altas, bajas y cambios de los formatos correspondientes para el cumplimiento de las obligaciones de transparencia establecidas en la Ley de Transparencia y Acceso a la Información Pública del Estado de Chihuahua.</a:t>
            </a:r>
            <a:endParaRPr lang="es-MX" altLang="es-MX" sz="1800" dirty="0">
              <a:latin typeface="+mn-lt"/>
              <a:cs typeface="Arial" panose="020B0604020202020204" pitchFamily="34" charset="0"/>
            </a:endParaRPr>
          </a:p>
        </p:txBody>
      </p:sp>
      <p:sp>
        <p:nvSpPr>
          <p:cNvPr id="6" name="Shape 372"/>
          <p:cNvSpPr txBox="1"/>
          <p:nvPr/>
        </p:nvSpPr>
        <p:spPr>
          <a:xfrm>
            <a:off x="844330" y="43919"/>
            <a:ext cx="8258900" cy="727631"/>
          </a:xfrm>
          <a:prstGeom prst="rect">
            <a:avLst/>
          </a:prstGeom>
          <a:noFill/>
          <a:ln>
            <a:noFill/>
          </a:ln>
        </p:spPr>
        <p:txBody>
          <a:bodyPr spcFirstLastPara="1" wrap="square" lIns="91425" tIns="45700" rIns="91425" bIns="45700" anchor="t" anchorCtr="0">
            <a:noAutofit/>
          </a:bodyPr>
          <a:lstStyle/>
          <a:p>
            <a:pPr algn="r">
              <a:buClr>
                <a:srgbClr val="000000"/>
              </a:buClr>
              <a:buFont typeface="Arial"/>
              <a:buNone/>
            </a:pPr>
            <a:r>
              <a:rPr lang="en-US" sz="2800" b="1" kern="0" dirty="0" err="1" smtClean="0">
                <a:latin typeface="+mj-lt"/>
                <a:cs typeface="Arial"/>
                <a:sym typeface="Arial"/>
              </a:rPr>
              <a:t>Objetivo</a:t>
            </a:r>
            <a:endParaRPr sz="2800" b="1" kern="0" dirty="0">
              <a:solidFill>
                <a:srgbClr val="000000"/>
              </a:solidFill>
              <a:latin typeface="+mj-lt"/>
              <a:cs typeface="Arial"/>
              <a:sym typeface="Arial"/>
            </a:endParaRPr>
          </a:p>
        </p:txBody>
      </p:sp>
    </p:spTree>
    <p:extLst>
      <p:ext uri="{BB962C8B-B14F-4D97-AF65-F5344CB8AC3E}">
        <p14:creationId xmlns:p14="http://schemas.microsoft.com/office/powerpoint/2010/main" val="3019619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bwMode="auto">
          <a:xfrm>
            <a:off x="827088" y="1059582"/>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4400" b="1" dirty="0">
                <a:solidFill>
                  <a:srgbClr val="800000"/>
                </a:solidFill>
              </a:rPr>
              <a:t>CREACIÓN DE UNIDADES ADMINISTRATIVAS</a:t>
            </a:r>
          </a:p>
        </p:txBody>
      </p:sp>
      <p:sp>
        <p:nvSpPr>
          <p:cNvPr id="4" name="CuadroTexto 2"/>
          <p:cNvSpPr txBox="1">
            <a:spLocks noChangeArrowheads="1"/>
          </p:cNvSpPr>
          <p:nvPr/>
        </p:nvSpPr>
        <p:spPr bwMode="auto">
          <a:xfrm>
            <a:off x="1835150" y="2789957"/>
            <a:ext cx="6121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b="1"/>
              <a:t>Titular de la Unidad de Transparencia</a:t>
            </a:r>
          </a:p>
        </p:txBody>
      </p:sp>
    </p:spTree>
    <p:extLst>
      <p:ext uri="{BB962C8B-B14F-4D97-AF65-F5344CB8AC3E}">
        <p14:creationId xmlns:p14="http://schemas.microsoft.com/office/powerpoint/2010/main" val="706562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3 Grupo"/>
          <p:cNvGrpSpPr/>
          <p:nvPr/>
        </p:nvGrpSpPr>
        <p:grpSpPr>
          <a:xfrm>
            <a:off x="1224136" y="1203598"/>
            <a:ext cx="7308304" cy="3397157"/>
            <a:chOff x="0" y="1084521"/>
            <a:chExt cx="9143999" cy="4511061"/>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729" b="4567"/>
            <a:stretch/>
          </p:blipFill>
          <p:spPr bwMode="auto">
            <a:xfrm>
              <a:off x="0" y="1084521"/>
              <a:ext cx="9143999" cy="451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035028" y="1667109"/>
              <a:ext cx="1272237" cy="31531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11" name="1 Título"/>
          <p:cNvSpPr txBox="1">
            <a:spLocks/>
          </p:cNvSpPr>
          <p:nvPr/>
        </p:nvSpPr>
        <p:spPr>
          <a:xfrm>
            <a:off x="1224137" y="51470"/>
            <a:ext cx="7884368" cy="7060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2000" b="1" dirty="0" smtClean="0">
                <a:cs typeface="Arial" pitchFamily="34" charset="0"/>
              </a:rPr>
              <a:t>Entrar a la PNT con el usuario y contraseña del SO a </a:t>
            </a:r>
            <a:br>
              <a:rPr lang="es-MX" altLang="es-MX" sz="2000" b="1" dirty="0" smtClean="0">
                <a:cs typeface="Arial" pitchFamily="34" charset="0"/>
              </a:rPr>
            </a:br>
            <a:r>
              <a:rPr lang="es-MX" altLang="es-MX" sz="2000" b="1" dirty="0" smtClean="0">
                <a:cs typeface="Arial" pitchFamily="34" charset="0"/>
              </a:rPr>
              <a:t>Portales de Obligaciones de Transparencia a “Unidades Administrativas”</a:t>
            </a:r>
            <a:br>
              <a:rPr lang="es-MX" altLang="es-MX" sz="2000" b="1" dirty="0" smtClean="0">
                <a:cs typeface="Arial" pitchFamily="34" charset="0"/>
              </a:rPr>
            </a:br>
            <a:endParaRPr lang="es-MX" altLang="es-MX" sz="2000" b="1" dirty="0" smtClean="0">
              <a:cs typeface="Arial" pitchFamily="34" charset="0"/>
            </a:endParaRPr>
          </a:p>
        </p:txBody>
      </p:sp>
    </p:spTree>
    <p:extLst>
      <p:ext uri="{BB962C8B-B14F-4D97-AF65-F5344CB8AC3E}">
        <p14:creationId xmlns:p14="http://schemas.microsoft.com/office/powerpoint/2010/main" val="1853149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l="17535" r="1428" b="4964"/>
          <a:stretch>
            <a:fillRect/>
          </a:stretch>
        </p:blipFill>
        <p:spPr bwMode="auto">
          <a:xfrm>
            <a:off x="1617911" y="483518"/>
            <a:ext cx="6050433" cy="410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4788024" y="51470"/>
            <a:ext cx="4306051" cy="400110"/>
          </a:xfrm>
          <a:prstGeom prst="rect">
            <a:avLst/>
          </a:prstGeom>
        </p:spPr>
        <p:txBody>
          <a:bodyPr wrap="none">
            <a:spAutoFit/>
          </a:bodyPr>
          <a:lstStyle/>
          <a:p>
            <a:r>
              <a:rPr lang="es-MX" altLang="es-MX" sz="2000" b="1" dirty="0" smtClean="0">
                <a:cs typeface="Arial" pitchFamily="34" charset="0"/>
              </a:rPr>
              <a:t>Creación de Unidades Administrativas</a:t>
            </a:r>
            <a:endParaRPr lang="es-MX" sz="2000" dirty="0"/>
          </a:p>
        </p:txBody>
      </p:sp>
      <p:sp>
        <p:nvSpPr>
          <p:cNvPr id="5" name="4 Rectángulo"/>
          <p:cNvSpPr/>
          <p:nvPr/>
        </p:nvSpPr>
        <p:spPr>
          <a:xfrm>
            <a:off x="4295502" y="670664"/>
            <a:ext cx="1284610" cy="23745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Elipse"/>
          <p:cNvSpPr/>
          <p:nvPr/>
        </p:nvSpPr>
        <p:spPr>
          <a:xfrm>
            <a:off x="5004048" y="3435846"/>
            <a:ext cx="2304256"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876453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txBox="1">
            <a:spLocks/>
          </p:cNvSpPr>
          <p:nvPr/>
        </p:nvSpPr>
        <p:spPr bwMode="auto">
          <a:xfrm>
            <a:off x="760413" y="1437085"/>
            <a:ext cx="77724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4400" b="1" dirty="0">
                <a:solidFill>
                  <a:srgbClr val="800000"/>
                </a:solidFill>
              </a:rPr>
              <a:t>CREAR USUARIO PARA UNIDADES ADMINISTRATIVAS</a:t>
            </a:r>
          </a:p>
        </p:txBody>
      </p:sp>
      <p:sp>
        <p:nvSpPr>
          <p:cNvPr id="12291" name="CuadroTexto 2"/>
          <p:cNvSpPr txBox="1">
            <a:spLocks noChangeArrowheads="1"/>
          </p:cNvSpPr>
          <p:nvPr/>
        </p:nvSpPr>
        <p:spPr bwMode="auto">
          <a:xfrm>
            <a:off x="1619250" y="2680098"/>
            <a:ext cx="6121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b="1" dirty="0"/>
              <a:t>Titular de la Unidad de Transparencia</a:t>
            </a:r>
          </a:p>
        </p:txBody>
      </p:sp>
    </p:spTree>
    <p:extLst>
      <p:ext uri="{BB962C8B-B14F-4D97-AF65-F5344CB8AC3E}">
        <p14:creationId xmlns:p14="http://schemas.microsoft.com/office/powerpoint/2010/main" val="228539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p:cNvPicPr>
            <a:picLocks noChangeAspect="1" noChangeArrowheads="1"/>
          </p:cNvPicPr>
          <p:nvPr/>
        </p:nvPicPr>
        <p:blipFill>
          <a:blip r:embed="rId2">
            <a:extLst>
              <a:ext uri="{28A0092B-C50C-407E-A947-70E740481C1C}">
                <a14:useLocalDpi xmlns:a14="http://schemas.microsoft.com/office/drawing/2010/main" val="0"/>
              </a:ext>
            </a:extLst>
          </a:blip>
          <a:srcRect l="9134" t="11780" r="10269" b="11324"/>
          <a:stretch>
            <a:fillRect/>
          </a:stretch>
        </p:blipFill>
        <p:spPr bwMode="auto">
          <a:xfrm>
            <a:off x="368301" y="1164431"/>
            <a:ext cx="8475663" cy="341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860426" y="3623072"/>
            <a:ext cx="709613" cy="2047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2" name="11 Rectángulo"/>
          <p:cNvSpPr/>
          <p:nvPr/>
        </p:nvSpPr>
        <p:spPr>
          <a:xfrm>
            <a:off x="873126" y="3042047"/>
            <a:ext cx="709613" cy="2047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3317" name="12 CuadroTexto"/>
          <p:cNvSpPr txBox="1">
            <a:spLocks noChangeArrowheads="1"/>
          </p:cNvSpPr>
          <p:nvPr/>
        </p:nvSpPr>
        <p:spPr bwMode="auto">
          <a:xfrm>
            <a:off x="171451" y="297061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400" b="1"/>
              <a:t>1</a:t>
            </a:r>
          </a:p>
        </p:txBody>
      </p:sp>
      <p:sp>
        <p:nvSpPr>
          <p:cNvPr id="13318" name="13 CuadroTexto"/>
          <p:cNvSpPr txBox="1">
            <a:spLocks noChangeArrowheads="1"/>
          </p:cNvSpPr>
          <p:nvPr/>
        </p:nvSpPr>
        <p:spPr bwMode="auto">
          <a:xfrm>
            <a:off x="323851" y="3552826"/>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400" b="1"/>
              <a:t>2</a:t>
            </a:r>
          </a:p>
        </p:txBody>
      </p:sp>
      <p:sp>
        <p:nvSpPr>
          <p:cNvPr id="2" name="1 Rectángulo"/>
          <p:cNvSpPr/>
          <p:nvPr/>
        </p:nvSpPr>
        <p:spPr>
          <a:xfrm>
            <a:off x="6685725" y="42238"/>
            <a:ext cx="2422779" cy="400110"/>
          </a:xfrm>
          <a:prstGeom prst="rect">
            <a:avLst/>
          </a:prstGeom>
        </p:spPr>
        <p:txBody>
          <a:bodyPr wrap="none">
            <a:spAutoFit/>
          </a:bodyPr>
          <a:lstStyle/>
          <a:p>
            <a:r>
              <a:rPr lang="es-MX" altLang="es-MX" sz="2000" b="1" dirty="0" smtClean="0"/>
              <a:t>Creación de Usuarios</a:t>
            </a:r>
            <a:endParaRPr lang="es-MX" sz="2000" dirty="0"/>
          </a:p>
        </p:txBody>
      </p:sp>
      <p:pic>
        <p:nvPicPr>
          <p:cNvPr id="8"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41" y="-294828"/>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686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3 Grupo"/>
          <p:cNvGrpSpPr>
            <a:grpSpLocks/>
          </p:cNvGrpSpPr>
          <p:nvPr/>
        </p:nvGrpSpPr>
        <p:grpSpPr bwMode="auto">
          <a:xfrm>
            <a:off x="1273176" y="541735"/>
            <a:ext cx="6786563" cy="2823804"/>
            <a:chOff x="978407" y="476565"/>
            <a:chExt cx="7838047" cy="4729805"/>
          </a:xfrm>
        </p:grpSpPr>
        <p:sp>
          <p:nvSpPr>
            <p:cNvPr id="14345" name="5 CuadroTexto"/>
            <p:cNvSpPr txBox="1">
              <a:spLocks noChangeArrowheads="1"/>
            </p:cNvSpPr>
            <p:nvPr/>
          </p:nvSpPr>
          <p:spPr bwMode="auto">
            <a:xfrm>
              <a:off x="3811037" y="3891971"/>
              <a:ext cx="392861" cy="77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400" b="1"/>
                <a:t>4</a:t>
              </a:r>
            </a:p>
          </p:txBody>
        </p:sp>
        <p:pic>
          <p:nvPicPr>
            <p:cNvPr id="14346" name="Picture 6"/>
            <p:cNvPicPr>
              <a:picLocks noChangeAspect="1" noChangeArrowheads="1"/>
            </p:cNvPicPr>
            <p:nvPr/>
          </p:nvPicPr>
          <p:blipFill>
            <a:blip r:embed="rId2">
              <a:extLst>
                <a:ext uri="{28A0092B-C50C-407E-A947-70E740481C1C}">
                  <a14:useLocalDpi xmlns:a14="http://schemas.microsoft.com/office/drawing/2010/main" val="0"/>
                </a:ext>
              </a:extLst>
            </a:blip>
            <a:srcRect l="12717" t="11940" r="13760" b="10210"/>
            <a:stretch>
              <a:fillRect/>
            </a:stretch>
          </p:blipFill>
          <p:spPr bwMode="auto">
            <a:xfrm>
              <a:off x="1282890" y="476565"/>
              <a:ext cx="7533564" cy="448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1502777" y="1866569"/>
              <a:ext cx="7099162" cy="30971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4348" name="1 CuadroTexto"/>
            <p:cNvSpPr txBox="1">
              <a:spLocks noChangeArrowheads="1"/>
            </p:cNvSpPr>
            <p:nvPr/>
          </p:nvSpPr>
          <p:spPr bwMode="auto">
            <a:xfrm>
              <a:off x="978407" y="2720117"/>
              <a:ext cx="392861" cy="77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400" b="1"/>
                <a:t>3</a:t>
              </a:r>
            </a:p>
          </p:txBody>
        </p:sp>
        <p:sp>
          <p:nvSpPr>
            <p:cNvPr id="14349" name="6 CuadroTexto"/>
            <p:cNvSpPr txBox="1">
              <a:spLocks noChangeArrowheads="1"/>
            </p:cNvSpPr>
            <p:nvPr/>
          </p:nvSpPr>
          <p:spPr bwMode="auto">
            <a:xfrm>
              <a:off x="3811037" y="4433092"/>
              <a:ext cx="392861" cy="77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400" b="1"/>
                <a:t>4</a:t>
              </a:r>
            </a:p>
          </p:txBody>
        </p:sp>
        <p:sp>
          <p:nvSpPr>
            <p:cNvPr id="8" name="7 Rectángulo"/>
            <p:cNvSpPr/>
            <p:nvPr/>
          </p:nvSpPr>
          <p:spPr>
            <a:xfrm>
              <a:off x="4219966" y="4399290"/>
              <a:ext cx="856227" cy="46267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grpSp>
      <p:grpSp>
        <p:nvGrpSpPr>
          <p:cNvPr id="14339" name="4 Grupo"/>
          <p:cNvGrpSpPr>
            <a:grpSpLocks/>
          </p:cNvGrpSpPr>
          <p:nvPr/>
        </p:nvGrpSpPr>
        <p:grpSpPr bwMode="auto">
          <a:xfrm>
            <a:off x="130176" y="3262313"/>
            <a:ext cx="8850313" cy="1531144"/>
            <a:chOff x="1726860" y="4350490"/>
            <a:chExt cx="9382418" cy="2040913"/>
          </a:xfrm>
        </p:grpSpPr>
        <p:pic>
          <p:nvPicPr>
            <p:cNvPr id="14343" name="Picture 2"/>
            <p:cNvPicPr>
              <a:picLocks noChangeAspect="1" noChangeArrowheads="1"/>
            </p:cNvPicPr>
            <p:nvPr/>
          </p:nvPicPr>
          <p:blipFill>
            <a:blip r:embed="rId3">
              <a:extLst>
                <a:ext uri="{28A0092B-C50C-407E-A947-70E740481C1C}">
                  <a14:useLocalDpi xmlns:a14="http://schemas.microsoft.com/office/drawing/2010/main" val="0"/>
                </a:ext>
              </a:extLst>
            </a:blip>
            <a:srcRect l="14957" t="14011" r="16090" b="45593"/>
            <a:stretch>
              <a:fillRect/>
            </a:stretch>
          </p:blipFill>
          <p:spPr bwMode="auto">
            <a:xfrm>
              <a:off x="1726860" y="4350491"/>
              <a:ext cx="6147898" cy="202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p:cNvPicPr>
              <a:picLocks noChangeAspect="1" noChangeArrowheads="1"/>
            </p:cNvPicPr>
            <p:nvPr/>
          </p:nvPicPr>
          <p:blipFill>
            <a:blip r:embed="rId4">
              <a:extLst>
                <a:ext uri="{28A0092B-C50C-407E-A947-70E740481C1C}">
                  <a14:useLocalDpi xmlns:a14="http://schemas.microsoft.com/office/drawing/2010/main" val="0"/>
                </a:ext>
              </a:extLst>
            </a:blip>
            <a:srcRect l="30089" t="36429" r="16179" b="23103"/>
            <a:stretch>
              <a:fillRect/>
            </a:stretch>
          </p:blipFill>
          <p:spPr bwMode="auto">
            <a:xfrm>
              <a:off x="6291618" y="4350490"/>
              <a:ext cx="4817660" cy="20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8 Rectángulo"/>
          <p:cNvSpPr/>
          <p:nvPr/>
        </p:nvSpPr>
        <p:spPr>
          <a:xfrm>
            <a:off x="7356476" y="3520679"/>
            <a:ext cx="517525" cy="103465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3" name="12 Rectángulo"/>
          <p:cNvSpPr/>
          <p:nvPr/>
        </p:nvSpPr>
        <p:spPr>
          <a:xfrm>
            <a:off x="7877176" y="3523060"/>
            <a:ext cx="519113" cy="103346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14342" name="13 CuadroTexto"/>
          <p:cNvSpPr txBox="1">
            <a:spLocks noChangeArrowheads="1"/>
          </p:cNvSpPr>
          <p:nvPr/>
        </p:nvSpPr>
        <p:spPr bwMode="auto">
          <a:xfrm>
            <a:off x="8458201" y="388501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400" b="1"/>
              <a:t>5</a:t>
            </a:r>
          </a:p>
        </p:txBody>
      </p:sp>
      <p:pic>
        <p:nvPicPr>
          <p:cNvPr id="15"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341" y="-294828"/>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0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341" y="-294828"/>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bwMode="auto">
          <a:xfrm>
            <a:off x="976064" y="1563861"/>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s-MX" altLang="es-MX" sz="4800" b="1" dirty="0">
                <a:solidFill>
                  <a:srgbClr val="800000"/>
                </a:solidFill>
              </a:rPr>
              <a:t>ASIGNACIÓN DE FORMATOS</a:t>
            </a:r>
          </a:p>
        </p:txBody>
      </p:sp>
      <p:sp>
        <p:nvSpPr>
          <p:cNvPr id="4" name="CuadroTexto 2"/>
          <p:cNvSpPr txBox="1">
            <a:spLocks noChangeArrowheads="1"/>
          </p:cNvSpPr>
          <p:nvPr/>
        </p:nvSpPr>
        <p:spPr bwMode="auto">
          <a:xfrm>
            <a:off x="1836489" y="2719561"/>
            <a:ext cx="61198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b="1"/>
              <a:t>Titular de la Unidad de Transparencia</a:t>
            </a:r>
          </a:p>
        </p:txBody>
      </p:sp>
    </p:spTree>
    <p:extLst>
      <p:ext uri="{BB962C8B-B14F-4D97-AF65-F5344CB8AC3E}">
        <p14:creationId xmlns:p14="http://schemas.microsoft.com/office/powerpoint/2010/main" val="3552058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720" y="1571612"/>
            <a:ext cx="8429684"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s-MX" sz="2400" b="1" dirty="0" smtClean="0">
                <a:solidFill>
                  <a:srgbClr val="660066"/>
                </a:solidFill>
              </a:rPr>
              <a:t>Después de haber creado la </a:t>
            </a:r>
            <a:r>
              <a:rPr lang="es-MX" sz="2400" b="1" dirty="0" smtClean="0">
                <a:solidFill>
                  <a:srgbClr val="800000"/>
                </a:solidFill>
              </a:rPr>
              <a:t>Unidad </a:t>
            </a:r>
            <a:r>
              <a:rPr lang="es-MX" sz="2400" b="1" dirty="0">
                <a:solidFill>
                  <a:srgbClr val="800000"/>
                </a:solidFill>
              </a:rPr>
              <a:t>A</a:t>
            </a:r>
            <a:r>
              <a:rPr lang="es-MX" sz="2400" b="1" dirty="0" smtClean="0">
                <a:solidFill>
                  <a:srgbClr val="800000"/>
                </a:solidFill>
              </a:rPr>
              <a:t>dministrativa</a:t>
            </a:r>
            <a:r>
              <a:rPr lang="es-MX" sz="2400" b="1" dirty="0" smtClean="0">
                <a:solidFill>
                  <a:srgbClr val="660066"/>
                </a:solidFill>
              </a:rPr>
              <a:t> y los </a:t>
            </a:r>
            <a:r>
              <a:rPr lang="es-MX" sz="2400" b="1" dirty="0" smtClean="0">
                <a:solidFill>
                  <a:srgbClr val="800000"/>
                </a:solidFill>
              </a:rPr>
              <a:t>Usuarios</a:t>
            </a:r>
            <a:r>
              <a:rPr lang="es-MX" sz="2400" b="1" dirty="0" smtClean="0">
                <a:solidFill>
                  <a:srgbClr val="660066"/>
                </a:solidFill>
              </a:rPr>
              <a:t> para los administradores de Unidades Administrativas, deberás asignar los formatos que deben completar. </a:t>
            </a:r>
            <a:endParaRPr lang="es-MX" sz="2400" b="1" dirty="0">
              <a:solidFill>
                <a:srgbClr val="660066"/>
              </a:solidFill>
            </a:endParaRPr>
          </a:p>
        </p:txBody>
      </p:sp>
    </p:spTree>
    <p:extLst>
      <p:ext uri="{BB962C8B-B14F-4D97-AF65-F5344CB8AC3E}">
        <p14:creationId xmlns:p14="http://schemas.microsoft.com/office/powerpoint/2010/main" val="2423367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1257542" y="483518"/>
            <a:ext cx="6626826" cy="4196647"/>
            <a:chOff x="177422" y="405401"/>
            <a:chExt cx="8745581" cy="621898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2" t="18750" r="4559" b="11719"/>
            <a:stretch/>
          </p:blipFill>
          <p:spPr bwMode="auto">
            <a:xfrm>
              <a:off x="392028" y="3042981"/>
              <a:ext cx="85309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8"/>
            <p:cNvSpPr/>
            <p:nvPr/>
          </p:nvSpPr>
          <p:spPr bwMode="auto">
            <a:xfrm>
              <a:off x="679506" y="3722544"/>
              <a:ext cx="1603919" cy="23882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5" name="Rectángulo 8"/>
            <p:cNvSpPr/>
            <p:nvPr/>
          </p:nvSpPr>
          <p:spPr bwMode="auto">
            <a:xfrm>
              <a:off x="655755" y="4432729"/>
              <a:ext cx="1603919" cy="23882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6" name="5 CuadroTexto"/>
            <p:cNvSpPr txBox="1"/>
            <p:nvPr/>
          </p:nvSpPr>
          <p:spPr>
            <a:xfrm>
              <a:off x="177422" y="3700158"/>
              <a:ext cx="301686" cy="369332"/>
            </a:xfrm>
            <a:prstGeom prst="rect">
              <a:avLst/>
            </a:prstGeom>
            <a:noFill/>
          </p:spPr>
          <p:txBody>
            <a:bodyPr wrap="none" rtlCol="0">
              <a:spAutoFit/>
            </a:bodyPr>
            <a:lstStyle/>
            <a:p>
              <a:r>
                <a:rPr lang="es-MX" b="1" dirty="0" smtClean="0"/>
                <a:t>1</a:t>
              </a:r>
              <a:endParaRPr lang="es-MX" b="1" dirty="0"/>
            </a:p>
          </p:txBody>
        </p:sp>
        <p:sp>
          <p:nvSpPr>
            <p:cNvPr id="7" name="6 CuadroTexto"/>
            <p:cNvSpPr txBox="1"/>
            <p:nvPr/>
          </p:nvSpPr>
          <p:spPr>
            <a:xfrm>
              <a:off x="323967" y="4349205"/>
              <a:ext cx="301686" cy="369332"/>
            </a:xfrm>
            <a:prstGeom prst="rect">
              <a:avLst/>
            </a:prstGeom>
            <a:noFill/>
          </p:spPr>
          <p:txBody>
            <a:bodyPr wrap="none" rtlCol="0">
              <a:spAutoFit/>
            </a:bodyPr>
            <a:lstStyle/>
            <a:p>
              <a:r>
                <a:rPr lang="es-MX" b="1" dirty="0" smtClean="0"/>
                <a:t>2</a:t>
              </a:r>
              <a:endParaRPr lang="es-MX" b="1" dirty="0"/>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9" t="13816" r="1079" b="18812"/>
            <a:stretch/>
          </p:blipFill>
          <p:spPr bwMode="auto">
            <a:xfrm>
              <a:off x="361258" y="405401"/>
              <a:ext cx="8533442" cy="324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8 Rectángulo"/>
          <p:cNvSpPr/>
          <p:nvPr/>
        </p:nvSpPr>
        <p:spPr>
          <a:xfrm>
            <a:off x="6372200" y="83408"/>
            <a:ext cx="2722220" cy="400110"/>
          </a:xfrm>
          <a:prstGeom prst="rect">
            <a:avLst/>
          </a:prstGeom>
        </p:spPr>
        <p:txBody>
          <a:bodyPr wrap="none">
            <a:spAutoFit/>
          </a:bodyPr>
          <a:lstStyle/>
          <a:p>
            <a:r>
              <a:rPr lang="es-MX" sz="2000" b="1" dirty="0" smtClean="0"/>
              <a:t>Asignación de Formatos</a:t>
            </a:r>
            <a:endParaRPr lang="es-MX" sz="2000" dirty="0"/>
          </a:p>
        </p:txBody>
      </p:sp>
    </p:spTree>
    <p:extLst>
      <p:ext uri="{BB962C8B-B14F-4D97-AF65-F5344CB8AC3E}">
        <p14:creationId xmlns:p14="http://schemas.microsoft.com/office/powerpoint/2010/main" val="2030212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72200" y="83408"/>
            <a:ext cx="2722220" cy="400110"/>
          </a:xfrm>
          <a:prstGeom prst="rect">
            <a:avLst/>
          </a:prstGeom>
        </p:spPr>
        <p:txBody>
          <a:bodyPr wrap="none">
            <a:spAutoFit/>
          </a:bodyPr>
          <a:lstStyle/>
          <a:p>
            <a:r>
              <a:rPr lang="es-MX" sz="2000" b="1" dirty="0" smtClean="0"/>
              <a:t>Asignación de Formatos</a:t>
            </a:r>
            <a:endParaRPr lang="es-MX" sz="2000" dirty="0"/>
          </a:p>
        </p:txBody>
      </p:sp>
      <p:grpSp>
        <p:nvGrpSpPr>
          <p:cNvPr id="10" name="9 Grupo"/>
          <p:cNvGrpSpPr/>
          <p:nvPr/>
        </p:nvGrpSpPr>
        <p:grpSpPr>
          <a:xfrm>
            <a:off x="683568" y="1131590"/>
            <a:ext cx="7848872" cy="3600400"/>
            <a:chOff x="0" y="1592580"/>
            <a:chExt cx="9144000" cy="4551375"/>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34" b="5111"/>
            <a:stretch/>
          </p:blipFill>
          <p:spPr bwMode="auto">
            <a:xfrm>
              <a:off x="0" y="1592580"/>
              <a:ext cx="9144000" cy="450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1290081" y="3562350"/>
              <a:ext cx="1017184" cy="258160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13 Rectángulo"/>
            <p:cNvSpPr/>
            <p:nvPr/>
          </p:nvSpPr>
          <p:spPr>
            <a:xfrm>
              <a:off x="2721935" y="3232741"/>
              <a:ext cx="956930" cy="32960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076056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72573" y="51470"/>
            <a:ext cx="9004265" cy="571504"/>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p:spPr>
        <p:txBody>
          <a:bodyPr vert="horz" wrap="square" lIns="91440" tIns="45720" rIns="91440" bIns="45720" numCol="1" anchor="ctr" anchorCtr="0" compatLnSpc="1">
            <a:prstTxWarp prst="textNoShape">
              <a:avLst/>
            </a:prstTxWarp>
            <a:noAutofit/>
          </a:bodyPr>
          <a:lstStyle/>
          <a:p>
            <a:pPr algn="r" fontAlgn="base">
              <a:spcBef>
                <a:spcPct val="0"/>
              </a:spcBef>
              <a:spcAft>
                <a:spcPct val="0"/>
              </a:spcAft>
              <a:defRPr/>
            </a:pPr>
            <a:r>
              <a:rPr lang="es-MX" sz="2800" b="1" dirty="0" smtClean="0">
                <a:solidFill>
                  <a:prstClr val="black"/>
                </a:solidFill>
                <a:latin typeface="+mj-lt"/>
                <a:cs typeface="Arial" pitchFamily="34" charset="0"/>
              </a:rPr>
              <a:t>Antecedentes</a:t>
            </a:r>
            <a:endParaRPr lang="es-MX" sz="2800" b="1" dirty="0">
              <a:solidFill>
                <a:prstClr val="black"/>
              </a:solidFill>
              <a:latin typeface="+mj-lt"/>
              <a:cs typeface="Arial" pitchFamily="34" charset="0"/>
            </a:endParaRPr>
          </a:p>
        </p:txBody>
      </p:sp>
      <p:sp>
        <p:nvSpPr>
          <p:cNvPr id="4" name="2 Marcador de contenido"/>
          <p:cNvSpPr txBox="1">
            <a:spLocks/>
          </p:cNvSpPr>
          <p:nvPr/>
        </p:nvSpPr>
        <p:spPr>
          <a:xfrm>
            <a:off x="418832" y="5023531"/>
            <a:ext cx="8393634" cy="7368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ES" sz="1600" dirty="0">
              <a:latin typeface="+mj-lt"/>
              <a:cs typeface="Arial" panose="020B0604020202020204" pitchFamily="34" charset="0"/>
            </a:endParaRPr>
          </a:p>
        </p:txBody>
      </p:sp>
      <p:sp>
        <p:nvSpPr>
          <p:cNvPr id="5" name="4 Rectángulo"/>
          <p:cNvSpPr/>
          <p:nvPr/>
        </p:nvSpPr>
        <p:spPr>
          <a:xfrm>
            <a:off x="272998" y="957952"/>
            <a:ext cx="8685301" cy="3323987"/>
          </a:xfrm>
          <a:prstGeom prst="rect">
            <a:avLst/>
          </a:prstGeom>
        </p:spPr>
        <p:txBody>
          <a:bodyPr wrap="square">
            <a:spAutoFit/>
          </a:bodyPr>
          <a:lstStyle/>
          <a:p>
            <a:pPr algn="just" fontAlgn="base"/>
            <a:r>
              <a:rPr lang="es-ES" sz="1400" dirty="0">
                <a:latin typeface="+mj-lt"/>
              </a:rPr>
              <a:t>En el marco de la Ley de Transparencia y Acceso a la Información Pública para el Estado de </a:t>
            </a:r>
            <a:r>
              <a:rPr lang="es-ES" sz="1400" dirty="0" smtClean="0">
                <a:latin typeface="+mj-lt"/>
              </a:rPr>
              <a:t>Chihuahua, </a:t>
            </a:r>
            <a:r>
              <a:rPr lang="es-ES" sz="1400" dirty="0">
                <a:latin typeface="+mj-lt"/>
              </a:rPr>
              <a:t>publicada en el Periódico Oficial del Gobierno del Estado de </a:t>
            </a:r>
            <a:r>
              <a:rPr lang="es-ES" sz="1400" dirty="0" smtClean="0">
                <a:latin typeface="+mj-lt"/>
              </a:rPr>
              <a:t>Chihuahua </a:t>
            </a:r>
            <a:r>
              <a:rPr lang="es-ES" sz="1400" dirty="0">
                <a:latin typeface="+mj-lt"/>
              </a:rPr>
              <a:t>el </a:t>
            </a:r>
            <a:r>
              <a:rPr lang="es-ES" sz="1400" dirty="0" smtClean="0">
                <a:latin typeface="+mj-lt"/>
              </a:rPr>
              <a:t> 15 </a:t>
            </a:r>
            <a:r>
              <a:rPr lang="es-ES" sz="1400" dirty="0">
                <a:latin typeface="+mj-lt"/>
              </a:rPr>
              <a:t>de </a:t>
            </a:r>
            <a:r>
              <a:rPr lang="es-ES" sz="1400" dirty="0" smtClean="0">
                <a:latin typeface="+mj-lt"/>
              </a:rPr>
              <a:t>octubre </a:t>
            </a:r>
            <a:r>
              <a:rPr lang="es-ES" sz="1400" dirty="0">
                <a:latin typeface="+mj-lt"/>
              </a:rPr>
              <a:t>del </a:t>
            </a:r>
            <a:r>
              <a:rPr lang="es-ES" sz="1400" dirty="0" smtClean="0">
                <a:latin typeface="+mj-lt"/>
              </a:rPr>
              <a:t>2005, (abrogación 4 de mayo de 2016), </a:t>
            </a:r>
            <a:r>
              <a:rPr lang="es-ES" sz="1400" dirty="0">
                <a:latin typeface="+mj-lt"/>
              </a:rPr>
              <a:t>es responsabilidad de los sujetos obligados hacer transparente su gestión, mediante la publicidad de la información pública establecida en los términos de las </a:t>
            </a:r>
            <a:r>
              <a:rPr lang="es-ES" sz="1400" dirty="0" smtClean="0">
                <a:latin typeface="+mj-lt"/>
              </a:rPr>
              <a:t>48 </a:t>
            </a:r>
            <a:r>
              <a:rPr lang="es-ES" sz="1400" dirty="0">
                <a:latin typeface="+mj-lt"/>
              </a:rPr>
              <a:t>fracciones del artículo </a:t>
            </a:r>
            <a:r>
              <a:rPr lang="es-ES" sz="1400" dirty="0" smtClean="0">
                <a:latin typeface="+mj-lt"/>
              </a:rPr>
              <a:t>77 </a:t>
            </a:r>
            <a:r>
              <a:rPr lang="es-ES" sz="1400" dirty="0">
                <a:latin typeface="+mj-lt"/>
              </a:rPr>
              <a:t>de esta Ley. Se entiende por información pública todo documento </a:t>
            </a:r>
            <a:r>
              <a:rPr lang="es-ES" sz="1400" dirty="0" smtClean="0">
                <a:latin typeface="+mj-lt"/>
              </a:rPr>
              <a:t>público que los sujetos obligados adquieran, transformen o conserven por cualquier título.</a:t>
            </a:r>
          </a:p>
          <a:p>
            <a:pPr algn="just" fontAlgn="base"/>
            <a:endParaRPr lang="es-ES" sz="1400" dirty="0">
              <a:latin typeface="+mj-lt"/>
            </a:endParaRPr>
          </a:p>
          <a:p>
            <a:pPr algn="just" fontAlgn="base"/>
            <a:r>
              <a:rPr lang="es-ES" sz="1400" dirty="0">
                <a:latin typeface="+mj-lt"/>
              </a:rPr>
              <a:t>En este </a:t>
            </a:r>
            <a:r>
              <a:rPr lang="es-ES" sz="1400" dirty="0" smtClean="0">
                <a:latin typeface="+mj-lt"/>
              </a:rPr>
              <a:t>contexto, la Plataforma Nacional de Transparencia, es</a:t>
            </a:r>
            <a:r>
              <a:rPr lang="es-ES" sz="1400" dirty="0" smtClean="0">
                <a:latin typeface="+mj-lt"/>
                <a:cs typeface="Arial" panose="020B0604020202020204" pitchFamily="34" charset="0"/>
              </a:rPr>
              <a:t> </a:t>
            </a:r>
            <a:r>
              <a:rPr lang="es-ES" sz="1400" dirty="0">
                <a:latin typeface="+mj-lt"/>
                <a:cs typeface="Arial" panose="020B0604020202020204" pitchFamily="34" charset="0"/>
              </a:rPr>
              <a:t>la plataforma electrónica que permite a los sujetos obligados y organismos garantes en materia de transparencia y acceso a la información pública, cumplir con los procedimientos, obligaciones y disposiciones señaladas en la Ley General de Transparencia y de nuestro Estado, </a:t>
            </a:r>
            <a:r>
              <a:rPr lang="es-ES" sz="1400" dirty="0" smtClean="0">
                <a:latin typeface="+mj-lt"/>
                <a:cs typeface="Arial" panose="020B0604020202020204" pitchFamily="34" charset="0"/>
              </a:rPr>
              <a:t>y en la </a:t>
            </a:r>
            <a:r>
              <a:rPr lang="es-ES" sz="1400" dirty="0">
                <a:latin typeface="+mj-lt"/>
                <a:cs typeface="Arial" panose="020B0604020202020204" pitchFamily="34" charset="0"/>
              </a:rPr>
              <a:t>Ley de Transparencia y Acceso a la Información Pública del Estado de Chihuahua. Esta herramienta fue lanzada el 5 de mayo de 2016 por el INAI y cuenta con 4 sistemas: el SIPOT, el SISAI 2.0, el SICOM y el SIGEMI</a:t>
            </a:r>
            <a:r>
              <a:rPr lang="es-ES" sz="1400" dirty="0" smtClean="0">
                <a:latin typeface="+mj-lt"/>
                <a:cs typeface="Arial" panose="020B0604020202020204" pitchFamily="34" charset="0"/>
              </a:rPr>
              <a:t>.</a:t>
            </a:r>
          </a:p>
          <a:p>
            <a:pPr algn="just" fontAlgn="base"/>
            <a:endParaRPr lang="es-ES" sz="1400" dirty="0" smtClean="0">
              <a:latin typeface="+mj-lt"/>
              <a:cs typeface="Arial" panose="020B0604020202020204" pitchFamily="34" charset="0"/>
            </a:endParaRPr>
          </a:p>
          <a:p>
            <a:pPr algn="just" fontAlgn="base"/>
            <a:r>
              <a:rPr lang="es-ES" sz="1400" dirty="0">
                <a:latin typeface="+mj-lt"/>
                <a:cs typeface="Arial" panose="020B0604020202020204" pitchFamily="34" charset="0"/>
              </a:rPr>
              <a:t>En esta ocasión abordaremos el tema del Sistema de Portales de Obligaciones de Transparencia (SIPOT), toda vez que es mediante el cual los sujetos obligados deberán transparentar las obligaciones de transparencia que les correspondan</a:t>
            </a:r>
            <a:r>
              <a:rPr lang="es-ES" sz="1400" dirty="0" smtClean="0">
                <a:latin typeface="+mj-lt"/>
                <a:cs typeface="Arial" panose="020B0604020202020204" pitchFamily="34" charset="0"/>
              </a:rPr>
              <a:t>.</a:t>
            </a:r>
            <a:endParaRPr lang="es-ES" sz="1400" dirty="0">
              <a:latin typeface="+mj-lt"/>
            </a:endParaRPr>
          </a:p>
        </p:txBody>
      </p:sp>
    </p:spTree>
    <p:extLst>
      <p:ext uri="{BB962C8B-B14F-4D97-AF65-F5344CB8AC3E}">
        <p14:creationId xmlns:p14="http://schemas.microsoft.com/office/powerpoint/2010/main" val="1506671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72200" y="83408"/>
            <a:ext cx="2722220" cy="400110"/>
          </a:xfrm>
          <a:prstGeom prst="rect">
            <a:avLst/>
          </a:prstGeom>
        </p:spPr>
        <p:txBody>
          <a:bodyPr wrap="none">
            <a:spAutoFit/>
          </a:bodyPr>
          <a:lstStyle/>
          <a:p>
            <a:r>
              <a:rPr lang="es-MX" sz="2000" b="1" dirty="0" smtClean="0"/>
              <a:t>Asignación de Formatos</a:t>
            </a:r>
            <a:endParaRPr lang="es-MX" sz="2000" dirty="0"/>
          </a:p>
        </p:txBody>
      </p:sp>
      <p:grpSp>
        <p:nvGrpSpPr>
          <p:cNvPr id="8" name="7 Grupo"/>
          <p:cNvGrpSpPr/>
          <p:nvPr/>
        </p:nvGrpSpPr>
        <p:grpSpPr>
          <a:xfrm>
            <a:off x="1043608" y="843558"/>
            <a:ext cx="7272808" cy="3846189"/>
            <a:chOff x="0" y="781050"/>
            <a:chExt cx="9144000" cy="5276849"/>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778" b="4666"/>
            <a:stretch/>
          </p:blipFill>
          <p:spPr bwMode="auto">
            <a:xfrm>
              <a:off x="0" y="781050"/>
              <a:ext cx="9144000" cy="527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Rectángulo"/>
            <p:cNvSpPr/>
            <p:nvPr/>
          </p:nvSpPr>
          <p:spPr>
            <a:xfrm>
              <a:off x="1257300" y="3105150"/>
              <a:ext cx="1276350" cy="2895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6" name="15 Flecha derecha"/>
            <p:cNvSpPr/>
            <p:nvPr/>
          </p:nvSpPr>
          <p:spPr>
            <a:xfrm>
              <a:off x="647700" y="3429000"/>
              <a:ext cx="838200" cy="9525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4988815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72200" y="83408"/>
            <a:ext cx="2722220" cy="400110"/>
          </a:xfrm>
          <a:prstGeom prst="rect">
            <a:avLst/>
          </a:prstGeom>
        </p:spPr>
        <p:txBody>
          <a:bodyPr wrap="none">
            <a:spAutoFit/>
          </a:bodyPr>
          <a:lstStyle/>
          <a:p>
            <a:r>
              <a:rPr lang="es-MX" sz="2000" b="1" dirty="0" smtClean="0"/>
              <a:t>Asignación de Formatos</a:t>
            </a:r>
            <a:endParaRPr lang="es-MX" sz="2000" dirty="0"/>
          </a:p>
        </p:txBody>
      </p:sp>
      <p:grpSp>
        <p:nvGrpSpPr>
          <p:cNvPr id="10" name="9 Grupo"/>
          <p:cNvGrpSpPr/>
          <p:nvPr/>
        </p:nvGrpSpPr>
        <p:grpSpPr>
          <a:xfrm>
            <a:off x="521271" y="1144555"/>
            <a:ext cx="8100392" cy="3587435"/>
            <a:chOff x="0" y="938172"/>
            <a:chExt cx="9144000" cy="4500933"/>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08" r="173" b="4736"/>
            <a:stretch/>
          </p:blipFill>
          <p:spPr bwMode="auto">
            <a:xfrm>
              <a:off x="0" y="938172"/>
              <a:ext cx="9144000" cy="450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2721935" y="2562448"/>
              <a:ext cx="956930" cy="32960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13 Rectángulo"/>
            <p:cNvSpPr/>
            <p:nvPr/>
          </p:nvSpPr>
          <p:spPr>
            <a:xfrm>
              <a:off x="2721935" y="3655828"/>
              <a:ext cx="1222744" cy="32960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7" name="16 Rectángulo"/>
            <p:cNvSpPr/>
            <p:nvPr/>
          </p:nvSpPr>
          <p:spPr>
            <a:xfrm>
              <a:off x="1290081" y="3023833"/>
              <a:ext cx="1017184" cy="241527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18" name="CuadroTexto 8"/>
          <p:cNvSpPr txBox="1">
            <a:spLocks noChangeArrowheads="1"/>
          </p:cNvSpPr>
          <p:nvPr/>
        </p:nvSpPr>
        <p:spPr bwMode="auto">
          <a:xfrm>
            <a:off x="1215790" y="3164577"/>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19" name="CuadroTexto 8"/>
          <p:cNvSpPr txBox="1">
            <a:spLocks noChangeArrowheads="1"/>
          </p:cNvSpPr>
          <p:nvPr/>
        </p:nvSpPr>
        <p:spPr bwMode="auto">
          <a:xfrm>
            <a:off x="3851920" y="2362779"/>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2</a:t>
            </a:r>
            <a:endParaRPr lang="es-MX" altLang="es-MX" sz="2100" b="1" dirty="0"/>
          </a:p>
        </p:txBody>
      </p:sp>
      <p:sp>
        <p:nvSpPr>
          <p:cNvPr id="20" name="CuadroTexto 8"/>
          <p:cNvSpPr txBox="1">
            <a:spLocks noChangeArrowheads="1"/>
          </p:cNvSpPr>
          <p:nvPr/>
        </p:nvSpPr>
        <p:spPr bwMode="auto">
          <a:xfrm>
            <a:off x="4015743" y="3234249"/>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3</a:t>
            </a:r>
          </a:p>
        </p:txBody>
      </p:sp>
    </p:spTree>
    <p:extLst>
      <p:ext uri="{BB962C8B-B14F-4D97-AF65-F5344CB8AC3E}">
        <p14:creationId xmlns:p14="http://schemas.microsoft.com/office/powerpoint/2010/main" val="8536425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Imagen 4"/>
          <p:cNvPicPr>
            <a:picLocks noChangeAspect="1"/>
          </p:cNvPicPr>
          <p:nvPr/>
        </p:nvPicPr>
        <p:blipFill>
          <a:blip r:embed="rId2">
            <a:extLst>
              <a:ext uri="{28A0092B-C50C-407E-A947-70E740481C1C}">
                <a14:useLocalDpi xmlns:a14="http://schemas.microsoft.com/office/drawing/2010/main" val="0"/>
              </a:ext>
            </a:extLst>
          </a:blip>
          <a:srcRect t="30769" r="11824"/>
          <a:stretch>
            <a:fillRect/>
          </a:stretch>
        </p:blipFill>
        <p:spPr bwMode="auto">
          <a:xfrm>
            <a:off x="1331640" y="2355726"/>
            <a:ext cx="6575674" cy="23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17 Grupo"/>
          <p:cNvGrpSpPr>
            <a:grpSpLocks/>
          </p:cNvGrpSpPr>
          <p:nvPr/>
        </p:nvGrpSpPr>
        <p:grpSpPr bwMode="auto">
          <a:xfrm>
            <a:off x="1420448" y="1397621"/>
            <a:ext cx="5529853" cy="2965961"/>
            <a:chOff x="1419961" y="1956837"/>
            <a:chExt cx="5530340" cy="3954411"/>
          </a:xfrm>
        </p:grpSpPr>
        <p:pic>
          <p:nvPicPr>
            <p:cNvPr id="16391" name="Imagen 1"/>
            <p:cNvPicPr>
              <a:picLocks noChangeAspect="1"/>
            </p:cNvPicPr>
            <p:nvPr/>
          </p:nvPicPr>
          <p:blipFill>
            <a:blip r:embed="rId3">
              <a:extLst>
                <a:ext uri="{28A0092B-C50C-407E-A947-70E740481C1C}">
                  <a14:useLocalDpi xmlns:a14="http://schemas.microsoft.com/office/drawing/2010/main" val="0"/>
                </a:ext>
              </a:extLst>
            </a:blip>
            <a:srcRect l="10242" t="39798" r="76489" b="42694"/>
            <a:stretch>
              <a:fillRect/>
            </a:stretch>
          </p:blipFill>
          <p:spPr bwMode="auto">
            <a:xfrm>
              <a:off x="1595804" y="2044212"/>
              <a:ext cx="1121019" cy="7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5"/>
            <p:cNvSpPr/>
            <p:nvPr/>
          </p:nvSpPr>
          <p:spPr>
            <a:xfrm>
              <a:off x="1710864" y="2294957"/>
              <a:ext cx="1006564" cy="17144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1" name="Rectángulo 6"/>
            <p:cNvSpPr/>
            <p:nvPr/>
          </p:nvSpPr>
          <p:spPr>
            <a:xfrm>
              <a:off x="1710864" y="2077481"/>
              <a:ext cx="1006564" cy="150804"/>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2" name="Rectángulo 7"/>
            <p:cNvSpPr/>
            <p:nvPr/>
          </p:nvSpPr>
          <p:spPr>
            <a:xfrm>
              <a:off x="5800599" y="4278303"/>
              <a:ext cx="581076" cy="22382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395" name="CuadroTexto 8"/>
            <p:cNvSpPr txBox="1">
              <a:spLocks noChangeArrowheads="1"/>
            </p:cNvSpPr>
            <p:nvPr/>
          </p:nvSpPr>
          <p:spPr bwMode="auto">
            <a:xfrm>
              <a:off x="1419961" y="1956837"/>
              <a:ext cx="474785" cy="55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16397" name="CuadroTexto 10"/>
            <p:cNvSpPr txBox="1">
              <a:spLocks noChangeArrowheads="1"/>
            </p:cNvSpPr>
            <p:nvPr/>
          </p:nvSpPr>
          <p:spPr bwMode="auto">
            <a:xfrm>
              <a:off x="6475516" y="3986606"/>
              <a:ext cx="474785" cy="55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7</a:t>
              </a:r>
            </a:p>
          </p:txBody>
        </p:sp>
        <p:sp>
          <p:nvSpPr>
            <p:cNvPr id="27" name="Rectángulo 13"/>
            <p:cNvSpPr/>
            <p:nvPr/>
          </p:nvSpPr>
          <p:spPr>
            <a:xfrm>
              <a:off x="5778397" y="3347415"/>
              <a:ext cx="581076" cy="12381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8" name="Rectángulo 15"/>
            <p:cNvSpPr/>
            <p:nvPr/>
          </p:nvSpPr>
          <p:spPr>
            <a:xfrm>
              <a:off x="2271549" y="3714273"/>
              <a:ext cx="1148012" cy="21969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401" name="CuadroTexto 16"/>
            <p:cNvSpPr txBox="1">
              <a:spLocks noChangeArrowheads="1"/>
            </p:cNvSpPr>
            <p:nvPr/>
          </p:nvSpPr>
          <p:spPr bwMode="auto">
            <a:xfrm>
              <a:off x="5507977" y="2778397"/>
              <a:ext cx="474785" cy="55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3</a:t>
              </a:r>
            </a:p>
          </p:txBody>
        </p:sp>
        <p:sp>
          <p:nvSpPr>
            <p:cNvPr id="16402" name="CuadroTexto 17"/>
            <p:cNvSpPr txBox="1">
              <a:spLocks noChangeArrowheads="1"/>
            </p:cNvSpPr>
            <p:nvPr/>
          </p:nvSpPr>
          <p:spPr bwMode="auto">
            <a:xfrm>
              <a:off x="5940063" y="3332366"/>
              <a:ext cx="474785" cy="55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5</a:t>
              </a:r>
            </a:p>
          </p:txBody>
        </p:sp>
        <p:sp>
          <p:nvSpPr>
            <p:cNvPr id="16403" name="CuadroTexto 18"/>
            <p:cNvSpPr txBox="1">
              <a:spLocks noChangeArrowheads="1"/>
            </p:cNvSpPr>
            <p:nvPr/>
          </p:nvSpPr>
          <p:spPr bwMode="auto">
            <a:xfrm>
              <a:off x="3103808" y="4232455"/>
              <a:ext cx="474785" cy="55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6</a:t>
              </a:r>
            </a:p>
          </p:txBody>
        </p:sp>
      </p:grpSp>
      <p:sp>
        <p:nvSpPr>
          <p:cNvPr id="16390" name="CuadroTexto 16"/>
          <p:cNvSpPr txBox="1">
            <a:spLocks noChangeArrowheads="1"/>
          </p:cNvSpPr>
          <p:nvPr/>
        </p:nvSpPr>
        <p:spPr bwMode="auto">
          <a:xfrm>
            <a:off x="7142858" y="2162431"/>
            <a:ext cx="474662" cy="28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4</a:t>
            </a:r>
          </a:p>
        </p:txBody>
      </p: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00" t="19387" r="10632" b="67489"/>
          <a:stretch/>
        </p:blipFill>
        <p:spPr bwMode="auto">
          <a:xfrm>
            <a:off x="96246" y="833836"/>
            <a:ext cx="8963129" cy="61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96246" y="4980"/>
            <a:ext cx="9043713" cy="830997"/>
          </a:xfrm>
          <a:prstGeom prst="rect">
            <a:avLst/>
          </a:prstGeom>
          <a:noFill/>
        </p:spPr>
        <p:txBody>
          <a:bodyPr wrap="square" rtlCol="0">
            <a:spAutoFit/>
          </a:bodyPr>
          <a:lstStyle/>
          <a:p>
            <a:pPr algn="r"/>
            <a:r>
              <a:rPr lang="es-MX" sz="2400" b="1" dirty="0" smtClean="0">
                <a:cs typeface="Arial" panose="020B0604020202020204" pitchFamily="34" charset="0"/>
              </a:rPr>
              <a:t>Cada área descarga los formatos de la PNT de la o las fracciones que les haya asignado la UT de su Sujeto Obligado</a:t>
            </a:r>
            <a:endParaRPr lang="es-MX" sz="2400" b="1" dirty="0">
              <a:cs typeface="Arial" panose="020B0604020202020204" pitchFamily="34" charset="0"/>
            </a:endParaRPr>
          </a:p>
        </p:txBody>
      </p:sp>
      <p:sp>
        <p:nvSpPr>
          <p:cNvPr id="3" name="2 Rectángulo"/>
          <p:cNvSpPr/>
          <p:nvPr/>
        </p:nvSpPr>
        <p:spPr>
          <a:xfrm>
            <a:off x="5758028" y="2219706"/>
            <a:ext cx="1393745" cy="98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Rectángulo"/>
          <p:cNvSpPr/>
          <p:nvPr/>
        </p:nvSpPr>
        <p:spPr>
          <a:xfrm>
            <a:off x="5760300" y="2317063"/>
            <a:ext cx="1393745" cy="892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966" t="39243" r="18119" b="40000"/>
          <a:stretch/>
        </p:blipFill>
        <p:spPr bwMode="auto">
          <a:xfrm>
            <a:off x="1669444" y="1419622"/>
            <a:ext cx="7506491"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uadroTexto 8"/>
          <p:cNvSpPr txBox="1">
            <a:spLocks noChangeArrowheads="1"/>
          </p:cNvSpPr>
          <p:nvPr/>
        </p:nvSpPr>
        <p:spPr bwMode="auto">
          <a:xfrm>
            <a:off x="8388424" y="1599694"/>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2</a:t>
            </a:r>
            <a:endParaRPr lang="es-MX" altLang="es-MX" sz="2100" b="1" dirty="0"/>
          </a:p>
        </p:txBody>
      </p:sp>
      <p:sp>
        <p:nvSpPr>
          <p:cNvPr id="29" name="CuadroTexto 8"/>
          <p:cNvSpPr txBox="1">
            <a:spLocks noChangeArrowheads="1"/>
          </p:cNvSpPr>
          <p:nvPr/>
        </p:nvSpPr>
        <p:spPr bwMode="auto">
          <a:xfrm>
            <a:off x="8388424" y="1849187"/>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3</a:t>
            </a:r>
            <a:endParaRPr lang="es-MX" altLang="es-MX" sz="2100" b="1" dirty="0"/>
          </a:p>
        </p:txBody>
      </p:sp>
      <p:sp>
        <p:nvSpPr>
          <p:cNvPr id="30" name="CuadroTexto 8"/>
          <p:cNvSpPr txBox="1">
            <a:spLocks noChangeArrowheads="1"/>
          </p:cNvSpPr>
          <p:nvPr/>
        </p:nvSpPr>
        <p:spPr bwMode="auto">
          <a:xfrm>
            <a:off x="8389162" y="2062252"/>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4</a:t>
            </a:r>
            <a:endParaRPr lang="es-MX" altLang="es-MX" sz="2100" b="1" dirty="0"/>
          </a:p>
        </p:txBody>
      </p:sp>
      <p:sp>
        <p:nvSpPr>
          <p:cNvPr id="31" name="CuadroTexto 8"/>
          <p:cNvSpPr txBox="1">
            <a:spLocks noChangeArrowheads="1"/>
          </p:cNvSpPr>
          <p:nvPr/>
        </p:nvSpPr>
        <p:spPr bwMode="auto">
          <a:xfrm>
            <a:off x="3491880" y="2271251"/>
            <a:ext cx="4747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5</a:t>
            </a:r>
            <a:endParaRPr lang="es-MX" altLang="es-MX" sz="2100" b="1" dirty="0"/>
          </a:p>
        </p:txBody>
      </p:sp>
    </p:spTree>
    <p:extLst>
      <p:ext uri="{BB962C8B-B14F-4D97-AF65-F5344CB8AC3E}">
        <p14:creationId xmlns:p14="http://schemas.microsoft.com/office/powerpoint/2010/main" val="134355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1453096" y="771550"/>
            <a:ext cx="6215248" cy="3956367"/>
            <a:chOff x="1093055" y="1284009"/>
            <a:chExt cx="6928583" cy="5167125"/>
          </a:xfrm>
        </p:grpSpPr>
        <p:grpSp>
          <p:nvGrpSpPr>
            <p:cNvPr id="4" name="1 Grupo"/>
            <p:cNvGrpSpPr>
              <a:grpSpLocks/>
            </p:cNvGrpSpPr>
            <p:nvPr/>
          </p:nvGrpSpPr>
          <p:grpSpPr bwMode="auto">
            <a:xfrm>
              <a:off x="1093653" y="1286997"/>
              <a:ext cx="6927985" cy="5164137"/>
              <a:chOff x="1093306" y="836712"/>
              <a:chExt cx="6928676" cy="5164038"/>
            </a:xfrm>
          </p:grpSpPr>
          <p:pic>
            <p:nvPicPr>
              <p:cNvPr id="12" name="Imagen 1"/>
              <p:cNvPicPr>
                <a:picLocks noChangeAspect="1"/>
              </p:cNvPicPr>
              <p:nvPr/>
            </p:nvPicPr>
            <p:blipFill>
              <a:blip r:embed="rId2">
                <a:extLst>
                  <a:ext uri="{28A0092B-C50C-407E-A947-70E740481C1C}">
                    <a14:useLocalDpi xmlns:a14="http://schemas.microsoft.com/office/drawing/2010/main" val="0"/>
                  </a:ext>
                </a:extLst>
              </a:blip>
              <a:srcRect b="85385"/>
              <a:stretch>
                <a:fillRect/>
              </a:stretch>
            </p:blipFill>
            <p:spPr bwMode="auto">
              <a:xfrm>
                <a:off x="1122019" y="836712"/>
                <a:ext cx="6899963" cy="7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3"/>
              <p:cNvPicPr>
                <a:picLocks noChangeAspect="1"/>
              </p:cNvPicPr>
              <p:nvPr/>
            </p:nvPicPr>
            <p:blipFill>
              <a:blip r:embed="rId3">
                <a:extLst>
                  <a:ext uri="{28A0092B-C50C-407E-A947-70E740481C1C}">
                    <a14:useLocalDpi xmlns:a14="http://schemas.microsoft.com/office/drawing/2010/main" val="0"/>
                  </a:ext>
                </a:extLst>
              </a:blip>
              <a:srcRect l="5338" t="37437" r="77269" b="48975"/>
              <a:stretch>
                <a:fillRect/>
              </a:stretch>
            </p:blipFill>
            <p:spPr bwMode="auto">
              <a:xfrm>
                <a:off x="1239716" y="1332034"/>
                <a:ext cx="1200151" cy="6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4"/>
              <p:cNvPicPr>
                <a:picLocks noChangeAspect="1"/>
              </p:cNvPicPr>
              <p:nvPr/>
            </p:nvPicPr>
            <p:blipFill>
              <a:blip r:embed="rId2">
                <a:extLst>
                  <a:ext uri="{28A0092B-C50C-407E-A947-70E740481C1C}">
                    <a14:useLocalDpi xmlns:a14="http://schemas.microsoft.com/office/drawing/2010/main" val="0"/>
                  </a:ext>
                </a:extLst>
              </a:blip>
              <a:srcRect t="15514" b="2948"/>
              <a:stretch>
                <a:fillRect/>
              </a:stretch>
            </p:blipFill>
            <p:spPr bwMode="auto">
              <a:xfrm>
                <a:off x="1122019" y="2031022"/>
                <a:ext cx="6899963" cy="396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5"/>
              <p:cNvSpPr/>
              <p:nvPr/>
            </p:nvSpPr>
            <p:spPr>
              <a:xfrm>
                <a:off x="5684949" y="2413069"/>
                <a:ext cx="1620999" cy="15874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 name="Rectángulo 6"/>
              <p:cNvSpPr/>
              <p:nvPr/>
            </p:nvSpPr>
            <p:spPr>
              <a:xfrm>
                <a:off x="5684949" y="2598803"/>
                <a:ext cx="487411" cy="17144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7" name="CuadroTexto 7"/>
              <p:cNvSpPr txBox="1">
                <a:spLocks noChangeArrowheads="1"/>
              </p:cNvSpPr>
              <p:nvPr/>
            </p:nvSpPr>
            <p:spPr bwMode="auto">
              <a:xfrm>
                <a:off x="1093306" y="1170922"/>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18" name="Rectángulo 8"/>
              <p:cNvSpPr/>
              <p:nvPr/>
            </p:nvSpPr>
            <p:spPr>
              <a:xfrm>
                <a:off x="1398272" y="1371689"/>
                <a:ext cx="1185980" cy="13811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9" name="CuadroTexto 9"/>
              <p:cNvSpPr txBox="1">
                <a:spLocks noChangeArrowheads="1"/>
              </p:cNvSpPr>
              <p:nvPr/>
            </p:nvSpPr>
            <p:spPr bwMode="auto">
              <a:xfrm>
                <a:off x="1111914" y="1635824"/>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2</a:t>
                </a:r>
              </a:p>
            </p:txBody>
          </p:sp>
          <p:sp>
            <p:nvSpPr>
              <p:cNvPr id="20" name="CuadroTexto 10"/>
              <p:cNvSpPr txBox="1">
                <a:spLocks noChangeArrowheads="1"/>
              </p:cNvSpPr>
              <p:nvPr/>
            </p:nvSpPr>
            <p:spPr bwMode="auto">
              <a:xfrm>
                <a:off x="7307628" y="2037878"/>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3</a:t>
                </a:r>
              </a:p>
            </p:txBody>
          </p:sp>
          <p:sp>
            <p:nvSpPr>
              <p:cNvPr id="21" name="CuadroTexto 11"/>
              <p:cNvSpPr txBox="1">
                <a:spLocks noChangeArrowheads="1"/>
              </p:cNvSpPr>
              <p:nvPr/>
            </p:nvSpPr>
            <p:spPr bwMode="auto">
              <a:xfrm>
                <a:off x="5395398" y="2374938"/>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5</a:t>
                </a:r>
              </a:p>
            </p:txBody>
          </p:sp>
          <p:sp>
            <p:nvSpPr>
              <p:cNvPr id="22" name="CuadroTexto 12"/>
              <p:cNvSpPr txBox="1">
                <a:spLocks noChangeArrowheads="1"/>
              </p:cNvSpPr>
              <p:nvPr/>
            </p:nvSpPr>
            <p:spPr bwMode="auto">
              <a:xfrm>
                <a:off x="1504927" y="3591019"/>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6</a:t>
                </a:r>
              </a:p>
            </p:txBody>
          </p:sp>
          <p:sp>
            <p:nvSpPr>
              <p:cNvPr id="23" name="CuadroTexto 13"/>
              <p:cNvSpPr txBox="1">
                <a:spLocks noChangeArrowheads="1"/>
              </p:cNvSpPr>
              <p:nvPr/>
            </p:nvSpPr>
            <p:spPr bwMode="auto">
              <a:xfrm>
                <a:off x="2904578" y="3161285"/>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7</a:t>
                </a:r>
              </a:p>
            </p:txBody>
          </p:sp>
        </p:grpSp>
        <p:sp>
          <p:nvSpPr>
            <p:cNvPr id="5" name="Rectángulo 5"/>
            <p:cNvSpPr/>
            <p:nvPr/>
          </p:nvSpPr>
          <p:spPr>
            <a:xfrm>
              <a:off x="5684838" y="2697645"/>
              <a:ext cx="1622425" cy="15716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6" name="CuadroTexto 10"/>
            <p:cNvSpPr txBox="1">
              <a:spLocks noChangeArrowheads="1"/>
            </p:cNvSpPr>
            <p:nvPr/>
          </p:nvSpPr>
          <p:spPr bwMode="auto">
            <a:xfrm>
              <a:off x="7296150" y="2749910"/>
              <a:ext cx="4746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4</a:t>
              </a:r>
            </a:p>
          </p:txBody>
        </p:sp>
        <p:sp>
          <p:nvSpPr>
            <p:cNvPr id="7" name="Rectángulo 6"/>
            <p:cNvSpPr/>
            <p:nvPr/>
          </p:nvSpPr>
          <p:spPr bwMode="auto">
            <a:xfrm>
              <a:off x="1277938" y="3172307"/>
              <a:ext cx="1714500" cy="320516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8" name="Rectángulo 6"/>
            <p:cNvSpPr/>
            <p:nvPr/>
          </p:nvSpPr>
          <p:spPr bwMode="auto">
            <a:xfrm>
              <a:off x="1945988" y="3748570"/>
              <a:ext cx="938212" cy="27146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9" name="Rectángulo 6"/>
            <p:cNvSpPr/>
            <p:nvPr/>
          </p:nvSpPr>
          <p:spPr bwMode="auto">
            <a:xfrm>
              <a:off x="1406525" y="2265845"/>
              <a:ext cx="976313" cy="17145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0" name="Rectángulo 6"/>
            <p:cNvSpPr/>
            <p:nvPr/>
          </p:nvSpPr>
          <p:spPr bwMode="auto">
            <a:xfrm>
              <a:off x="2992438" y="3244384"/>
              <a:ext cx="4881562" cy="303688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12" t="18750" r="4559" b="69785"/>
            <a:stretch/>
          </p:blipFill>
          <p:spPr bwMode="auto">
            <a:xfrm>
              <a:off x="1093055" y="1284009"/>
              <a:ext cx="6903777" cy="47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25" name="24 Rectángulo"/>
          <p:cNvSpPr/>
          <p:nvPr/>
        </p:nvSpPr>
        <p:spPr>
          <a:xfrm>
            <a:off x="4211960" y="39844"/>
            <a:ext cx="4874219" cy="400110"/>
          </a:xfrm>
          <a:prstGeom prst="rect">
            <a:avLst/>
          </a:prstGeom>
        </p:spPr>
        <p:txBody>
          <a:bodyPr wrap="none">
            <a:spAutoFit/>
          </a:bodyPr>
          <a:lstStyle/>
          <a:p>
            <a:r>
              <a:rPr lang="es-MX" sz="2000" b="1" dirty="0" smtClean="0"/>
              <a:t>PASOS PARA LA ASIGNACIÓN DE FORMATOS</a:t>
            </a:r>
            <a:endParaRPr lang="es-MX" sz="2000" dirty="0"/>
          </a:p>
        </p:txBody>
      </p:sp>
    </p:spTree>
    <p:extLst>
      <p:ext uri="{BB962C8B-B14F-4D97-AF65-F5344CB8AC3E}">
        <p14:creationId xmlns:p14="http://schemas.microsoft.com/office/powerpoint/2010/main" val="257667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128192" y="123478"/>
            <a:ext cx="8708504" cy="421243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endParaRPr lang="es-MX" sz="2000" dirty="0" smtClean="0"/>
          </a:p>
          <a:p>
            <a:pPr marL="0" indent="0" fontAlgn="auto">
              <a:spcAft>
                <a:spcPts val="0"/>
              </a:spcAft>
              <a:buFont typeface="Arial"/>
              <a:buNone/>
              <a:defRPr/>
            </a:pPr>
            <a:r>
              <a:rPr lang="es-MX" sz="2000" b="1" dirty="0" smtClean="0"/>
              <a:t>     CAMPOS OBLIGATORIOS DEL FORMATO:</a:t>
            </a:r>
          </a:p>
          <a:p>
            <a:pPr fontAlgn="auto">
              <a:spcAft>
                <a:spcPts val="0"/>
              </a:spcAft>
              <a:buFont typeface="Wingdings" panose="05000000000000000000" pitchFamily="2" charset="2"/>
              <a:buChar char="ü"/>
              <a:defRPr/>
            </a:pPr>
            <a:r>
              <a:rPr lang="es-MX" sz="2000" dirty="0" smtClean="0"/>
              <a:t>Ejercicio</a:t>
            </a:r>
          </a:p>
          <a:p>
            <a:pPr fontAlgn="auto">
              <a:spcAft>
                <a:spcPts val="0"/>
              </a:spcAft>
              <a:buFont typeface="Wingdings" panose="05000000000000000000" pitchFamily="2" charset="2"/>
              <a:buChar char="ü"/>
              <a:defRPr/>
            </a:pPr>
            <a:r>
              <a:rPr lang="es-MX" sz="2000" dirty="0" smtClean="0"/>
              <a:t>Fecha de actualización</a:t>
            </a:r>
          </a:p>
          <a:p>
            <a:pPr fontAlgn="auto">
              <a:spcAft>
                <a:spcPts val="0"/>
              </a:spcAft>
              <a:buFont typeface="Wingdings" panose="05000000000000000000" pitchFamily="2" charset="2"/>
              <a:buChar char="ü"/>
              <a:defRPr/>
            </a:pPr>
            <a:r>
              <a:rPr lang="es-MX" sz="2000" dirty="0" smtClean="0"/>
              <a:t>Fecha de validación </a:t>
            </a:r>
          </a:p>
          <a:p>
            <a:pPr fontAlgn="auto">
              <a:spcAft>
                <a:spcPts val="0"/>
              </a:spcAft>
              <a:buFont typeface="Wingdings" panose="05000000000000000000" pitchFamily="2" charset="2"/>
              <a:buChar char="ü"/>
              <a:defRPr/>
            </a:pPr>
            <a:r>
              <a:rPr lang="es-MX" sz="2000" dirty="0" smtClean="0"/>
              <a:t>Área responsable</a:t>
            </a:r>
          </a:p>
          <a:p>
            <a:pPr fontAlgn="auto">
              <a:spcAft>
                <a:spcPts val="0"/>
              </a:spcAft>
              <a:buFont typeface="Wingdings" panose="05000000000000000000" pitchFamily="2" charset="2"/>
              <a:buChar char="ü"/>
              <a:defRPr/>
            </a:pPr>
            <a:r>
              <a:rPr lang="es-MX" sz="2000" dirty="0" smtClean="0"/>
              <a:t>Periodo que se reporta</a:t>
            </a:r>
          </a:p>
          <a:p>
            <a:pPr fontAlgn="auto">
              <a:spcAft>
                <a:spcPts val="0"/>
              </a:spcAft>
              <a:buFont typeface="Wingdings" panose="05000000000000000000" pitchFamily="2" charset="2"/>
              <a:buChar char="ü"/>
              <a:defRPr/>
            </a:pPr>
            <a:endParaRPr lang="es-MX" sz="2000" b="1" dirty="0" smtClean="0"/>
          </a:p>
          <a:p>
            <a:pPr marL="0" indent="0" fontAlgn="auto">
              <a:spcAft>
                <a:spcPts val="0"/>
              </a:spcAft>
              <a:buFont typeface="Arial"/>
              <a:buNone/>
              <a:defRPr/>
            </a:pPr>
            <a:r>
              <a:rPr lang="es-MX" sz="2000" b="1" dirty="0" smtClean="0"/>
              <a:t>     EN EL CASO DE NO HABER INFORMACIÓN:</a:t>
            </a:r>
          </a:p>
          <a:p>
            <a:pPr fontAlgn="auto">
              <a:spcAft>
                <a:spcPts val="0"/>
              </a:spcAft>
              <a:buFont typeface="Wingdings" panose="05000000000000000000" pitchFamily="2" charset="2"/>
              <a:buChar char="ü"/>
              <a:defRPr/>
            </a:pPr>
            <a:r>
              <a:rPr lang="es-MX" sz="2000" b="1" dirty="0" smtClean="0"/>
              <a:t> </a:t>
            </a:r>
            <a:r>
              <a:rPr lang="es-MX" sz="2000" dirty="0" smtClean="0"/>
              <a:t>En la celda de Nota:</a:t>
            </a:r>
          </a:p>
          <a:p>
            <a:pPr marL="0" indent="0" fontAlgn="auto">
              <a:spcAft>
                <a:spcPts val="0"/>
              </a:spcAft>
              <a:buFont typeface="Arial"/>
              <a:buNone/>
              <a:defRPr/>
            </a:pPr>
            <a:r>
              <a:rPr lang="es-MX" sz="2000" dirty="0" smtClean="0"/>
              <a:t>     	- El </a:t>
            </a:r>
            <a:r>
              <a:rPr lang="es-MX" sz="2000" dirty="0"/>
              <a:t>A</a:t>
            </a:r>
            <a:r>
              <a:rPr lang="es-MX" sz="2000" dirty="0" smtClean="0"/>
              <a:t>cuerdo de Inexistencia de la información.</a:t>
            </a:r>
          </a:p>
          <a:p>
            <a:pPr marL="0" indent="0" fontAlgn="auto">
              <a:spcAft>
                <a:spcPts val="0"/>
              </a:spcAft>
              <a:buNone/>
              <a:defRPr/>
            </a:pPr>
            <a:r>
              <a:rPr lang="es-MX" sz="2000" dirty="0" smtClean="0"/>
              <a:t>	- Motivar la falta de esa información.</a:t>
            </a:r>
          </a:p>
          <a:p>
            <a:pPr fontAlgn="auto">
              <a:spcAft>
                <a:spcPts val="0"/>
              </a:spcAft>
              <a:buFont typeface="Courier New" panose="02070309020205020404" pitchFamily="49" charset="0"/>
              <a:buChar char="o"/>
              <a:defRPr/>
            </a:pPr>
            <a:endParaRPr lang="es-MX" sz="2000" dirty="0" smtClean="0"/>
          </a:p>
          <a:p>
            <a:pPr marL="0" indent="0" fontAlgn="auto">
              <a:spcAft>
                <a:spcPts val="0"/>
              </a:spcAft>
              <a:buFont typeface="Arial"/>
              <a:buNone/>
              <a:defRPr/>
            </a:pPr>
            <a:endParaRPr lang="es-MX" sz="2000" dirty="0"/>
          </a:p>
        </p:txBody>
      </p:sp>
      <p:pic>
        <p:nvPicPr>
          <p:cNvPr id="3"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036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bwMode="auto">
          <a:xfrm>
            <a:off x="683568" y="993651"/>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2800" b="1" dirty="0" smtClean="0"/>
              <a:t>TIPO DE CARGA</a:t>
            </a:r>
          </a:p>
          <a:p>
            <a:pPr algn="ctr" eaLnBrk="1" hangingPunct="1">
              <a:spcBef>
                <a:spcPct val="0"/>
              </a:spcBef>
              <a:buFontTx/>
              <a:buNone/>
            </a:pPr>
            <a:endParaRPr lang="es-MX" altLang="es-MX" sz="4400" b="1" dirty="0"/>
          </a:p>
          <a:p>
            <a:pPr algn="ctr" eaLnBrk="1" hangingPunct="1">
              <a:spcBef>
                <a:spcPct val="0"/>
              </a:spcBef>
              <a:buFontTx/>
              <a:buNone/>
            </a:pPr>
            <a:r>
              <a:rPr lang="es-MX" altLang="es-MX" sz="7200" b="1" dirty="0" smtClean="0">
                <a:solidFill>
                  <a:srgbClr val="800000"/>
                </a:solidFill>
              </a:rPr>
              <a:t>ALTA</a:t>
            </a:r>
            <a:endParaRPr lang="es-MX" altLang="es-MX" sz="7200" b="1" dirty="0">
              <a:solidFill>
                <a:srgbClr val="800000"/>
              </a:solidFill>
            </a:endParaRPr>
          </a:p>
        </p:txBody>
      </p:sp>
    </p:spTree>
    <p:extLst>
      <p:ext uri="{BB962C8B-B14F-4D97-AF65-F5344CB8AC3E}">
        <p14:creationId xmlns:p14="http://schemas.microsoft.com/office/powerpoint/2010/main" val="7033388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00" t="10948" r="12293" b="21469"/>
          <a:stretch/>
        </p:blipFill>
        <p:spPr bwMode="auto">
          <a:xfrm>
            <a:off x="240633" y="668463"/>
            <a:ext cx="8562174" cy="413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71257" y="2814835"/>
            <a:ext cx="2063181" cy="33297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Flecha izquierda"/>
          <p:cNvSpPr/>
          <p:nvPr/>
        </p:nvSpPr>
        <p:spPr>
          <a:xfrm>
            <a:off x="2522498" y="2643758"/>
            <a:ext cx="551793" cy="693684"/>
          </a:xfrm>
          <a:prstGeom prst="lef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7" name="6 CuadroTexto"/>
          <p:cNvSpPr txBox="1"/>
          <p:nvPr/>
        </p:nvSpPr>
        <p:spPr>
          <a:xfrm>
            <a:off x="3577925" y="-20538"/>
            <a:ext cx="5554020" cy="830997"/>
          </a:xfrm>
          <a:prstGeom prst="rect">
            <a:avLst/>
          </a:prstGeom>
          <a:noFill/>
        </p:spPr>
        <p:txBody>
          <a:bodyPr wrap="none" rtlCol="0">
            <a:spAutoFit/>
          </a:bodyPr>
          <a:lstStyle/>
          <a:p>
            <a:pPr algn="r"/>
            <a:r>
              <a:rPr lang="es-MX" sz="2400" b="1" dirty="0" smtClean="0">
                <a:cs typeface="Arial" panose="020B0604020202020204" pitchFamily="34" charset="0"/>
              </a:rPr>
              <a:t>Entrar a: </a:t>
            </a:r>
          </a:p>
          <a:p>
            <a:pPr algn="r"/>
            <a:r>
              <a:rPr lang="es-MX" sz="2400" b="1" dirty="0" smtClean="0">
                <a:cs typeface="Arial" panose="020B0604020202020204" pitchFamily="34" charset="0"/>
              </a:rPr>
              <a:t>Portales de Obligaciones de Transparencia</a:t>
            </a:r>
            <a:endParaRPr lang="es-MX" sz="2400" b="1" dirty="0">
              <a:cs typeface="Arial" panose="020B0604020202020204" pitchFamily="34" charset="0"/>
            </a:endParaRPr>
          </a:p>
        </p:txBody>
      </p:sp>
      <p:pic>
        <p:nvPicPr>
          <p:cNvPr id="8"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196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17" t="11790" r="10631" b="5404"/>
          <a:stretch/>
        </p:blipFill>
        <p:spPr bwMode="auto">
          <a:xfrm>
            <a:off x="971600" y="699542"/>
            <a:ext cx="7049602" cy="410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1187625" y="3341365"/>
            <a:ext cx="1031590" cy="16648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9 Rectángulo"/>
          <p:cNvSpPr/>
          <p:nvPr/>
        </p:nvSpPr>
        <p:spPr>
          <a:xfrm>
            <a:off x="1187625" y="3540422"/>
            <a:ext cx="1031590" cy="16648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CuadroTexto 7"/>
          <p:cNvSpPr txBox="1">
            <a:spLocks noChangeArrowheads="1"/>
          </p:cNvSpPr>
          <p:nvPr/>
        </p:nvSpPr>
        <p:spPr bwMode="auto">
          <a:xfrm>
            <a:off x="905779" y="3219822"/>
            <a:ext cx="425861" cy="3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12" name="CuadroTexto 7"/>
          <p:cNvSpPr txBox="1">
            <a:spLocks noChangeArrowheads="1"/>
          </p:cNvSpPr>
          <p:nvPr/>
        </p:nvSpPr>
        <p:spPr bwMode="auto">
          <a:xfrm>
            <a:off x="2219215" y="3435846"/>
            <a:ext cx="4258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2</a:t>
            </a:r>
            <a:endParaRPr lang="es-MX" altLang="es-MX" sz="2100" b="1" dirty="0"/>
          </a:p>
        </p:txBody>
      </p:sp>
    </p:spTree>
    <p:extLst>
      <p:ext uri="{BB962C8B-B14F-4D97-AF65-F5344CB8AC3E}">
        <p14:creationId xmlns:p14="http://schemas.microsoft.com/office/powerpoint/2010/main" val="2651367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37" b="6517"/>
          <a:stretch/>
        </p:blipFill>
        <p:spPr bwMode="auto">
          <a:xfrm>
            <a:off x="907645" y="627534"/>
            <a:ext cx="8199126" cy="411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979712" y="1395314"/>
            <a:ext cx="913119"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Rectángulo"/>
          <p:cNvSpPr/>
          <p:nvPr/>
        </p:nvSpPr>
        <p:spPr>
          <a:xfrm>
            <a:off x="5970091" y="1987735"/>
            <a:ext cx="1410221"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9 Rectángulo"/>
          <p:cNvSpPr/>
          <p:nvPr/>
        </p:nvSpPr>
        <p:spPr>
          <a:xfrm>
            <a:off x="5970091" y="2155604"/>
            <a:ext cx="1410221"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10 Rectángulo"/>
          <p:cNvSpPr/>
          <p:nvPr/>
        </p:nvSpPr>
        <p:spPr>
          <a:xfrm>
            <a:off x="5964005" y="1800992"/>
            <a:ext cx="1440160"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13 Rectángulo"/>
          <p:cNvSpPr/>
          <p:nvPr/>
        </p:nvSpPr>
        <p:spPr>
          <a:xfrm>
            <a:off x="3908027" y="2703274"/>
            <a:ext cx="952006"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5" name="14 Rectángulo"/>
          <p:cNvSpPr/>
          <p:nvPr/>
        </p:nvSpPr>
        <p:spPr>
          <a:xfrm>
            <a:off x="2033243" y="2685570"/>
            <a:ext cx="952006"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6" name="15 Rectángulo"/>
          <p:cNvSpPr/>
          <p:nvPr/>
        </p:nvSpPr>
        <p:spPr>
          <a:xfrm>
            <a:off x="2035369" y="2781817"/>
            <a:ext cx="952006"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7" name="16 Rectángulo"/>
          <p:cNvSpPr/>
          <p:nvPr/>
        </p:nvSpPr>
        <p:spPr>
          <a:xfrm>
            <a:off x="2035905" y="2894958"/>
            <a:ext cx="952006"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8" name="17 Rectángulo"/>
          <p:cNvSpPr/>
          <p:nvPr/>
        </p:nvSpPr>
        <p:spPr>
          <a:xfrm>
            <a:off x="1835696" y="1630313"/>
            <a:ext cx="1368257" cy="10304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9" name="CuadroTexto 7"/>
          <p:cNvSpPr txBox="1">
            <a:spLocks noChangeArrowheads="1"/>
          </p:cNvSpPr>
          <p:nvPr/>
        </p:nvSpPr>
        <p:spPr bwMode="auto">
          <a:xfrm>
            <a:off x="1553851" y="1308335"/>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1200" b="1" dirty="0"/>
              <a:t>1</a:t>
            </a:r>
          </a:p>
        </p:txBody>
      </p:sp>
      <p:sp>
        <p:nvSpPr>
          <p:cNvPr id="20" name="CuadroTexto 7"/>
          <p:cNvSpPr txBox="1">
            <a:spLocks noChangeArrowheads="1"/>
          </p:cNvSpPr>
          <p:nvPr/>
        </p:nvSpPr>
        <p:spPr bwMode="auto">
          <a:xfrm>
            <a:off x="3203953" y="1498357"/>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1200" b="1" dirty="0" smtClean="0"/>
              <a:t>2</a:t>
            </a:r>
            <a:endParaRPr lang="es-MX" altLang="es-MX" sz="1200" b="1" dirty="0"/>
          </a:p>
        </p:txBody>
      </p:sp>
      <p:sp>
        <p:nvSpPr>
          <p:cNvPr id="21" name="CuadroTexto 7"/>
          <p:cNvSpPr txBox="1">
            <a:spLocks noChangeArrowheads="1"/>
          </p:cNvSpPr>
          <p:nvPr/>
        </p:nvSpPr>
        <p:spPr bwMode="auto">
          <a:xfrm>
            <a:off x="7404954" y="1662492"/>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1200" b="1" dirty="0" smtClean="0"/>
              <a:t>3</a:t>
            </a:r>
            <a:endParaRPr lang="es-MX" altLang="es-MX" sz="1200" b="1" dirty="0"/>
          </a:p>
        </p:txBody>
      </p:sp>
      <p:sp>
        <p:nvSpPr>
          <p:cNvPr id="22" name="CuadroTexto 7"/>
          <p:cNvSpPr txBox="1">
            <a:spLocks noChangeArrowheads="1"/>
          </p:cNvSpPr>
          <p:nvPr/>
        </p:nvSpPr>
        <p:spPr bwMode="auto">
          <a:xfrm>
            <a:off x="7211817" y="1828741"/>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200" b="1" dirty="0" smtClean="0"/>
              <a:t>4</a:t>
            </a:r>
            <a:endParaRPr lang="es-MX" altLang="es-MX" sz="1200" b="1" dirty="0"/>
          </a:p>
        </p:txBody>
      </p:sp>
      <p:sp>
        <p:nvSpPr>
          <p:cNvPr id="23" name="CuadroTexto 7"/>
          <p:cNvSpPr txBox="1">
            <a:spLocks noChangeArrowheads="1"/>
          </p:cNvSpPr>
          <p:nvPr/>
        </p:nvSpPr>
        <p:spPr bwMode="auto">
          <a:xfrm>
            <a:off x="7404954" y="2019241"/>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1200" b="1" dirty="0" smtClean="0"/>
              <a:t>5</a:t>
            </a:r>
            <a:endParaRPr lang="es-MX" altLang="es-MX" sz="1200" b="1" dirty="0"/>
          </a:p>
        </p:txBody>
      </p:sp>
      <p:sp>
        <p:nvSpPr>
          <p:cNvPr id="24" name="CuadroTexto 7"/>
          <p:cNvSpPr txBox="1">
            <a:spLocks noChangeArrowheads="1"/>
          </p:cNvSpPr>
          <p:nvPr/>
        </p:nvSpPr>
        <p:spPr bwMode="auto">
          <a:xfrm>
            <a:off x="1622765" y="2582783"/>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200" b="1" dirty="0"/>
              <a:t>6</a:t>
            </a:r>
          </a:p>
        </p:txBody>
      </p:sp>
      <p:sp>
        <p:nvSpPr>
          <p:cNvPr id="25" name="CuadroTexto 7"/>
          <p:cNvSpPr txBox="1">
            <a:spLocks noChangeArrowheads="1"/>
          </p:cNvSpPr>
          <p:nvPr/>
        </p:nvSpPr>
        <p:spPr bwMode="auto">
          <a:xfrm>
            <a:off x="1626213" y="2818278"/>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200" b="1" dirty="0" smtClean="0"/>
              <a:t>7</a:t>
            </a:r>
            <a:endParaRPr lang="es-MX" altLang="es-MX" sz="1200" b="1" dirty="0"/>
          </a:p>
        </p:txBody>
      </p:sp>
      <p:sp>
        <p:nvSpPr>
          <p:cNvPr id="26" name="CuadroTexto 7"/>
          <p:cNvSpPr txBox="1">
            <a:spLocks noChangeArrowheads="1"/>
          </p:cNvSpPr>
          <p:nvPr/>
        </p:nvSpPr>
        <p:spPr bwMode="auto">
          <a:xfrm>
            <a:off x="1623864" y="2703204"/>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1200" b="1" dirty="0" smtClean="0"/>
              <a:t>8</a:t>
            </a:r>
            <a:endParaRPr lang="es-MX" altLang="es-MX" sz="1200" b="1" dirty="0"/>
          </a:p>
        </p:txBody>
      </p:sp>
      <p:sp>
        <p:nvSpPr>
          <p:cNvPr id="27" name="CuadroTexto 7"/>
          <p:cNvSpPr txBox="1">
            <a:spLocks noChangeArrowheads="1"/>
          </p:cNvSpPr>
          <p:nvPr/>
        </p:nvSpPr>
        <p:spPr bwMode="auto">
          <a:xfrm>
            <a:off x="4794277" y="2617959"/>
            <a:ext cx="42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1200" b="1" dirty="0" smtClean="0"/>
              <a:t>9</a:t>
            </a:r>
            <a:endParaRPr lang="es-MX" altLang="es-MX" sz="1200" b="1" dirty="0"/>
          </a:p>
        </p:txBody>
      </p:sp>
    </p:spTree>
    <p:extLst>
      <p:ext uri="{BB962C8B-B14F-4D97-AF65-F5344CB8AC3E}">
        <p14:creationId xmlns:p14="http://schemas.microsoft.com/office/powerpoint/2010/main" val="758041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742574" y="1070711"/>
            <a:ext cx="7068043" cy="3321910"/>
            <a:chOff x="96245" y="1839610"/>
            <a:chExt cx="8963129" cy="4788575"/>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00" t="19387" r="10632" b="4281"/>
            <a:stretch/>
          </p:blipFill>
          <p:spPr bwMode="auto">
            <a:xfrm>
              <a:off x="96245" y="1839610"/>
              <a:ext cx="8963129" cy="478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125972" y="5073587"/>
              <a:ext cx="1350335" cy="7017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19" name="18 CuadroTexto"/>
          <p:cNvSpPr txBox="1"/>
          <p:nvPr/>
        </p:nvSpPr>
        <p:spPr>
          <a:xfrm>
            <a:off x="1475656" y="51470"/>
            <a:ext cx="7621262" cy="400110"/>
          </a:xfrm>
          <a:prstGeom prst="rect">
            <a:avLst/>
          </a:prstGeom>
          <a:noFill/>
        </p:spPr>
        <p:txBody>
          <a:bodyPr wrap="square" rtlCol="0">
            <a:spAutoFit/>
          </a:bodyPr>
          <a:lstStyle/>
          <a:p>
            <a:pPr algn="r"/>
            <a:r>
              <a:rPr lang="es-MX" sz="2000" b="1" dirty="0" smtClean="0"/>
              <a:t>Seleccionar el Tipo de Carga “Alta”, “Baja” o “Cambio” </a:t>
            </a:r>
          </a:p>
        </p:txBody>
      </p:sp>
    </p:spTree>
    <p:extLst>
      <p:ext uri="{BB962C8B-B14F-4D97-AF65-F5344CB8AC3E}">
        <p14:creationId xmlns:p14="http://schemas.microsoft.com/office/powerpoint/2010/main" val="3573378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104239" y="2211710"/>
            <a:ext cx="9004265" cy="571504"/>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s-MX" sz="5400" b="1" dirty="0" smtClean="0">
                <a:solidFill>
                  <a:prstClr val="black"/>
                </a:solidFill>
                <a:cs typeface="Arial" pitchFamily="34" charset="0"/>
              </a:rPr>
              <a:t>Conceptos </a:t>
            </a:r>
            <a:r>
              <a:rPr lang="es-MX" sz="5400" b="1" dirty="0">
                <a:solidFill>
                  <a:prstClr val="black"/>
                </a:solidFill>
                <a:cs typeface="Arial" pitchFamily="34" charset="0"/>
              </a:rPr>
              <a:t>B</a:t>
            </a:r>
            <a:r>
              <a:rPr lang="es-MX" sz="5400" b="1" dirty="0" smtClean="0">
                <a:solidFill>
                  <a:prstClr val="black"/>
                </a:solidFill>
                <a:cs typeface="Arial" pitchFamily="34" charset="0"/>
              </a:rPr>
              <a:t>ásicos</a:t>
            </a:r>
            <a:endParaRPr lang="es-MX" sz="5400" b="1" dirty="0">
              <a:solidFill>
                <a:prstClr val="black"/>
              </a:solidFill>
              <a:cs typeface="Arial" pitchFamily="34" charset="0"/>
            </a:endParaRPr>
          </a:p>
        </p:txBody>
      </p:sp>
    </p:spTree>
    <p:extLst>
      <p:ext uri="{BB962C8B-B14F-4D97-AF65-F5344CB8AC3E}">
        <p14:creationId xmlns:p14="http://schemas.microsoft.com/office/powerpoint/2010/main" val="955306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63574" y="1199061"/>
            <a:ext cx="7852842" cy="3532928"/>
            <a:chOff x="31526" y="894904"/>
            <a:chExt cx="9112475" cy="407123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6" t="14010" r="1176" b="6465"/>
            <a:stretch/>
          </p:blipFill>
          <p:spPr bwMode="auto">
            <a:xfrm>
              <a:off x="31526" y="1801921"/>
              <a:ext cx="9112475" cy="31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399642" y="3442107"/>
              <a:ext cx="1534963" cy="1914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b="1"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00" t="19387" r="10632" b="57858"/>
            <a:stretch/>
          </p:blipFill>
          <p:spPr bwMode="auto">
            <a:xfrm>
              <a:off x="96246" y="894904"/>
              <a:ext cx="8963129" cy="107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5223080" y="3367506"/>
              <a:ext cx="925471"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CuadroTexto"/>
            <p:cNvSpPr txBox="1"/>
            <p:nvPr/>
          </p:nvSpPr>
          <p:spPr>
            <a:xfrm>
              <a:off x="3090038" y="3408928"/>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1</a:t>
              </a:r>
              <a:endParaRPr lang="es-MX" b="1" dirty="0">
                <a:latin typeface="Arial" panose="020B0604020202020204" pitchFamily="34" charset="0"/>
                <a:cs typeface="Arial" panose="020B0604020202020204" pitchFamily="34" charset="0"/>
              </a:endParaRPr>
            </a:p>
          </p:txBody>
        </p:sp>
        <p:sp>
          <p:nvSpPr>
            <p:cNvPr id="9" name="8 CuadroTexto"/>
            <p:cNvSpPr txBox="1"/>
            <p:nvPr/>
          </p:nvSpPr>
          <p:spPr>
            <a:xfrm>
              <a:off x="6159148" y="3310388"/>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2</a:t>
              </a:r>
              <a:endParaRPr lang="es-MX" b="1" dirty="0">
                <a:latin typeface="Arial" panose="020B0604020202020204" pitchFamily="34" charset="0"/>
                <a:cs typeface="Arial" panose="020B0604020202020204" pitchFamily="34" charset="0"/>
              </a:endParaRPr>
            </a:p>
          </p:txBody>
        </p:sp>
      </p:grpSp>
      <p:sp>
        <p:nvSpPr>
          <p:cNvPr id="11" name="10 CuadroTexto"/>
          <p:cNvSpPr txBox="1"/>
          <p:nvPr/>
        </p:nvSpPr>
        <p:spPr>
          <a:xfrm>
            <a:off x="1475656" y="51470"/>
            <a:ext cx="7621262" cy="707886"/>
          </a:xfrm>
          <a:prstGeom prst="rect">
            <a:avLst/>
          </a:prstGeom>
          <a:noFill/>
        </p:spPr>
        <p:txBody>
          <a:bodyPr wrap="square" rtlCol="0">
            <a:spAutoFit/>
          </a:bodyPr>
          <a:lstStyle/>
          <a:p>
            <a:pPr algn="r"/>
            <a:r>
              <a:rPr lang="es-MX" sz="2000" b="1" dirty="0" smtClean="0"/>
              <a:t>Después de elegir el Tipo de Carga “Alta” y </a:t>
            </a:r>
          </a:p>
          <a:p>
            <a:pPr algn="r"/>
            <a:r>
              <a:rPr lang="es-MX" sz="2000" b="1" dirty="0" smtClean="0"/>
              <a:t>presionar el botón “Seleccionar” </a:t>
            </a:r>
          </a:p>
        </p:txBody>
      </p:sp>
    </p:spTree>
    <p:extLst>
      <p:ext uri="{BB962C8B-B14F-4D97-AF65-F5344CB8AC3E}">
        <p14:creationId xmlns:p14="http://schemas.microsoft.com/office/powerpoint/2010/main" val="282198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445"/>
          <a:stretch/>
        </p:blipFill>
        <p:spPr bwMode="auto">
          <a:xfrm>
            <a:off x="971600" y="1009429"/>
            <a:ext cx="7059663" cy="379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51520" y="84569"/>
            <a:ext cx="8843749" cy="707886"/>
          </a:xfrm>
          <a:prstGeom prst="rect">
            <a:avLst/>
          </a:prstGeom>
          <a:noFill/>
        </p:spPr>
        <p:txBody>
          <a:bodyPr wrap="square" rtlCol="0">
            <a:spAutoFit/>
          </a:bodyPr>
          <a:lstStyle/>
          <a:p>
            <a:pPr algn="r"/>
            <a:r>
              <a:rPr lang="es-MX" sz="2000" b="1" dirty="0" smtClean="0">
                <a:cs typeface="Arial" panose="020B0604020202020204" pitchFamily="34" charset="0"/>
              </a:rPr>
              <a:t>Buscar en el navegador el lugar donde ubicamos el archivo </a:t>
            </a:r>
          </a:p>
          <a:p>
            <a:pPr algn="r"/>
            <a:r>
              <a:rPr lang="es-MX" sz="2000" b="1" dirty="0" smtClean="0">
                <a:cs typeface="Arial" panose="020B0604020202020204" pitchFamily="34" charset="0"/>
              </a:rPr>
              <a:t>con la información para realizar una “ALTA”</a:t>
            </a:r>
          </a:p>
        </p:txBody>
      </p:sp>
      <p:sp>
        <p:nvSpPr>
          <p:cNvPr id="5" name="4 Rectángulo"/>
          <p:cNvSpPr/>
          <p:nvPr/>
        </p:nvSpPr>
        <p:spPr>
          <a:xfrm>
            <a:off x="1835696" y="1707654"/>
            <a:ext cx="1322782" cy="1661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b="1" dirty="0"/>
          </a:p>
        </p:txBody>
      </p:sp>
      <p:sp>
        <p:nvSpPr>
          <p:cNvPr id="2" name="1 Rectángulo"/>
          <p:cNvSpPr/>
          <p:nvPr/>
        </p:nvSpPr>
        <p:spPr>
          <a:xfrm>
            <a:off x="1835696" y="1707654"/>
            <a:ext cx="1322782" cy="166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1835696" y="1707654"/>
            <a:ext cx="1681017" cy="183252"/>
          </a:xfrm>
          <a:prstGeom prst="rect">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s-MX" sz="800" b="1" dirty="0" smtClean="0">
                <a:solidFill>
                  <a:schemeClr val="tx1"/>
                </a:solidFill>
              </a:rPr>
              <a:t>FXIX2021ALTA9OCT.xlsx</a:t>
            </a:r>
            <a:endParaRPr lang="es-MX" sz="800" b="1" dirty="0">
              <a:solidFill>
                <a:schemeClr val="tx1"/>
              </a:solidFill>
            </a:endParaRPr>
          </a:p>
        </p:txBody>
      </p:sp>
      <p:sp>
        <p:nvSpPr>
          <p:cNvPr id="3" name="2 Rectángulo"/>
          <p:cNvSpPr/>
          <p:nvPr/>
        </p:nvSpPr>
        <p:spPr>
          <a:xfrm>
            <a:off x="971600" y="1009429"/>
            <a:ext cx="3486398" cy="20663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60036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915816" y="132434"/>
            <a:ext cx="6228184" cy="707886"/>
          </a:xfrm>
          <a:prstGeom prst="rect">
            <a:avLst/>
          </a:prstGeom>
          <a:noFill/>
        </p:spPr>
        <p:txBody>
          <a:bodyPr wrap="square" rtlCol="0">
            <a:spAutoFit/>
          </a:bodyPr>
          <a:lstStyle/>
          <a:p>
            <a:pPr algn="r"/>
            <a:r>
              <a:rPr lang="es-MX" sz="2000" b="1" dirty="0" smtClean="0"/>
              <a:t>Luego de seleccionar el archivo que daremos de “Alta”, presionar el botón “Cargar Archivo”</a:t>
            </a:r>
          </a:p>
        </p:txBody>
      </p:sp>
      <p:grpSp>
        <p:nvGrpSpPr>
          <p:cNvPr id="3" name="2 Grupo"/>
          <p:cNvGrpSpPr/>
          <p:nvPr/>
        </p:nvGrpSpPr>
        <p:grpSpPr>
          <a:xfrm>
            <a:off x="325422" y="1347615"/>
            <a:ext cx="8639066" cy="3456384"/>
            <a:chOff x="41500" y="1346181"/>
            <a:chExt cx="9017875" cy="361797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8" t="13363" r="2515" b="6250"/>
            <a:stretch/>
          </p:blipFill>
          <p:spPr bwMode="auto">
            <a:xfrm>
              <a:off x="41500" y="1770799"/>
              <a:ext cx="9017875" cy="319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00" t="19387" r="10632" b="67489"/>
            <a:stretch/>
          </p:blipFill>
          <p:spPr bwMode="auto">
            <a:xfrm>
              <a:off x="96246" y="1346181"/>
              <a:ext cx="8963129" cy="61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6263637" y="3816837"/>
              <a:ext cx="1098861" cy="1679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 name="1 Elipse"/>
            <p:cNvSpPr/>
            <p:nvPr/>
          </p:nvSpPr>
          <p:spPr>
            <a:xfrm>
              <a:off x="5407572" y="3984761"/>
              <a:ext cx="1182414" cy="88678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CuadroTexto"/>
            <p:cNvSpPr txBox="1"/>
            <p:nvPr/>
          </p:nvSpPr>
          <p:spPr>
            <a:xfrm>
              <a:off x="7372098" y="3757154"/>
              <a:ext cx="301686" cy="369332"/>
            </a:xfrm>
            <a:prstGeom prst="rect">
              <a:avLst/>
            </a:prstGeom>
            <a:noFill/>
          </p:spPr>
          <p:txBody>
            <a:bodyPr wrap="none" rtlCol="0">
              <a:spAutoFit/>
            </a:bodyPr>
            <a:lstStyle/>
            <a:p>
              <a:r>
                <a:rPr lang="es-MX" b="1" dirty="0" smtClean="0"/>
                <a:t>5</a:t>
              </a:r>
              <a:endParaRPr lang="es-MX" b="1" dirty="0"/>
            </a:p>
          </p:txBody>
        </p:sp>
      </p:gr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38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763688" y="-20538"/>
            <a:ext cx="7380312" cy="707886"/>
          </a:xfrm>
          <a:prstGeom prst="rect">
            <a:avLst/>
          </a:prstGeom>
          <a:noFill/>
        </p:spPr>
        <p:txBody>
          <a:bodyPr wrap="square" rtlCol="0">
            <a:spAutoFit/>
          </a:bodyPr>
          <a:lstStyle/>
          <a:p>
            <a:pPr algn="r"/>
            <a:r>
              <a:rPr lang="es-MX" sz="2000" b="1" dirty="0" smtClean="0"/>
              <a:t>La barra azul indicará que ya inició el proceso de carga del archivo en la Plataforma Nacional</a:t>
            </a:r>
          </a:p>
        </p:txBody>
      </p:sp>
      <p:grpSp>
        <p:nvGrpSpPr>
          <p:cNvPr id="4" name="3 Grupo"/>
          <p:cNvGrpSpPr/>
          <p:nvPr/>
        </p:nvGrpSpPr>
        <p:grpSpPr>
          <a:xfrm>
            <a:off x="251520" y="815195"/>
            <a:ext cx="8811009" cy="3988803"/>
            <a:chOff x="5810" y="535312"/>
            <a:chExt cx="9547406" cy="4434969"/>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3" t="13577" r="5436" b="6249"/>
            <a:stretch/>
          </p:blipFill>
          <p:spPr bwMode="auto">
            <a:xfrm>
              <a:off x="5810" y="1631046"/>
              <a:ext cx="9143999" cy="333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7315199" y="4092147"/>
              <a:ext cx="832528"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00" t="19387" r="10632" b="67489"/>
            <a:stretch/>
          </p:blipFill>
          <p:spPr bwMode="auto">
            <a:xfrm>
              <a:off x="96246" y="1216638"/>
              <a:ext cx="8963129" cy="617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5596764" y="3972937"/>
              <a:ext cx="1182414" cy="88678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 name="1 CuadroTexto"/>
            <p:cNvSpPr txBox="1"/>
            <p:nvPr/>
          </p:nvSpPr>
          <p:spPr>
            <a:xfrm>
              <a:off x="2367273" y="535312"/>
              <a:ext cx="7185943" cy="342203"/>
            </a:xfrm>
            <a:prstGeom prst="rect">
              <a:avLst/>
            </a:prstGeom>
            <a:noFill/>
          </p:spPr>
          <p:txBody>
            <a:bodyPr wrap="none" rtlCol="0">
              <a:spAutoFit/>
            </a:bodyPr>
            <a:lstStyle/>
            <a:p>
              <a:pPr algn="r"/>
              <a:r>
                <a:rPr lang="es-MX" sz="1400" b="1" dirty="0" smtClean="0">
                  <a:latin typeface="+mj-lt"/>
                  <a:cs typeface="Arial" panose="020B0604020202020204" pitchFamily="34" charset="0"/>
                </a:rPr>
                <a:t>(Esto no garantiza que el archivo se cargue correctamente, hay que verificar el estatus) </a:t>
              </a:r>
              <a:endParaRPr lang="es-MX" sz="1400" b="1" dirty="0">
                <a:latin typeface="+mj-lt"/>
                <a:cs typeface="Arial" panose="020B0604020202020204" pitchFamily="34" charset="0"/>
              </a:endParaRPr>
            </a:p>
          </p:txBody>
        </p:sp>
      </p:grpSp>
      <p:pic>
        <p:nvPicPr>
          <p:cNvPr id="8"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89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23528" y="2155011"/>
            <a:ext cx="8280920" cy="2576979"/>
            <a:chOff x="110362" y="1902140"/>
            <a:chExt cx="8954814" cy="3076797"/>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1" t="13146" r="1907" b="9052"/>
            <a:stretch/>
          </p:blipFill>
          <p:spPr bwMode="auto">
            <a:xfrm>
              <a:off x="110362" y="1902140"/>
              <a:ext cx="8954814" cy="307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5227077" y="4003518"/>
              <a:ext cx="832528"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4 Rectángulo"/>
            <p:cNvSpPr/>
            <p:nvPr/>
          </p:nvSpPr>
          <p:spPr>
            <a:xfrm>
              <a:off x="5188405" y="3585546"/>
              <a:ext cx="832528"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41500" y="992880"/>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300251" y="132434"/>
            <a:ext cx="8843749" cy="954107"/>
          </a:xfrm>
          <a:prstGeom prst="rect">
            <a:avLst/>
          </a:prstGeom>
          <a:noFill/>
        </p:spPr>
        <p:txBody>
          <a:bodyPr wrap="square" rtlCol="0">
            <a:spAutoFit/>
          </a:bodyPr>
          <a:lstStyle/>
          <a:p>
            <a:pPr algn="r"/>
            <a:r>
              <a:rPr lang="es-MX" sz="2800" b="1" dirty="0" smtClean="0">
                <a:latin typeface="Arial" panose="020B0604020202020204" pitchFamily="34" charset="0"/>
                <a:cs typeface="Arial" panose="020B0604020202020204" pitchFamily="34" charset="0"/>
              </a:rPr>
              <a:t>Verificación del Estatus de carga: </a:t>
            </a:r>
          </a:p>
          <a:p>
            <a:pPr algn="r"/>
            <a:r>
              <a:rPr lang="es-MX" sz="2800" b="1" dirty="0" smtClean="0">
                <a:latin typeface="Arial" panose="020B0604020202020204" pitchFamily="34" charset="0"/>
                <a:cs typeface="Arial" panose="020B0604020202020204" pitchFamily="34" charset="0"/>
              </a:rPr>
              <a:t>Recibido, Iniciado, Procesando o Terminado.</a:t>
            </a:r>
          </a:p>
        </p:txBody>
      </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20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74022" y="1002393"/>
            <a:ext cx="8130426" cy="3801605"/>
            <a:chOff x="-30034" y="777924"/>
            <a:chExt cx="9144000" cy="4251978"/>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9" t="13793" r="2515" b="8837"/>
            <a:stretch/>
          </p:blipFill>
          <p:spPr bwMode="auto">
            <a:xfrm>
              <a:off x="-30034" y="1840753"/>
              <a:ext cx="9144000" cy="318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089435" y="3789991"/>
              <a:ext cx="942875" cy="58070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Rectángulo"/>
            <p:cNvSpPr/>
            <p:nvPr/>
          </p:nvSpPr>
          <p:spPr>
            <a:xfrm>
              <a:off x="5145189" y="3072042"/>
              <a:ext cx="832528"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41500" y="777924"/>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6 CuadroTexto"/>
          <p:cNvSpPr txBox="1"/>
          <p:nvPr/>
        </p:nvSpPr>
        <p:spPr>
          <a:xfrm>
            <a:off x="323528" y="-38541"/>
            <a:ext cx="8843749" cy="954107"/>
          </a:xfrm>
          <a:prstGeom prst="rect">
            <a:avLst/>
          </a:prstGeom>
          <a:noFill/>
        </p:spPr>
        <p:txBody>
          <a:bodyPr wrap="square" rtlCol="0">
            <a:spAutoFit/>
          </a:bodyPr>
          <a:lstStyle/>
          <a:p>
            <a:pPr algn="r"/>
            <a:r>
              <a:rPr lang="es-MX" sz="2800" b="1" dirty="0" smtClean="0">
                <a:latin typeface="Arial" panose="020B0604020202020204" pitchFamily="34" charset="0"/>
                <a:cs typeface="Arial" panose="020B0604020202020204" pitchFamily="34" charset="0"/>
              </a:rPr>
              <a:t>Conclusión del Estatus de carga: </a:t>
            </a:r>
          </a:p>
          <a:p>
            <a:pPr algn="r"/>
            <a:r>
              <a:rPr lang="es-MX" sz="2800" b="1" dirty="0" smtClean="0">
                <a:latin typeface="Arial" panose="020B0604020202020204" pitchFamily="34" charset="0"/>
                <a:cs typeface="Arial" panose="020B0604020202020204" pitchFamily="34" charset="0"/>
              </a:rPr>
              <a:t>“TERMINADO”</a:t>
            </a:r>
          </a:p>
        </p:txBody>
      </p:sp>
      <p:pic>
        <p:nvPicPr>
          <p:cNvPr id="8"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77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12834" y="7134"/>
            <a:ext cx="8931166" cy="400110"/>
          </a:xfrm>
          <a:prstGeom prst="rect">
            <a:avLst/>
          </a:prstGeom>
          <a:noFill/>
        </p:spPr>
        <p:txBody>
          <a:bodyPr wrap="square" rtlCol="0">
            <a:spAutoFit/>
          </a:bodyPr>
          <a:lstStyle/>
          <a:p>
            <a:pPr algn="r"/>
            <a:r>
              <a:rPr lang="es-MX" sz="2000" b="1" dirty="0" smtClean="0">
                <a:cs typeface="Arial" panose="020B0604020202020204" pitchFamily="34" charset="0"/>
              </a:rPr>
              <a:t>Comprobante de Carga </a:t>
            </a:r>
            <a:endParaRPr lang="es-MX" sz="2000" b="1" dirty="0">
              <a:cs typeface="Arial" panose="020B0604020202020204" pitchFamily="34" charset="0"/>
            </a:endParaRPr>
          </a:p>
        </p:txBody>
      </p:sp>
      <p:grpSp>
        <p:nvGrpSpPr>
          <p:cNvPr id="3" name="2 Grupo"/>
          <p:cNvGrpSpPr/>
          <p:nvPr/>
        </p:nvGrpSpPr>
        <p:grpSpPr>
          <a:xfrm>
            <a:off x="301291" y="1563638"/>
            <a:ext cx="8663197" cy="3119266"/>
            <a:chOff x="0" y="1429948"/>
            <a:chExt cx="9154911" cy="3540988"/>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888" t="51702" r="2231" b="12716"/>
            <a:stretch/>
          </p:blipFill>
          <p:spPr bwMode="auto">
            <a:xfrm>
              <a:off x="1" y="2968869"/>
              <a:ext cx="9017879" cy="200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8292662" y="4220197"/>
              <a:ext cx="741071" cy="52605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137036" y="2079672"/>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949" r="1176" b="30468"/>
            <a:stretch/>
          </p:blipFill>
          <p:spPr bwMode="auto">
            <a:xfrm>
              <a:off x="0" y="1429948"/>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Flecha abajo"/>
            <p:cNvSpPr/>
            <p:nvPr/>
          </p:nvSpPr>
          <p:spPr>
            <a:xfrm>
              <a:off x="8387259" y="3641862"/>
              <a:ext cx="508447" cy="499157"/>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grpSp>
      <p:sp>
        <p:nvSpPr>
          <p:cNvPr id="13" name="12 CuadroTexto"/>
          <p:cNvSpPr txBox="1"/>
          <p:nvPr/>
        </p:nvSpPr>
        <p:spPr>
          <a:xfrm>
            <a:off x="971600" y="330791"/>
            <a:ext cx="8142483" cy="584775"/>
          </a:xfrm>
          <a:prstGeom prst="rect">
            <a:avLst/>
          </a:prstGeom>
          <a:noFill/>
        </p:spPr>
        <p:txBody>
          <a:bodyPr wrap="square" rtlCol="0">
            <a:spAutoFit/>
          </a:bodyPr>
          <a:lstStyle/>
          <a:p>
            <a:pPr algn="r"/>
            <a:r>
              <a:rPr lang="es-MX" sz="1600" b="1" dirty="0" smtClean="0">
                <a:cs typeface="Arial" panose="020B0604020202020204" pitchFamily="34" charset="0"/>
              </a:rPr>
              <a:t>Guardar el comprobante de carga en un expediente electrónico  y de manera alterna una impresión en papel una vez que se cuente con el Estatus “TERMINADO”.</a:t>
            </a:r>
            <a:endParaRPr lang="es-MX" sz="1600" b="1" dirty="0">
              <a:cs typeface="Arial" panose="020B0604020202020204" pitchFamily="34" charset="0"/>
            </a:endParaRPr>
          </a:p>
        </p:txBody>
      </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434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2 Grupo"/>
          <p:cNvGrpSpPr>
            <a:grpSpLocks/>
          </p:cNvGrpSpPr>
          <p:nvPr/>
        </p:nvGrpSpPr>
        <p:grpSpPr bwMode="auto">
          <a:xfrm>
            <a:off x="260350" y="1695549"/>
            <a:ext cx="8097724" cy="2992817"/>
            <a:chOff x="224204" y="1956837"/>
            <a:chExt cx="8097716" cy="3991159"/>
          </a:xfrm>
        </p:grpSpPr>
        <p:pic>
          <p:nvPicPr>
            <p:cNvPr id="22533" name="Imagen 1"/>
            <p:cNvPicPr>
              <a:picLocks noChangeAspect="1"/>
            </p:cNvPicPr>
            <p:nvPr/>
          </p:nvPicPr>
          <p:blipFill>
            <a:blip r:embed="rId2">
              <a:extLst>
                <a:ext uri="{28A0092B-C50C-407E-A947-70E740481C1C}">
                  <a14:useLocalDpi xmlns:a14="http://schemas.microsoft.com/office/drawing/2010/main" val="0"/>
                </a:ext>
              </a:extLst>
            </a:blip>
            <a:srcRect t="34985"/>
            <a:stretch>
              <a:fillRect/>
            </a:stretch>
          </p:blipFill>
          <p:spPr bwMode="auto">
            <a:xfrm>
              <a:off x="224204" y="2703634"/>
              <a:ext cx="8097716" cy="269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n 3"/>
            <p:cNvPicPr>
              <a:picLocks noChangeAspect="1"/>
            </p:cNvPicPr>
            <p:nvPr/>
          </p:nvPicPr>
          <p:blipFill>
            <a:blip r:embed="rId3">
              <a:extLst>
                <a:ext uri="{28A0092B-C50C-407E-A947-70E740481C1C}">
                  <a14:useLocalDpi xmlns:a14="http://schemas.microsoft.com/office/drawing/2010/main" val="0"/>
                </a:ext>
              </a:extLst>
            </a:blip>
            <a:srcRect l="51634" t="61143" r="42165" b="35747"/>
            <a:stretch>
              <a:fillRect/>
            </a:stretch>
          </p:blipFill>
          <p:spPr bwMode="auto">
            <a:xfrm>
              <a:off x="4444513" y="3755144"/>
              <a:ext cx="527537" cy="14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n 6"/>
            <p:cNvPicPr>
              <a:picLocks noChangeAspect="1"/>
            </p:cNvPicPr>
            <p:nvPr/>
          </p:nvPicPr>
          <p:blipFill>
            <a:blip r:embed="rId4">
              <a:extLst>
                <a:ext uri="{28A0092B-C50C-407E-A947-70E740481C1C}">
                  <a14:useLocalDpi xmlns:a14="http://schemas.microsoft.com/office/drawing/2010/main" val="0"/>
                </a:ext>
              </a:extLst>
            </a:blip>
            <a:srcRect l="18384" t="62564" r="21474" b="13847"/>
            <a:stretch>
              <a:fillRect/>
            </a:stretch>
          </p:blipFill>
          <p:spPr bwMode="auto">
            <a:xfrm>
              <a:off x="1714501" y="4734657"/>
              <a:ext cx="4708281" cy="12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n 2"/>
            <p:cNvPicPr>
              <a:picLocks noChangeAspect="1"/>
            </p:cNvPicPr>
            <p:nvPr/>
          </p:nvPicPr>
          <p:blipFill>
            <a:blip r:embed="rId5" cstate="print">
              <a:extLst>
                <a:ext uri="{28A0092B-C50C-407E-A947-70E740481C1C}">
                  <a14:useLocalDpi xmlns:a14="http://schemas.microsoft.com/office/drawing/2010/main" val="0"/>
                </a:ext>
              </a:extLst>
            </a:blip>
            <a:srcRect l="54807" t="39197" r="626" b="4678"/>
            <a:stretch>
              <a:fillRect/>
            </a:stretch>
          </p:blipFill>
          <p:spPr bwMode="auto">
            <a:xfrm>
              <a:off x="5816111" y="3402624"/>
              <a:ext cx="2297720" cy="15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Imagen 8"/>
            <p:cNvPicPr>
              <a:picLocks noChangeAspect="1"/>
            </p:cNvPicPr>
            <p:nvPr/>
          </p:nvPicPr>
          <p:blipFill>
            <a:blip r:embed="rId6">
              <a:extLst>
                <a:ext uri="{28A0092B-C50C-407E-A947-70E740481C1C}">
                  <a14:useLocalDpi xmlns:a14="http://schemas.microsoft.com/office/drawing/2010/main" val="0"/>
                </a:ext>
              </a:extLst>
            </a:blip>
            <a:srcRect l="10242" t="39798" r="76489" b="42694"/>
            <a:stretch>
              <a:fillRect/>
            </a:stretch>
          </p:blipFill>
          <p:spPr bwMode="auto">
            <a:xfrm>
              <a:off x="1384788" y="2098319"/>
              <a:ext cx="1121019" cy="7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7"/>
            <p:cNvSpPr/>
            <p:nvPr/>
          </p:nvSpPr>
          <p:spPr>
            <a:xfrm>
              <a:off x="1498966" y="2126179"/>
              <a:ext cx="1006474" cy="15084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1" name="Rectángulo 10"/>
            <p:cNvSpPr/>
            <p:nvPr/>
          </p:nvSpPr>
          <p:spPr>
            <a:xfrm>
              <a:off x="5815374" y="3399589"/>
              <a:ext cx="2298698" cy="158620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2" name="Rectángulo 11"/>
            <p:cNvSpPr/>
            <p:nvPr/>
          </p:nvSpPr>
          <p:spPr>
            <a:xfrm>
              <a:off x="4932724" y="3037572"/>
              <a:ext cx="1006474" cy="15242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3" name="Rectángulo 12"/>
            <p:cNvSpPr/>
            <p:nvPr/>
          </p:nvSpPr>
          <p:spPr>
            <a:xfrm>
              <a:off x="4972412" y="3190000"/>
              <a:ext cx="422275" cy="18577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4" name="Rectángulo 13"/>
            <p:cNvSpPr/>
            <p:nvPr/>
          </p:nvSpPr>
          <p:spPr>
            <a:xfrm>
              <a:off x="2162540" y="3796537"/>
              <a:ext cx="1006474" cy="15242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5" name="Rectángulo 14"/>
            <p:cNvSpPr/>
            <p:nvPr/>
          </p:nvSpPr>
          <p:spPr>
            <a:xfrm>
              <a:off x="3494451" y="3466276"/>
              <a:ext cx="655637" cy="14290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 name="Rectángulo 15"/>
            <p:cNvSpPr/>
            <p:nvPr/>
          </p:nvSpPr>
          <p:spPr>
            <a:xfrm>
              <a:off x="4104050" y="3478979"/>
              <a:ext cx="617537" cy="13019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7" name="Rectángulo 16"/>
            <p:cNvSpPr/>
            <p:nvPr/>
          </p:nvSpPr>
          <p:spPr>
            <a:xfrm>
              <a:off x="1568816" y="2354821"/>
              <a:ext cx="936624" cy="15084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8" name="Rectángulo 17"/>
            <p:cNvSpPr/>
            <p:nvPr/>
          </p:nvSpPr>
          <p:spPr>
            <a:xfrm>
              <a:off x="4418375" y="3771132"/>
              <a:ext cx="554037" cy="13178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9" name="Rectángulo 18"/>
            <p:cNvSpPr/>
            <p:nvPr/>
          </p:nvSpPr>
          <p:spPr>
            <a:xfrm>
              <a:off x="2927714" y="5042954"/>
              <a:ext cx="566736" cy="3778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0" name="Rectángulo 19"/>
            <p:cNvSpPr/>
            <p:nvPr/>
          </p:nvSpPr>
          <p:spPr>
            <a:xfrm>
              <a:off x="3494451" y="4441181"/>
              <a:ext cx="542924" cy="17465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1" name="Rectángulo 20"/>
            <p:cNvSpPr/>
            <p:nvPr/>
          </p:nvSpPr>
          <p:spPr>
            <a:xfrm>
              <a:off x="5178787" y="5155688"/>
              <a:ext cx="1006474" cy="15084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2551" name="CuadroTexto 21"/>
            <p:cNvSpPr txBox="1">
              <a:spLocks noChangeArrowheads="1"/>
            </p:cNvSpPr>
            <p:nvPr/>
          </p:nvSpPr>
          <p:spPr bwMode="auto">
            <a:xfrm>
              <a:off x="1248508" y="1956837"/>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22552" name="CuadroTexto 22"/>
            <p:cNvSpPr txBox="1">
              <a:spLocks noChangeArrowheads="1"/>
            </p:cNvSpPr>
            <p:nvPr/>
          </p:nvSpPr>
          <p:spPr bwMode="auto">
            <a:xfrm>
              <a:off x="1274887" y="2207417"/>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2</a:t>
              </a:r>
            </a:p>
          </p:txBody>
        </p:sp>
        <p:sp>
          <p:nvSpPr>
            <p:cNvPr id="22553" name="CuadroTexto 23"/>
            <p:cNvSpPr txBox="1">
              <a:spLocks noChangeArrowheads="1"/>
            </p:cNvSpPr>
            <p:nvPr/>
          </p:nvSpPr>
          <p:spPr bwMode="auto">
            <a:xfrm>
              <a:off x="4644008" y="2882256"/>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4</a:t>
              </a:r>
            </a:p>
          </p:txBody>
        </p:sp>
        <p:sp>
          <p:nvSpPr>
            <p:cNvPr id="22554" name="CuadroTexto 24"/>
            <p:cNvSpPr txBox="1">
              <a:spLocks noChangeArrowheads="1"/>
            </p:cNvSpPr>
            <p:nvPr/>
          </p:nvSpPr>
          <p:spPr bwMode="auto">
            <a:xfrm>
              <a:off x="5351721" y="3055078"/>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5</a:t>
              </a:r>
            </a:p>
          </p:txBody>
        </p:sp>
        <p:sp>
          <p:nvSpPr>
            <p:cNvPr id="22555" name="CuadroTexto 26"/>
            <p:cNvSpPr txBox="1">
              <a:spLocks noChangeArrowheads="1"/>
            </p:cNvSpPr>
            <p:nvPr/>
          </p:nvSpPr>
          <p:spPr bwMode="auto">
            <a:xfrm>
              <a:off x="1918798" y="3795334"/>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7</a:t>
              </a:r>
            </a:p>
          </p:txBody>
        </p:sp>
        <p:sp>
          <p:nvSpPr>
            <p:cNvPr id="22556" name="CuadroTexto 27"/>
            <p:cNvSpPr txBox="1">
              <a:spLocks noChangeArrowheads="1"/>
            </p:cNvSpPr>
            <p:nvPr/>
          </p:nvSpPr>
          <p:spPr bwMode="auto">
            <a:xfrm>
              <a:off x="3231574" y="3388453"/>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8</a:t>
              </a:r>
            </a:p>
          </p:txBody>
        </p:sp>
        <p:sp>
          <p:nvSpPr>
            <p:cNvPr id="22557" name="CuadroTexto 28"/>
            <p:cNvSpPr txBox="1">
              <a:spLocks noChangeArrowheads="1"/>
            </p:cNvSpPr>
            <p:nvPr/>
          </p:nvSpPr>
          <p:spPr bwMode="auto">
            <a:xfrm>
              <a:off x="5525964" y="3812317"/>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9</a:t>
              </a:r>
            </a:p>
          </p:txBody>
        </p:sp>
        <p:sp>
          <p:nvSpPr>
            <p:cNvPr id="22558" name="CuadroTexto 29"/>
            <p:cNvSpPr txBox="1">
              <a:spLocks noChangeArrowheads="1"/>
            </p:cNvSpPr>
            <p:nvPr/>
          </p:nvSpPr>
          <p:spPr bwMode="auto">
            <a:xfrm>
              <a:off x="4259869" y="3051363"/>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10</a:t>
              </a:r>
            </a:p>
          </p:txBody>
        </p:sp>
        <p:sp>
          <p:nvSpPr>
            <p:cNvPr id="22559" name="CuadroTexto 30"/>
            <p:cNvSpPr txBox="1">
              <a:spLocks noChangeArrowheads="1"/>
            </p:cNvSpPr>
            <p:nvPr/>
          </p:nvSpPr>
          <p:spPr bwMode="auto">
            <a:xfrm>
              <a:off x="3490549" y="4993552"/>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11</a:t>
              </a:r>
            </a:p>
          </p:txBody>
        </p:sp>
        <p:sp>
          <p:nvSpPr>
            <p:cNvPr id="22560" name="CuadroTexto 31"/>
            <p:cNvSpPr txBox="1">
              <a:spLocks noChangeArrowheads="1"/>
            </p:cNvSpPr>
            <p:nvPr/>
          </p:nvSpPr>
          <p:spPr bwMode="auto">
            <a:xfrm>
              <a:off x="3087737" y="4328591"/>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12</a:t>
              </a:r>
            </a:p>
          </p:txBody>
        </p:sp>
        <p:sp>
          <p:nvSpPr>
            <p:cNvPr id="22561" name="CuadroTexto 32"/>
            <p:cNvSpPr txBox="1">
              <a:spLocks noChangeArrowheads="1"/>
            </p:cNvSpPr>
            <p:nvPr/>
          </p:nvSpPr>
          <p:spPr bwMode="auto">
            <a:xfrm>
              <a:off x="6317272" y="5077603"/>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13</a:t>
              </a:r>
            </a:p>
          </p:txBody>
        </p:sp>
        <p:pic>
          <p:nvPicPr>
            <p:cNvPr id="22562" name="Imagen 33"/>
            <p:cNvPicPr>
              <a:picLocks noChangeAspect="1"/>
            </p:cNvPicPr>
            <p:nvPr/>
          </p:nvPicPr>
          <p:blipFill>
            <a:blip r:embed="rId7">
              <a:extLst>
                <a:ext uri="{28A0092B-C50C-407E-A947-70E740481C1C}">
                  <a14:useLocalDpi xmlns:a14="http://schemas.microsoft.com/office/drawing/2010/main" val="0"/>
                </a:ext>
              </a:extLst>
            </a:blip>
            <a:srcRect l="12743" t="44096" r="71503" b="13336"/>
            <a:stretch>
              <a:fillRect/>
            </a:stretch>
          </p:blipFill>
          <p:spPr bwMode="auto">
            <a:xfrm>
              <a:off x="344449" y="3544633"/>
              <a:ext cx="1207394" cy="197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ángulo 34"/>
            <p:cNvSpPr/>
            <p:nvPr/>
          </p:nvSpPr>
          <p:spPr>
            <a:xfrm>
              <a:off x="324217" y="3534551"/>
              <a:ext cx="1182686" cy="197997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2564" name="CuadroTexto 25"/>
            <p:cNvSpPr txBox="1">
              <a:spLocks noChangeArrowheads="1"/>
            </p:cNvSpPr>
            <p:nvPr/>
          </p:nvSpPr>
          <p:spPr bwMode="auto">
            <a:xfrm>
              <a:off x="1153988" y="4204730"/>
              <a:ext cx="474785" cy="5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6</a:t>
              </a:r>
            </a:p>
          </p:txBody>
        </p:sp>
      </p:grpSp>
      <p:sp>
        <p:nvSpPr>
          <p:cNvPr id="36" name="Rectángulo 11"/>
          <p:cNvSpPr/>
          <p:nvPr/>
        </p:nvSpPr>
        <p:spPr>
          <a:xfrm>
            <a:off x="4968876" y="2382605"/>
            <a:ext cx="1490663" cy="11311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2532" name="CuadroTexto 23"/>
          <p:cNvSpPr txBox="1">
            <a:spLocks noChangeArrowheads="1"/>
          </p:cNvSpPr>
          <p:nvPr/>
        </p:nvSpPr>
        <p:spPr bwMode="auto">
          <a:xfrm>
            <a:off x="6401594" y="2211710"/>
            <a:ext cx="47466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3</a:t>
            </a:r>
          </a:p>
        </p:txBody>
      </p:sp>
      <p:pic>
        <p:nvPicPr>
          <p:cNvPr id="3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338" t="14954" r="2515" b="62372"/>
          <a:stretch/>
        </p:blipFill>
        <p:spPr bwMode="auto">
          <a:xfrm>
            <a:off x="41500" y="777924"/>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38 CuadroTexto"/>
          <p:cNvSpPr txBox="1"/>
          <p:nvPr/>
        </p:nvSpPr>
        <p:spPr>
          <a:xfrm>
            <a:off x="212834" y="51470"/>
            <a:ext cx="8931166" cy="400110"/>
          </a:xfrm>
          <a:prstGeom prst="rect">
            <a:avLst/>
          </a:prstGeom>
          <a:noFill/>
        </p:spPr>
        <p:txBody>
          <a:bodyPr wrap="square" rtlCol="0">
            <a:spAutoFit/>
          </a:bodyPr>
          <a:lstStyle/>
          <a:p>
            <a:pPr algn="r"/>
            <a:r>
              <a:rPr lang="es-MX" sz="2000" b="1" dirty="0" smtClean="0">
                <a:cs typeface="Arial" panose="020B0604020202020204" pitchFamily="34" charset="0"/>
              </a:rPr>
              <a:t>PASOS PARA REALIZAR UNA ALTA</a:t>
            </a:r>
            <a:endParaRPr lang="es-MX" sz="2000" b="1" dirty="0">
              <a:cs typeface="Arial" panose="020B0604020202020204" pitchFamily="34" charset="0"/>
            </a:endParaRPr>
          </a:p>
        </p:txBody>
      </p:sp>
      <p:pic>
        <p:nvPicPr>
          <p:cNvPr id="40" name="Picture 2" descr="C:\Users\malcantar\Documents\COMUNICACION SOCIAL ICHITAIP\Publicidad\Campañas 2019\Spots 2019\Jornada de Transparencia\Logo Ichitaip-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19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1403648" y="911608"/>
            <a:ext cx="7188770" cy="3748374"/>
            <a:chOff x="628776" y="307197"/>
            <a:chExt cx="8187254" cy="4677152"/>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16" t="12602" r="34654" b="15156"/>
            <a:stretch/>
          </p:blipFill>
          <p:spPr bwMode="auto">
            <a:xfrm>
              <a:off x="628776" y="307197"/>
              <a:ext cx="4346507" cy="467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5199782" y="484290"/>
              <a:ext cx="3616248" cy="3781257"/>
            </a:xfrm>
            <a:prstGeom prst="rect">
              <a:avLst/>
            </a:prstGeom>
            <a:noFill/>
          </p:spPr>
          <p:txBody>
            <a:bodyPr wrap="none" rtlCol="0">
              <a:spAutoFit/>
            </a:bodyPr>
            <a:lstStyle/>
            <a:p>
              <a:pPr marL="285750" indent="-285750">
                <a:buFont typeface="Wingdings" panose="05000000000000000000" pitchFamily="2" charset="2"/>
                <a:buChar char="§"/>
              </a:pPr>
              <a:r>
                <a:rPr lang="es-MX" dirty="0" smtClean="0"/>
                <a:t>Órgano Garante</a:t>
              </a:r>
            </a:p>
            <a:p>
              <a:pPr marL="285750" indent="-285750">
                <a:buFont typeface="Wingdings" panose="05000000000000000000" pitchFamily="2" charset="2"/>
                <a:buChar char="§"/>
              </a:pPr>
              <a:r>
                <a:rPr lang="es-MX" dirty="0" smtClean="0"/>
                <a:t>Sujeto Obligado</a:t>
              </a:r>
            </a:p>
            <a:p>
              <a:pPr marL="285750" indent="-285750">
                <a:buFont typeface="Wingdings" panose="05000000000000000000" pitchFamily="2" charset="2"/>
                <a:buChar char="§"/>
              </a:pPr>
              <a:r>
                <a:rPr lang="es-MX" dirty="0" smtClean="0"/>
                <a:t>Fecha de registro</a:t>
              </a:r>
            </a:p>
            <a:p>
              <a:pPr marL="285750" indent="-285750">
                <a:buFont typeface="Wingdings" panose="05000000000000000000" pitchFamily="2" charset="2"/>
                <a:buChar char="§"/>
              </a:pPr>
              <a:r>
                <a:rPr lang="es-MX" dirty="0" smtClean="0"/>
                <a:t>Nombre del archivo</a:t>
              </a:r>
            </a:p>
            <a:p>
              <a:pPr marL="285750" indent="-285750">
                <a:buFont typeface="Wingdings" panose="05000000000000000000" pitchFamily="2" charset="2"/>
                <a:buChar char="§"/>
              </a:pPr>
              <a:r>
                <a:rPr lang="es-MX" dirty="0" smtClean="0"/>
                <a:t>Tipo de operación</a:t>
              </a:r>
            </a:p>
            <a:p>
              <a:pPr marL="285750" indent="-285750">
                <a:buFont typeface="Wingdings" panose="05000000000000000000" pitchFamily="2" charset="2"/>
                <a:buChar char="§"/>
              </a:pPr>
              <a:r>
                <a:rPr lang="es-MX" dirty="0" smtClean="0"/>
                <a:t>Estatus</a:t>
              </a:r>
            </a:p>
            <a:p>
              <a:pPr marL="285750" indent="-285750">
                <a:buFont typeface="Wingdings" panose="05000000000000000000" pitchFamily="2" charset="2"/>
                <a:buChar char="§"/>
              </a:pPr>
              <a:r>
                <a:rPr lang="es-MX" dirty="0" smtClean="0"/>
                <a:t>Fecha Término</a:t>
              </a:r>
            </a:p>
            <a:p>
              <a:pPr marL="285750" indent="-285750">
                <a:buFont typeface="Wingdings" panose="05000000000000000000" pitchFamily="2" charset="2"/>
                <a:buChar char="§"/>
              </a:pPr>
              <a:r>
                <a:rPr lang="es-MX" dirty="0" smtClean="0"/>
                <a:t>Registros Cargados Principal</a:t>
              </a:r>
            </a:p>
            <a:p>
              <a:pPr marL="285750" indent="-285750">
                <a:buFont typeface="Wingdings" panose="05000000000000000000" pitchFamily="2" charset="2"/>
                <a:buChar char="§"/>
              </a:pPr>
              <a:r>
                <a:rPr lang="es-MX" dirty="0" smtClean="0"/>
                <a:t>Registros Cargados Secundarios</a:t>
              </a:r>
            </a:p>
            <a:p>
              <a:pPr marL="285750" indent="-285750">
                <a:buFont typeface="Wingdings" panose="05000000000000000000" pitchFamily="2" charset="2"/>
                <a:buChar char="§"/>
              </a:pPr>
              <a:r>
                <a:rPr lang="es-MX" dirty="0" smtClean="0"/>
                <a:t>Artículo/Fracción</a:t>
              </a:r>
            </a:p>
            <a:p>
              <a:pPr marL="285750" indent="-285750">
                <a:buFont typeface="Wingdings" panose="05000000000000000000" pitchFamily="2" charset="2"/>
                <a:buChar char="§"/>
              </a:pPr>
              <a:r>
                <a:rPr lang="es-MX" dirty="0" smtClean="0"/>
                <a:t>Formato</a:t>
              </a:r>
            </a:p>
            <a:p>
              <a:pPr marL="285750" indent="-285750">
                <a:buFont typeface="Wingdings" panose="05000000000000000000" pitchFamily="2" charset="2"/>
                <a:buChar char="§"/>
              </a:pPr>
              <a:r>
                <a:rPr lang="es-MX" dirty="0" smtClean="0"/>
                <a:t>Usuario</a:t>
              </a:r>
              <a:endParaRPr lang="es-MX" dirty="0"/>
            </a:p>
          </p:txBody>
        </p:sp>
      </p:gr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491880" y="54372"/>
            <a:ext cx="5616624" cy="400110"/>
          </a:xfrm>
          <a:prstGeom prst="rect">
            <a:avLst/>
          </a:prstGeom>
          <a:noFill/>
        </p:spPr>
        <p:txBody>
          <a:bodyPr wrap="square" rtlCol="0">
            <a:spAutoFit/>
          </a:bodyPr>
          <a:lstStyle/>
          <a:p>
            <a:pPr algn="r"/>
            <a:r>
              <a:rPr lang="es-MX" sz="2000" b="1" dirty="0" smtClean="0"/>
              <a:t>Acuse de Carga “ALTA” y los datos que contiene</a:t>
            </a:r>
          </a:p>
        </p:txBody>
      </p:sp>
    </p:spTree>
    <p:extLst>
      <p:ext uri="{BB962C8B-B14F-4D97-AF65-F5344CB8AC3E}">
        <p14:creationId xmlns:p14="http://schemas.microsoft.com/office/powerpoint/2010/main" val="158451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611560" y="326058"/>
            <a:ext cx="7772400" cy="102155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s-MX" sz="5400" dirty="0" smtClean="0">
                <a:solidFill>
                  <a:srgbClr val="800000"/>
                </a:solidFill>
              </a:rPr>
              <a:t/>
            </a:r>
            <a:br>
              <a:rPr lang="es-MX" sz="5400" dirty="0" smtClean="0">
                <a:solidFill>
                  <a:srgbClr val="800000"/>
                </a:solidFill>
              </a:rPr>
            </a:br>
            <a:r>
              <a:rPr lang="es-MX" sz="5400" b="1" dirty="0" smtClean="0">
                <a:solidFill>
                  <a:srgbClr val="800000"/>
                </a:solidFill>
              </a:rPr>
              <a:t>CAMBIO</a:t>
            </a:r>
            <a:endParaRPr lang="es-MX" sz="5400" b="1" dirty="0">
              <a:solidFill>
                <a:srgbClr val="800000"/>
              </a:solidFill>
            </a:endParaRPr>
          </a:p>
        </p:txBody>
      </p:sp>
      <p:sp>
        <p:nvSpPr>
          <p:cNvPr id="27651" name="CuadroTexto 4"/>
          <p:cNvSpPr txBox="1">
            <a:spLocks noChangeArrowheads="1"/>
          </p:cNvSpPr>
          <p:nvPr/>
        </p:nvSpPr>
        <p:spPr bwMode="auto">
          <a:xfrm>
            <a:off x="1619250" y="2356247"/>
            <a:ext cx="612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b="1" dirty="0"/>
              <a:t>Titular de la Unidad de Transparencia y Administrador de Unidad Administrativa</a:t>
            </a:r>
          </a:p>
        </p:txBody>
      </p:sp>
      <p:pic>
        <p:nvPicPr>
          <p:cNvPr id="4"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728761" y="1618842"/>
            <a:ext cx="3627215" cy="736884"/>
          </a:xfrm>
        </p:spPr>
        <p:txBody>
          <a:bodyPr>
            <a:noAutofit/>
          </a:bodyPr>
          <a:lstStyle/>
          <a:p>
            <a:pPr marL="0" indent="0" algn="just">
              <a:buNone/>
            </a:pPr>
            <a:r>
              <a:rPr lang="es-ES" sz="2000" dirty="0" smtClean="0">
                <a:cs typeface="Arial" panose="020B0604020202020204" pitchFamily="34" charset="0"/>
              </a:rPr>
              <a:t>Es </a:t>
            </a:r>
            <a:r>
              <a:rPr lang="es-ES" sz="2000" dirty="0">
                <a:cs typeface="Arial" panose="020B0604020202020204" pitchFamily="34" charset="0"/>
              </a:rPr>
              <a:t>el deber de todo Gobierno informar, dar cuentas y poner a disposición de </a:t>
            </a:r>
            <a:r>
              <a:rPr lang="es-ES" sz="2000" dirty="0" smtClean="0">
                <a:cs typeface="Arial" panose="020B0604020202020204" pitchFamily="34" charset="0"/>
              </a:rPr>
              <a:t>la sociedad </a:t>
            </a:r>
            <a:r>
              <a:rPr lang="es-ES" sz="2000" dirty="0">
                <a:cs typeface="Arial" panose="020B0604020202020204" pitchFamily="34" charset="0"/>
              </a:rPr>
              <a:t>la información pública.</a:t>
            </a:r>
            <a:endParaRPr lang="es-MX" sz="2000" dirty="0">
              <a:cs typeface="Arial" panose="020B0604020202020204" pitchFamily="34" charset="0"/>
            </a:endParaRPr>
          </a:p>
        </p:txBody>
      </p:sp>
      <p:sp>
        <p:nvSpPr>
          <p:cNvPr id="4" name="3 Rectángulo"/>
          <p:cNvSpPr/>
          <p:nvPr/>
        </p:nvSpPr>
        <p:spPr>
          <a:xfrm>
            <a:off x="6764465" y="42759"/>
            <a:ext cx="2344039" cy="523220"/>
          </a:xfrm>
          <a:prstGeom prst="rect">
            <a:avLst/>
          </a:prstGeom>
        </p:spPr>
        <p:txBody>
          <a:bodyPr wrap="none">
            <a:spAutoFit/>
          </a:bodyPr>
          <a:lstStyle/>
          <a:p>
            <a:pPr algn="r"/>
            <a:r>
              <a:rPr lang="es-MX" sz="2800" b="1" dirty="0" smtClean="0">
                <a:solidFill>
                  <a:srgbClr val="333399"/>
                </a:solidFill>
                <a:cs typeface="Arial" panose="020B0604020202020204" pitchFamily="34" charset="0"/>
              </a:rPr>
              <a:t>Transparencia </a:t>
            </a:r>
            <a:endParaRPr lang="es-MX" sz="2800" b="1" dirty="0">
              <a:solidFill>
                <a:srgbClr val="333399"/>
              </a:solidFill>
              <a:cs typeface="Arial" panose="020B0604020202020204" pitchFamily="34"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97" t="26906" r="35074" b="29472"/>
          <a:stretch/>
        </p:blipFill>
        <p:spPr bwMode="auto">
          <a:xfrm>
            <a:off x="4770855" y="1189813"/>
            <a:ext cx="3761585" cy="246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4517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600673" y="1347614"/>
            <a:ext cx="7787751" cy="3389437"/>
            <a:chOff x="240633" y="1036795"/>
            <a:chExt cx="8811627" cy="391628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00" t="10948" r="10000" b="3719"/>
            <a:stretch/>
          </p:blipFill>
          <p:spPr bwMode="auto">
            <a:xfrm>
              <a:off x="240633" y="1036795"/>
              <a:ext cx="8811627" cy="391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71258" y="2671033"/>
              <a:ext cx="2063181" cy="24973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4 Flecha izquierda"/>
            <p:cNvSpPr/>
            <p:nvPr/>
          </p:nvSpPr>
          <p:spPr>
            <a:xfrm>
              <a:off x="2522499" y="2553989"/>
              <a:ext cx="551793" cy="520263"/>
            </a:xfrm>
            <a:prstGeom prst="lef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grpSp>
      <p:sp>
        <p:nvSpPr>
          <p:cNvPr id="2" name="1 CuadroTexto"/>
          <p:cNvSpPr txBox="1"/>
          <p:nvPr/>
        </p:nvSpPr>
        <p:spPr>
          <a:xfrm>
            <a:off x="4441857" y="54372"/>
            <a:ext cx="4661276" cy="707886"/>
          </a:xfrm>
          <a:prstGeom prst="rect">
            <a:avLst/>
          </a:prstGeom>
          <a:noFill/>
        </p:spPr>
        <p:txBody>
          <a:bodyPr wrap="none" rtlCol="0">
            <a:spAutoFit/>
          </a:bodyPr>
          <a:lstStyle/>
          <a:p>
            <a:pPr algn="r"/>
            <a:r>
              <a:rPr lang="es-MX" sz="2000" b="1" dirty="0" smtClean="0">
                <a:cs typeface="Arial" panose="020B0604020202020204" pitchFamily="34" charset="0"/>
              </a:rPr>
              <a:t>Entrar a: </a:t>
            </a:r>
          </a:p>
          <a:p>
            <a:pPr algn="r"/>
            <a:r>
              <a:rPr lang="es-MX" sz="2000" b="1" dirty="0" smtClean="0">
                <a:cs typeface="Arial" panose="020B0604020202020204" pitchFamily="34" charset="0"/>
              </a:rPr>
              <a:t>Portales de Obligaciones de Transparencia</a:t>
            </a:r>
            <a:endParaRPr lang="es-MX" sz="2000" b="1" dirty="0">
              <a:cs typeface="Arial" panose="020B0604020202020204" pitchFamily="34" charset="0"/>
            </a:endParaRPr>
          </a:p>
        </p:txBody>
      </p:sp>
      <p:pic>
        <p:nvPicPr>
          <p:cNvPr id="7"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82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1259632" y="882467"/>
            <a:ext cx="7632848" cy="3900173"/>
            <a:chOff x="223460" y="880281"/>
            <a:chExt cx="8913712" cy="4118384"/>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56" t="13362" r="1542" b="11299"/>
            <a:stretch/>
          </p:blipFill>
          <p:spPr bwMode="auto">
            <a:xfrm>
              <a:off x="490880" y="2446807"/>
              <a:ext cx="7434741" cy="247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ángulo 11"/>
            <p:cNvSpPr/>
            <p:nvPr/>
          </p:nvSpPr>
          <p:spPr bwMode="auto">
            <a:xfrm>
              <a:off x="5917702" y="2223676"/>
              <a:ext cx="2448377" cy="15835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1" name="Rectángulo 11"/>
            <p:cNvSpPr/>
            <p:nvPr/>
          </p:nvSpPr>
          <p:spPr bwMode="auto">
            <a:xfrm>
              <a:off x="697848" y="3339757"/>
              <a:ext cx="1517200" cy="40690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 t="20642" r="3443" b="67532"/>
            <a:stretch/>
          </p:blipFill>
          <p:spPr bwMode="auto">
            <a:xfrm>
              <a:off x="223460" y="880281"/>
              <a:ext cx="8252048" cy="43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ángulo 11"/>
            <p:cNvSpPr/>
            <p:nvPr/>
          </p:nvSpPr>
          <p:spPr bwMode="auto">
            <a:xfrm>
              <a:off x="2159482" y="2037586"/>
              <a:ext cx="1517200" cy="26431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5" name="Rectángulo 11"/>
            <p:cNvSpPr/>
            <p:nvPr/>
          </p:nvSpPr>
          <p:spPr bwMode="auto">
            <a:xfrm>
              <a:off x="4846489" y="3690773"/>
              <a:ext cx="592146" cy="15904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7" name="Rectángulo 11"/>
            <p:cNvSpPr/>
            <p:nvPr/>
          </p:nvSpPr>
          <p:spPr bwMode="auto">
            <a:xfrm>
              <a:off x="6634973" y="3673394"/>
              <a:ext cx="1179941" cy="166184"/>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17" t="56770" r="3529" b="13542"/>
            <a:stretch/>
          </p:blipFill>
          <p:spPr bwMode="auto">
            <a:xfrm>
              <a:off x="241105" y="1244844"/>
              <a:ext cx="8763000" cy="116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7649566" y="4473057"/>
              <a:ext cx="1487606" cy="525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1" name="Rectángulo 11"/>
            <p:cNvSpPr/>
            <p:nvPr/>
          </p:nvSpPr>
          <p:spPr bwMode="auto">
            <a:xfrm>
              <a:off x="2113824" y="1294623"/>
              <a:ext cx="1517200" cy="20345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2" name="Rectángulo 11"/>
            <p:cNvSpPr/>
            <p:nvPr/>
          </p:nvSpPr>
          <p:spPr bwMode="auto">
            <a:xfrm>
              <a:off x="2116096" y="1740090"/>
              <a:ext cx="1517200" cy="25101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9" name="Rectángulo 11"/>
            <p:cNvSpPr/>
            <p:nvPr/>
          </p:nvSpPr>
          <p:spPr bwMode="auto">
            <a:xfrm>
              <a:off x="6076631" y="2040080"/>
              <a:ext cx="2386571" cy="129664"/>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0" name="Rectángulo 11"/>
            <p:cNvSpPr/>
            <p:nvPr/>
          </p:nvSpPr>
          <p:spPr bwMode="auto">
            <a:xfrm>
              <a:off x="6097313" y="1847647"/>
              <a:ext cx="2323356" cy="13810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 name="Rectángulo 11"/>
            <p:cNvSpPr/>
            <p:nvPr/>
          </p:nvSpPr>
          <p:spPr bwMode="auto">
            <a:xfrm>
              <a:off x="6034099" y="2235104"/>
              <a:ext cx="655685" cy="1662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8" name="CuadroTexto 21"/>
            <p:cNvSpPr txBox="1">
              <a:spLocks noChangeArrowheads="1"/>
            </p:cNvSpPr>
            <p:nvPr/>
          </p:nvSpPr>
          <p:spPr bwMode="auto">
            <a:xfrm>
              <a:off x="1707744" y="1245165"/>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19" name="CuadroTexto 22"/>
            <p:cNvSpPr txBox="1">
              <a:spLocks noChangeArrowheads="1"/>
            </p:cNvSpPr>
            <p:nvPr/>
          </p:nvSpPr>
          <p:spPr bwMode="auto">
            <a:xfrm>
              <a:off x="1597643" y="1709437"/>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2</a:t>
              </a:r>
            </a:p>
          </p:txBody>
        </p:sp>
        <p:sp>
          <p:nvSpPr>
            <p:cNvPr id="23" name="CuadroTexto 22"/>
            <p:cNvSpPr txBox="1">
              <a:spLocks noChangeArrowheads="1"/>
            </p:cNvSpPr>
            <p:nvPr/>
          </p:nvSpPr>
          <p:spPr bwMode="auto">
            <a:xfrm>
              <a:off x="5744983" y="1691244"/>
              <a:ext cx="4747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3</a:t>
              </a:r>
              <a:endParaRPr lang="es-MX" altLang="es-MX" sz="2100" b="1" dirty="0"/>
            </a:p>
          </p:txBody>
        </p:sp>
        <p:sp>
          <p:nvSpPr>
            <p:cNvPr id="24" name="CuadroTexto 22"/>
            <p:cNvSpPr txBox="1">
              <a:spLocks noChangeArrowheads="1"/>
            </p:cNvSpPr>
            <p:nvPr/>
          </p:nvSpPr>
          <p:spPr bwMode="auto">
            <a:xfrm>
              <a:off x="8411111" y="1889607"/>
              <a:ext cx="4747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4</a:t>
              </a:r>
              <a:endParaRPr lang="es-MX" altLang="es-MX" sz="2100" b="1" dirty="0"/>
            </a:p>
          </p:txBody>
        </p:sp>
        <p:sp>
          <p:nvSpPr>
            <p:cNvPr id="25" name="CuadroTexto 22"/>
            <p:cNvSpPr txBox="1">
              <a:spLocks noChangeArrowheads="1"/>
            </p:cNvSpPr>
            <p:nvPr/>
          </p:nvSpPr>
          <p:spPr bwMode="auto">
            <a:xfrm>
              <a:off x="5656972" y="2105930"/>
              <a:ext cx="4747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5</a:t>
              </a:r>
              <a:endParaRPr lang="es-MX" altLang="es-MX" sz="2100" b="1" dirty="0"/>
            </a:p>
          </p:txBody>
        </p:sp>
        <p:sp>
          <p:nvSpPr>
            <p:cNvPr id="26" name="CuadroTexto 22"/>
            <p:cNvSpPr txBox="1">
              <a:spLocks noChangeArrowheads="1"/>
            </p:cNvSpPr>
            <p:nvPr/>
          </p:nvSpPr>
          <p:spPr bwMode="auto">
            <a:xfrm>
              <a:off x="2177627" y="3390105"/>
              <a:ext cx="4747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6</a:t>
              </a:r>
              <a:endParaRPr lang="es-MX" altLang="es-MX" sz="2100" b="1" dirty="0"/>
            </a:p>
          </p:txBody>
        </p:sp>
        <p:sp>
          <p:nvSpPr>
            <p:cNvPr id="27" name="CuadroTexto 22"/>
            <p:cNvSpPr txBox="1">
              <a:spLocks noChangeArrowheads="1"/>
            </p:cNvSpPr>
            <p:nvPr/>
          </p:nvSpPr>
          <p:spPr bwMode="auto">
            <a:xfrm>
              <a:off x="4450879" y="3539703"/>
              <a:ext cx="4747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7</a:t>
              </a:r>
              <a:endParaRPr lang="es-MX" altLang="es-MX" sz="2100" b="1" dirty="0"/>
            </a:p>
          </p:txBody>
        </p:sp>
        <p:sp>
          <p:nvSpPr>
            <p:cNvPr id="28" name="CuadroTexto 22"/>
            <p:cNvSpPr txBox="1">
              <a:spLocks noChangeArrowheads="1"/>
            </p:cNvSpPr>
            <p:nvPr/>
          </p:nvSpPr>
          <p:spPr bwMode="auto">
            <a:xfrm>
              <a:off x="6247515" y="3544660"/>
              <a:ext cx="4747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8</a:t>
              </a:r>
              <a:endParaRPr lang="es-MX" altLang="es-MX" sz="2100" b="1" dirty="0"/>
            </a:p>
          </p:txBody>
        </p:sp>
      </p:grpSp>
      <p:sp>
        <p:nvSpPr>
          <p:cNvPr id="31" name="30 CuadroTexto"/>
          <p:cNvSpPr txBox="1"/>
          <p:nvPr/>
        </p:nvSpPr>
        <p:spPr>
          <a:xfrm>
            <a:off x="2727898" y="51470"/>
            <a:ext cx="6380606" cy="707886"/>
          </a:xfrm>
          <a:prstGeom prst="rect">
            <a:avLst/>
          </a:prstGeom>
          <a:noFill/>
        </p:spPr>
        <p:txBody>
          <a:bodyPr wrap="square" rtlCol="0">
            <a:spAutoFit/>
          </a:bodyPr>
          <a:lstStyle/>
          <a:p>
            <a:pPr algn="r"/>
            <a:r>
              <a:rPr lang="es-MX" sz="2000" b="1" dirty="0" smtClean="0"/>
              <a:t>Descargar de la PNT el archivo de la fracción </a:t>
            </a:r>
          </a:p>
          <a:p>
            <a:pPr algn="r"/>
            <a:r>
              <a:rPr lang="es-MX" sz="2000" b="1" dirty="0" smtClean="0"/>
              <a:t>a la que se le va a realizar el CAMBIO</a:t>
            </a:r>
            <a:endParaRPr lang="es-MX" sz="2000" b="1" dirty="0"/>
          </a:p>
        </p:txBody>
      </p:sp>
      <p:pic>
        <p:nvPicPr>
          <p:cNvPr id="32"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124069"/>
            <a:ext cx="1788080" cy="184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3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6" t="13577" r="1906" b="6249"/>
          <a:stretch/>
        </p:blipFill>
        <p:spPr bwMode="auto">
          <a:xfrm>
            <a:off x="199041" y="1368562"/>
            <a:ext cx="8782071" cy="3413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ángulo 11"/>
          <p:cNvSpPr/>
          <p:nvPr/>
        </p:nvSpPr>
        <p:spPr bwMode="auto">
          <a:xfrm>
            <a:off x="3421120" y="3507854"/>
            <a:ext cx="2333296" cy="73727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7" name="6 CuadroTexto"/>
          <p:cNvSpPr txBox="1"/>
          <p:nvPr/>
        </p:nvSpPr>
        <p:spPr>
          <a:xfrm>
            <a:off x="755576" y="45123"/>
            <a:ext cx="8931166" cy="1323439"/>
          </a:xfrm>
          <a:prstGeom prst="rect">
            <a:avLst/>
          </a:prstGeom>
          <a:noFill/>
        </p:spPr>
        <p:txBody>
          <a:bodyPr wrap="square" rtlCol="0">
            <a:spAutoFit/>
          </a:bodyPr>
          <a:lstStyle/>
          <a:p>
            <a:r>
              <a:rPr lang="es-MX" sz="2000" b="1" dirty="0" smtClean="0"/>
              <a:t>Opciones de Descarga:</a:t>
            </a:r>
          </a:p>
          <a:p>
            <a:pPr marL="457200" indent="-457200">
              <a:buFont typeface="+mj-lt"/>
              <a:buAutoNum type="arabicPeriod"/>
            </a:pPr>
            <a:r>
              <a:rPr lang="es-MX" sz="2000" b="1" dirty="0" smtClean="0"/>
              <a:t>Descargar archivos </a:t>
            </a:r>
            <a:r>
              <a:rPr lang="es-MX" sz="2000" b="1" dirty="0" err="1" smtClean="0"/>
              <a:t>excel</a:t>
            </a:r>
            <a:r>
              <a:rPr lang="es-MX" sz="2000" b="1" dirty="0" smtClean="0"/>
              <a:t> (Hasta 1000 registros).</a:t>
            </a:r>
          </a:p>
          <a:p>
            <a:pPr marL="457200" indent="-457200">
              <a:buFont typeface="+mj-lt"/>
              <a:buAutoNum type="arabicPeriod"/>
            </a:pPr>
            <a:r>
              <a:rPr lang="es-MX" sz="2000" b="1" dirty="0" smtClean="0"/>
              <a:t>Descargar sólo registros principales.</a:t>
            </a:r>
          </a:p>
          <a:p>
            <a:pPr marL="457200" indent="-457200">
              <a:buFont typeface="+mj-lt"/>
              <a:buAutoNum type="arabicPeriod"/>
            </a:pPr>
            <a:r>
              <a:rPr lang="es-MX" sz="2000" b="1" dirty="0" smtClean="0"/>
              <a:t>Enviar archivo </a:t>
            </a:r>
            <a:r>
              <a:rPr lang="es-MX" sz="2000" b="1" dirty="0" err="1" smtClean="0"/>
              <a:t>excel</a:t>
            </a:r>
            <a:r>
              <a:rPr lang="es-MX" sz="2000" b="1" dirty="0" smtClean="0"/>
              <a:t> por correo (Para archivos con más de 1000 registros).</a:t>
            </a:r>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36562"/>
            <a:ext cx="1368152" cy="141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393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081"/>
          <a:stretch/>
        </p:blipFill>
        <p:spPr bwMode="auto">
          <a:xfrm>
            <a:off x="317339" y="1455247"/>
            <a:ext cx="8538758" cy="332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12834" y="-20538"/>
            <a:ext cx="8931166" cy="1015663"/>
          </a:xfrm>
          <a:prstGeom prst="rect">
            <a:avLst/>
          </a:prstGeom>
          <a:noFill/>
        </p:spPr>
        <p:txBody>
          <a:bodyPr wrap="square" rtlCol="0">
            <a:spAutoFit/>
          </a:bodyPr>
          <a:lstStyle/>
          <a:p>
            <a:pPr algn="r"/>
            <a:r>
              <a:rPr lang="es-MX" sz="2000" b="1" dirty="0" smtClean="0"/>
              <a:t>Se descarga de la PNT el formato de la Fracción que se desea modificar para realizar el o  los CAMBIOS en los registros deseados </a:t>
            </a:r>
          </a:p>
          <a:p>
            <a:pPr algn="r"/>
            <a:r>
              <a:rPr lang="es-MX" sz="2000" b="1" dirty="0" smtClean="0">
                <a:cs typeface="Arial" panose="020B0604020202020204" pitchFamily="34" charset="0"/>
              </a:rPr>
              <a:t>(</a:t>
            </a:r>
            <a:r>
              <a:rPr lang="es-MX" sz="2000" b="1" dirty="0">
                <a:cs typeface="Arial" panose="020B0604020202020204" pitchFamily="34" charset="0"/>
              </a:rPr>
              <a:t>m</a:t>
            </a:r>
            <a:r>
              <a:rPr lang="es-MX" sz="2000" b="1" dirty="0" smtClean="0">
                <a:cs typeface="Arial" panose="020B0604020202020204" pitchFamily="34" charset="0"/>
              </a:rPr>
              <a:t>ismo </a:t>
            </a:r>
            <a:r>
              <a:rPr lang="es-MX" sz="2000" b="1" dirty="0">
                <a:cs typeface="Arial" panose="020B0604020202020204" pitchFamily="34" charset="0"/>
              </a:rPr>
              <a:t>que contiene el código de cada registro</a:t>
            </a:r>
            <a:r>
              <a:rPr lang="es-MX" sz="2000" b="1" dirty="0" smtClean="0">
                <a:cs typeface="Arial" panose="020B0604020202020204" pitchFamily="34" charset="0"/>
              </a:rPr>
              <a:t>)</a:t>
            </a:r>
            <a:endParaRPr lang="es-MX" sz="2000" b="1" dirty="0"/>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36562"/>
            <a:ext cx="1368152" cy="141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72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118238" y="-20538"/>
            <a:ext cx="8931166" cy="4780258"/>
            <a:chOff x="118238" y="-20538"/>
            <a:chExt cx="8931166" cy="4780258"/>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42"/>
            <a:stretch/>
          </p:blipFill>
          <p:spPr bwMode="auto">
            <a:xfrm>
              <a:off x="432048" y="1491630"/>
              <a:ext cx="8100392" cy="326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18238" y="-20538"/>
              <a:ext cx="8931166" cy="1631216"/>
            </a:xfrm>
            <a:prstGeom prst="rect">
              <a:avLst/>
            </a:prstGeom>
            <a:noFill/>
          </p:spPr>
          <p:txBody>
            <a:bodyPr wrap="square" rtlCol="0">
              <a:spAutoFit/>
            </a:bodyPr>
            <a:lstStyle/>
            <a:p>
              <a:pPr algn="just"/>
              <a:r>
                <a:rPr lang="es-MX" sz="2000" b="1" dirty="0" smtClean="0"/>
                <a:t>Para realizar uno o varios CAMBIOS en un formato, se seleccionan desde el lado izquierdo de la pantalla los registros que seguirán en la PNT y con el botón derecho del ratón, se elige la opción “Eliminar”. Asimismo, se dejan en el formato los registros que se modificarán, y una vez realizados los cambios, se guarda el archivo en el ordenador.</a:t>
              </a:r>
              <a:endParaRPr lang="es-MX" sz="2000" b="1"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8879" r="86369" b="35561"/>
            <a:stretch/>
          </p:blipFill>
          <p:spPr bwMode="auto">
            <a:xfrm>
              <a:off x="468560" y="3198112"/>
              <a:ext cx="1222982" cy="156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98726" y="2715766"/>
              <a:ext cx="212834" cy="43536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Rectángulo"/>
            <p:cNvSpPr/>
            <p:nvPr/>
          </p:nvSpPr>
          <p:spPr>
            <a:xfrm>
              <a:off x="529788" y="3976590"/>
              <a:ext cx="1305908" cy="17933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426657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12834" y="51470"/>
            <a:ext cx="8931166" cy="400110"/>
          </a:xfrm>
          <a:prstGeom prst="rect">
            <a:avLst/>
          </a:prstGeom>
          <a:noFill/>
        </p:spPr>
        <p:txBody>
          <a:bodyPr wrap="square" rtlCol="0">
            <a:spAutoFit/>
          </a:bodyPr>
          <a:lstStyle/>
          <a:p>
            <a:pPr algn="r"/>
            <a:r>
              <a:rPr lang="es-MX" sz="2000" b="1" dirty="0" smtClean="0"/>
              <a:t>Cargar en la PNT el archivo con el CAMBIO realizado</a:t>
            </a:r>
            <a:endParaRPr lang="es-MX" sz="2000" b="1" dirty="0"/>
          </a:p>
        </p:txBody>
      </p:sp>
      <p:grpSp>
        <p:nvGrpSpPr>
          <p:cNvPr id="3" name="2 Grupo"/>
          <p:cNvGrpSpPr/>
          <p:nvPr/>
        </p:nvGrpSpPr>
        <p:grpSpPr>
          <a:xfrm>
            <a:off x="744318" y="1203598"/>
            <a:ext cx="7860130" cy="3587313"/>
            <a:chOff x="96246" y="1390996"/>
            <a:chExt cx="8963129" cy="3591431"/>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00" t="19387" r="10632" b="4281"/>
            <a:stretch/>
          </p:blipFill>
          <p:spPr bwMode="auto">
            <a:xfrm>
              <a:off x="96246" y="1390996"/>
              <a:ext cx="8963129" cy="359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110206" y="3674659"/>
              <a:ext cx="1350335" cy="1538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Rectángulo"/>
            <p:cNvSpPr/>
            <p:nvPr/>
          </p:nvSpPr>
          <p:spPr>
            <a:xfrm>
              <a:off x="409049" y="2473900"/>
              <a:ext cx="1350335" cy="1980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Rectángulo"/>
            <p:cNvSpPr/>
            <p:nvPr/>
          </p:nvSpPr>
          <p:spPr>
            <a:xfrm>
              <a:off x="419555" y="2694621"/>
              <a:ext cx="1350335" cy="1980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8 Rectángulo"/>
            <p:cNvSpPr/>
            <p:nvPr/>
          </p:nvSpPr>
          <p:spPr>
            <a:xfrm>
              <a:off x="3126127" y="4177927"/>
              <a:ext cx="1350335" cy="1538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9 Rectángulo"/>
            <p:cNvSpPr/>
            <p:nvPr/>
          </p:nvSpPr>
          <p:spPr>
            <a:xfrm>
              <a:off x="5967182" y="2951311"/>
              <a:ext cx="1934872" cy="1538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2" name="11 Rectángulo"/>
            <p:cNvSpPr/>
            <p:nvPr/>
          </p:nvSpPr>
          <p:spPr>
            <a:xfrm>
              <a:off x="5969454" y="3106555"/>
              <a:ext cx="1934872" cy="1538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3" name="12 Rectángulo"/>
            <p:cNvSpPr/>
            <p:nvPr/>
          </p:nvSpPr>
          <p:spPr>
            <a:xfrm>
              <a:off x="5976998" y="3263980"/>
              <a:ext cx="805935" cy="1650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13 Rectángulo"/>
            <p:cNvSpPr/>
            <p:nvPr/>
          </p:nvSpPr>
          <p:spPr>
            <a:xfrm>
              <a:off x="642902" y="3623944"/>
              <a:ext cx="1308729" cy="3577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 name="1 CuadroTexto"/>
            <p:cNvSpPr txBox="1"/>
            <p:nvPr/>
          </p:nvSpPr>
          <p:spPr>
            <a:xfrm>
              <a:off x="118238" y="2431022"/>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1</a:t>
              </a:r>
              <a:endParaRPr lang="es-MX" b="1" dirty="0">
                <a:latin typeface="Arial" panose="020B0604020202020204" pitchFamily="34" charset="0"/>
                <a:cs typeface="Arial" panose="020B0604020202020204" pitchFamily="34" charset="0"/>
              </a:endParaRPr>
            </a:p>
          </p:txBody>
        </p:sp>
        <p:sp>
          <p:nvSpPr>
            <p:cNvPr id="15" name="14 CuadroTexto"/>
            <p:cNvSpPr txBox="1"/>
            <p:nvPr/>
          </p:nvSpPr>
          <p:spPr>
            <a:xfrm>
              <a:off x="112978" y="2651742"/>
              <a:ext cx="312906" cy="369332"/>
            </a:xfrm>
            <a:prstGeom prst="rect">
              <a:avLst/>
            </a:prstGeom>
            <a:noFill/>
          </p:spPr>
          <p:txBody>
            <a:bodyPr wrap="none" rtlCol="0">
              <a:spAutoFit/>
            </a:bodyPr>
            <a:lstStyle/>
            <a:p>
              <a:r>
                <a:rPr lang="es-MX" b="1" dirty="0">
                  <a:latin typeface="Arial" panose="020B0604020202020204" pitchFamily="34" charset="0"/>
                  <a:cs typeface="Arial" panose="020B0604020202020204" pitchFamily="34" charset="0"/>
                </a:rPr>
                <a:t>2</a:t>
              </a:r>
            </a:p>
          </p:txBody>
        </p:sp>
        <p:sp>
          <p:nvSpPr>
            <p:cNvPr id="16" name="15 CuadroTexto"/>
            <p:cNvSpPr txBox="1"/>
            <p:nvPr/>
          </p:nvSpPr>
          <p:spPr>
            <a:xfrm>
              <a:off x="5680931" y="2832110"/>
              <a:ext cx="312905"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3</a:t>
              </a:r>
              <a:endParaRPr lang="es-MX" b="1" dirty="0">
                <a:latin typeface="Arial" panose="020B0604020202020204" pitchFamily="34" charset="0"/>
                <a:cs typeface="Arial" panose="020B0604020202020204" pitchFamily="34" charset="0"/>
              </a:endParaRPr>
            </a:p>
          </p:txBody>
        </p:sp>
        <p:sp>
          <p:nvSpPr>
            <p:cNvPr id="17" name="16 CuadroTexto"/>
            <p:cNvSpPr txBox="1"/>
            <p:nvPr/>
          </p:nvSpPr>
          <p:spPr>
            <a:xfrm>
              <a:off x="7855150" y="2986839"/>
              <a:ext cx="416477"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4</a:t>
              </a:r>
              <a:endParaRPr lang="es-MX" b="1" dirty="0">
                <a:latin typeface="Arial" panose="020B0604020202020204" pitchFamily="34" charset="0"/>
                <a:cs typeface="Arial" panose="020B0604020202020204" pitchFamily="34" charset="0"/>
              </a:endParaRPr>
            </a:p>
          </p:txBody>
        </p:sp>
        <p:sp>
          <p:nvSpPr>
            <p:cNvPr id="18" name="17 CuadroTexto"/>
            <p:cNvSpPr txBox="1"/>
            <p:nvPr/>
          </p:nvSpPr>
          <p:spPr>
            <a:xfrm>
              <a:off x="1989118" y="3656814"/>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6</a:t>
              </a:r>
              <a:endParaRPr lang="es-MX" b="1" dirty="0">
                <a:latin typeface="Arial" panose="020B0604020202020204" pitchFamily="34" charset="0"/>
                <a:cs typeface="Arial" panose="020B0604020202020204" pitchFamily="34" charset="0"/>
              </a:endParaRPr>
            </a:p>
          </p:txBody>
        </p:sp>
        <p:sp>
          <p:nvSpPr>
            <p:cNvPr id="19" name="18 CuadroTexto"/>
            <p:cNvSpPr txBox="1"/>
            <p:nvPr/>
          </p:nvSpPr>
          <p:spPr>
            <a:xfrm>
              <a:off x="2772158" y="3617396"/>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7</a:t>
              </a:r>
              <a:endParaRPr lang="es-MX" b="1" dirty="0">
                <a:latin typeface="Arial" panose="020B0604020202020204" pitchFamily="34" charset="0"/>
                <a:cs typeface="Arial" panose="020B0604020202020204" pitchFamily="34" charset="0"/>
              </a:endParaRPr>
            </a:p>
          </p:txBody>
        </p:sp>
        <p:sp>
          <p:nvSpPr>
            <p:cNvPr id="20" name="19 CuadroTexto"/>
            <p:cNvSpPr txBox="1"/>
            <p:nvPr/>
          </p:nvSpPr>
          <p:spPr>
            <a:xfrm>
              <a:off x="2798430" y="4098255"/>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8</a:t>
              </a:r>
              <a:endParaRPr lang="es-MX" b="1" dirty="0">
                <a:latin typeface="Arial" panose="020B0604020202020204" pitchFamily="34" charset="0"/>
                <a:cs typeface="Arial" panose="020B0604020202020204" pitchFamily="34" charset="0"/>
              </a:endParaRPr>
            </a:p>
          </p:txBody>
        </p:sp>
      </p:grpSp>
      <p:pic>
        <p:nvPicPr>
          <p:cNvPr id="21"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22" name="21 CuadroTexto"/>
          <p:cNvSpPr txBox="1"/>
          <p:nvPr/>
        </p:nvSpPr>
        <p:spPr>
          <a:xfrm>
            <a:off x="5647281" y="2957668"/>
            <a:ext cx="321749" cy="369332"/>
          </a:xfrm>
          <a:prstGeom prst="rect">
            <a:avLst/>
          </a:prstGeom>
          <a:noFill/>
        </p:spPr>
        <p:txBody>
          <a:bodyPr wrap="square" rtlCol="0">
            <a:spAutoFit/>
          </a:bodyPr>
          <a:lstStyle/>
          <a:p>
            <a:r>
              <a:rPr lang="es-MX" b="1" dirty="0" smtClean="0">
                <a:latin typeface="Arial" panose="020B0604020202020204" pitchFamily="34" charset="0"/>
                <a:cs typeface="Arial" panose="020B0604020202020204" pitchFamily="34" charset="0"/>
              </a:rPr>
              <a:t>5</a:t>
            </a:r>
            <a:endParaRPr lang="es-MX"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85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33" b="6251"/>
          <a:stretch/>
        </p:blipFill>
        <p:spPr bwMode="auto">
          <a:xfrm>
            <a:off x="94596" y="1395255"/>
            <a:ext cx="8922198" cy="3576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306861" y="3437570"/>
            <a:ext cx="788276"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41500" y="777924"/>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141491" y="3367765"/>
            <a:ext cx="301686" cy="369332"/>
          </a:xfrm>
          <a:prstGeom prst="rect">
            <a:avLst/>
          </a:prstGeom>
          <a:noFill/>
        </p:spPr>
        <p:txBody>
          <a:bodyPr wrap="none" rtlCol="0">
            <a:spAutoFit/>
          </a:bodyPr>
          <a:lstStyle/>
          <a:p>
            <a:r>
              <a:rPr lang="es-MX" b="1" dirty="0" smtClean="0"/>
              <a:t>1</a:t>
            </a:r>
            <a:endParaRPr lang="es-MX" b="1" dirty="0"/>
          </a:p>
        </p:txBody>
      </p:sp>
      <p:sp>
        <p:nvSpPr>
          <p:cNvPr id="7" name="6 CuadroTexto"/>
          <p:cNvSpPr txBox="1"/>
          <p:nvPr/>
        </p:nvSpPr>
        <p:spPr>
          <a:xfrm>
            <a:off x="2832500" y="2377172"/>
            <a:ext cx="301686" cy="369332"/>
          </a:xfrm>
          <a:prstGeom prst="rect">
            <a:avLst/>
          </a:prstGeom>
          <a:noFill/>
        </p:spPr>
        <p:txBody>
          <a:bodyPr wrap="none" rtlCol="0">
            <a:spAutoFit/>
          </a:bodyPr>
          <a:lstStyle/>
          <a:p>
            <a:r>
              <a:rPr lang="es-MX" b="1" dirty="0" smtClean="0"/>
              <a:t>2</a:t>
            </a:r>
            <a:endParaRPr lang="es-MX" b="1" dirty="0"/>
          </a:p>
        </p:txBody>
      </p:sp>
      <p:sp>
        <p:nvSpPr>
          <p:cNvPr id="6" name="5 Rectángulo"/>
          <p:cNvSpPr/>
          <p:nvPr/>
        </p:nvSpPr>
        <p:spPr>
          <a:xfrm>
            <a:off x="1431236" y="2439083"/>
            <a:ext cx="1423282" cy="178904"/>
          </a:xfrm>
          <a:prstGeom prst="rect">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s-MX" sz="800" b="1" dirty="0" smtClean="0">
                <a:solidFill>
                  <a:schemeClr val="tx1"/>
                </a:solidFill>
              </a:rPr>
              <a:t>FXIX2018CAMBIO2MZO.xlsx</a:t>
            </a:r>
            <a:endParaRPr lang="es-MX" sz="800" b="1" dirty="0">
              <a:solidFill>
                <a:schemeClr val="tx1"/>
              </a:solidFill>
            </a:endParaRPr>
          </a:p>
        </p:txBody>
      </p:sp>
      <p:sp>
        <p:nvSpPr>
          <p:cNvPr id="10" name="9 CuadroTexto"/>
          <p:cNvSpPr txBox="1"/>
          <p:nvPr/>
        </p:nvSpPr>
        <p:spPr>
          <a:xfrm>
            <a:off x="2411760" y="7869"/>
            <a:ext cx="6732240" cy="707886"/>
          </a:xfrm>
          <a:prstGeom prst="rect">
            <a:avLst/>
          </a:prstGeom>
          <a:noFill/>
        </p:spPr>
        <p:txBody>
          <a:bodyPr wrap="square" rtlCol="0">
            <a:spAutoFit/>
          </a:bodyPr>
          <a:lstStyle/>
          <a:p>
            <a:pPr algn="r"/>
            <a:r>
              <a:rPr lang="es-MX" sz="2000" b="1" dirty="0" smtClean="0"/>
              <a:t>Se selecciona con el navegador el archivo que se cargará en la PNT con el CAMBIO realizado</a:t>
            </a:r>
            <a:endParaRPr lang="es-MX" sz="2000" b="1" dirty="0"/>
          </a:p>
        </p:txBody>
      </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 r="50026" b="47104"/>
          <a:stretch/>
        </p:blipFill>
        <p:spPr bwMode="auto">
          <a:xfrm>
            <a:off x="71404" y="1347614"/>
            <a:ext cx="4572604" cy="272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1054146" y="2139702"/>
            <a:ext cx="1681017" cy="183252"/>
          </a:xfrm>
          <a:prstGeom prst="rect">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s-MX" sz="800" b="1" dirty="0" smtClean="0">
                <a:solidFill>
                  <a:schemeClr val="tx1"/>
                </a:solidFill>
              </a:rPr>
              <a:t>FXIX2021CAMBIO11OCT.xlsx</a:t>
            </a:r>
            <a:endParaRPr lang="es-MX" sz="800" b="1" dirty="0">
              <a:solidFill>
                <a:schemeClr val="tx1"/>
              </a:solidFill>
            </a:endParaRPr>
          </a:p>
        </p:txBody>
      </p:sp>
      <p:sp>
        <p:nvSpPr>
          <p:cNvPr id="13" name="12 CuadroTexto"/>
          <p:cNvSpPr txBox="1"/>
          <p:nvPr/>
        </p:nvSpPr>
        <p:spPr>
          <a:xfrm>
            <a:off x="2777869" y="2060775"/>
            <a:ext cx="356317" cy="378308"/>
          </a:xfrm>
          <a:prstGeom prst="rect">
            <a:avLst/>
          </a:prstGeom>
          <a:noFill/>
        </p:spPr>
        <p:txBody>
          <a:bodyPr wrap="square" rtlCol="0">
            <a:spAutoFit/>
          </a:bodyPr>
          <a:lstStyle/>
          <a:p>
            <a:r>
              <a:rPr lang="es-MX" b="1" dirty="0" smtClean="0"/>
              <a:t>2</a:t>
            </a:r>
            <a:endParaRPr lang="es-MX" b="1" dirty="0"/>
          </a:p>
        </p:txBody>
      </p:sp>
    </p:spTree>
    <p:extLst>
      <p:ext uri="{BB962C8B-B14F-4D97-AF65-F5344CB8AC3E}">
        <p14:creationId xmlns:p14="http://schemas.microsoft.com/office/powerpoint/2010/main" val="2604271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12834" y="128258"/>
            <a:ext cx="8931166" cy="707886"/>
          </a:xfrm>
          <a:prstGeom prst="rect">
            <a:avLst/>
          </a:prstGeom>
          <a:noFill/>
        </p:spPr>
        <p:txBody>
          <a:bodyPr wrap="square" rtlCol="0">
            <a:spAutoFit/>
          </a:bodyPr>
          <a:lstStyle/>
          <a:p>
            <a:pPr algn="r"/>
            <a:r>
              <a:rPr lang="es-MX" sz="2000" b="1" dirty="0" smtClean="0"/>
              <a:t>Se selecciona “Cargar Archivo” </a:t>
            </a:r>
          </a:p>
          <a:p>
            <a:pPr algn="r"/>
            <a:r>
              <a:rPr lang="es-MX" sz="2000" b="1" dirty="0" smtClean="0"/>
              <a:t>para iniciar el proceso de carga en la PNT</a:t>
            </a:r>
            <a:endParaRPr lang="es-MX" sz="2000" b="1" dirty="0"/>
          </a:p>
        </p:txBody>
      </p:sp>
      <p:grpSp>
        <p:nvGrpSpPr>
          <p:cNvPr id="5" name="4 Grupo"/>
          <p:cNvGrpSpPr/>
          <p:nvPr/>
        </p:nvGrpSpPr>
        <p:grpSpPr>
          <a:xfrm>
            <a:off x="1043608" y="987573"/>
            <a:ext cx="7272807" cy="3744417"/>
            <a:chOff x="0" y="750034"/>
            <a:chExt cx="9154911" cy="4222016"/>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8" t="18230" r="3824" b="12760"/>
            <a:stretch/>
          </p:blipFill>
          <p:spPr bwMode="auto">
            <a:xfrm>
              <a:off x="0" y="2132409"/>
              <a:ext cx="9144000" cy="283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137036" y="1402320"/>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949" r="1176" b="30468"/>
            <a:stretch/>
          </p:blipFill>
          <p:spPr bwMode="auto">
            <a:xfrm>
              <a:off x="0" y="750034"/>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5502168" y="3724622"/>
              <a:ext cx="1182414" cy="88678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Rectángulo"/>
            <p:cNvSpPr/>
            <p:nvPr/>
          </p:nvSpPr>
          <p:spPr>
            <a:xfrm>
              <a:off x="6331651" y="3567639"/>
              <a:ext cx="1188501" cy="1924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 name="1 CuadroTexto"/>
            <p:cNvSpPr txBox="1"/>
            <p:nvPr/>
          </p:nvSpPr>
          <p:spPr>
            <a:xfrm>
              <a:off x="7504381" y="3510139"/>
              <a:ext cx="301686" cy="369332"/>
            </a:xfrm>
            <a:prstGeom prst="rect">
              <a:avLst/>
            </a:prstGeom>
            <a:noFill/>
          </p:spPr>
          <p:txBody>
            <a:bodyPr wrap="none" rtlCol="0">
              <a:spAutoFit/>
            </a:bodyPr>
            <a:lstStyle/>
            <a:p>
              <a:r>
                <a:rPr lang="es-MX" b="1" dirty="0" smtClean="0"/>
                <a:t>3</a:t>
              </a:r>
              <a:endParaRPr lang="es-MX" b="1" dirty="0"/>
            </a:p>
          </p:txBody>
        </p:sp>
      </p:gr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01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92088" y="823813"/>
            <a:ext cx="8244409" cy="3926306"/>
            <a:chOff x="0" y="391427"/>
            <a:chExt cx="9729279" cy="4574715"/>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26" t="19182" r="3488" b="7758"/>
            <a:stretch/>
          </p:blipFill>
          <p:spPr bwMode="auto">
            <a:xfrm>
              <a:off x="76407" y="2033753"/>
              <a:ext cx="8973055" cy="293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949" r="1176" b="30468"/>
            <a:stretch/>
          </p:blipFill>
          <p:spPr bwMode="auto">
            <a:xfrm>
              <a:off x="0" y="750034"/>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Elipse"/>
            <p:cNvSpPr/>
            <p:nvPr/>
          </p:nvSpPr>
          <p:spPr>
            <a:xfrm>
              <a:off x="5502168" y="3452649"/>
              <a:ext cx="1277004" cy="815863"/>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4 Rectángulo"/>
            <p:cNvSpPr/>
            <p:nvPr/>
          </p:nvSpPr>
          <p:spPr>
            <a:xfrm>
              <a:off x="7283670" y="3697709"/>
              <a:ext cx="804041" cy="1924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CuadroTexto"/>
            <p:cNvSpPr txBox="1"/>
            <p:nvPr/>
          </p:nvSpPr>
          <p:spPr>
            <a:xfrm>
              <a:off x="381797" y="391427"/>
              <a:ext cx="9347482" cy="358605"/>
            </a:xfrm>
            <a:prstGeom prst="rect">
              <a:avLst/>
            </a:prstGeom>
            <a:noFill/>
          </p:spPr>
          <p:txBody>
            <a:bodyPr wrap="square" rtlCol="0">
              <a:spAutoFit/>
            </a:bodyPr>
            <a:lstStyle/>
            <a:p>
              <a:pPr algn="r"/>
              <a:r>
                <a:rPr lang="es-MX" sz="1400" b="1" dirty="0" smtClean="0">
                  <a:latin typeface="+mj-lt"/>
                  <a:cs typeface="Arial" panose="020B0604020202020204" pitchFamily="34" charset="0"/>
                </a:rPr>
                <a:t>(Esto no garantiza que el archivo se cargue correctamente, hay que verificar el estatus) </a:t>
              </a:r>
              <a:endParaRPr lang="es-MX" sz="1400" b="1" dirty="0">
                <a:latin typeface="+mj-lt"/>
                <a:cs typeface="Arial" panose="020B0604020202020204" pitchFamily="34" charset="0"/>
              </a:endParaRPr>
            </a:p>
          </p:txBody>
        </p:sp>
      </p:grpSp>
      <p:sp>
        <p:nvSpPr>
          <p:cNvPr id="9" name="8 CuadroTexto"/>
          <p:cNvSpPr txBox="1"/>
          <p:nvPr/>
        </p:nvSpPr>
        <p:spPr>
          <a:xfrm>
            <a:off x="1801788" y="42889"/>
            <a:ext cx="7300655" cy="830997"/>
          </a:xfrm>
          <a:prstGeom prst="rect">
            <a:avLst/>
          </a:prstGeom>
          <a:noFill/>
        </p:spPr>
        <p:txBody>
          <a:bodyPr wrap="square" rtlCol="0">
            <a:spAutoFit/>
          </a:bodyPr>
          <a:lstStyle/>
          <a:p>
            <a:pPr algn="r"/>
            <a:r>
              <a:rPr lang="es-MX" sz="2400" b="1" dirty="0" smtClean="0"/>
              <a:t>La barra azul indica que se ha iniciado </a:t>
            </a:r>
          </a:p>
          <a:p>
            <a:pPr algn="r"/>
            <a:r>
              <a:rPr lang="es-MX" sz="2400" b="1" dirty="0" smtClean="0"/>
              <a:t>el proceso de carga en la PNT</a:t>
            </a:r>
          </a:p>
        </p:txBody>
      </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11" name="10 Elipse"/>
          <p:cNvSpPr/>
          <p:nvPr/>
        </p:nvSpPr>
        <p:spPr>
          <a:xfrm>
            <a:off x="5512297" y="3491739"/>
            <a:ext cx="970012" cy="592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5444309" y="3631979"/>
            <a:ext cx="1088760" cy="307777"/>
          </a:xfrm>
          <a:prstGeom prst="rect">
            <a:avLst/>
          </a:prstGeom>
          <a:noFill/>
        </p:spPr>
        <p:txBody>
          <a:bodyPr wrap="none" rtlCol="0">
            <a:spAutoFit/>
          </a:bodyPr>
          <a:lstStyle/>
          <a:p>
            <a:pPr algn="ctr"/>
            <a:r>
              <a:rPr lang="es-MX" sz="700" b="1" dirty="0" smtClean="0"/>
              <a:t>LETAIPA77FXIX</a:t>
            </a:r>
          </a:p>
          <a:p>
            <a:pPr algn="ctr"/>
            <a:r>
              <a:rPr lang="es-MX" sz="700" b="1" dirty="0" smtClean="0"/>
              <a:t>2021CAMBIO11OCT.xlsx</a:t>
            </a:r>
            <a:endParaRPr lang="es-MX" sz="700" b="1" dirty="0"/>
          </a:p>
        </p:txBody>
      </p:sp>
    </p:spTree>
    <p:extLst>
      <p:ext uri="{BB962C8B-B14F-4D97-AF65-F5344CB8AC3E}">
        <p14:creationId xmlns:p14="http://schemas.microsoft.com/office/powerpoint/2010/main" val="75402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432048" y="1215706"/>
            <a:ext cx="7928882" cy="3496887"/>
            <a:chOff x="0" y="750034"/>
            <a:chExt cx="9112402" cy="4250591"/>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47" t="25517" r="6765" b="11979"/>
            <a:stretch/>
          </p:blipFill>
          <p:spPr bwMode="auto">
            <a:xfrm>
              <a:off x="0" y="1700212"/>
              <a:ext cx="9112402" cy="330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949" r="1176" b="30468"/>
            <a:stretch/>
          </p:blipFill>
          <p:spPr bwMode="auto">
            <a:xfrm>
              <a:off x="0" y="750034"/>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925613" y="2743200"/>
              <a:ext cx="2522484" cy="1667204"/>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8" name="7 CuadroTexto"/>
          <p:cNvSpPr txBox="1"/>
          <p:nvPr/>
        </p:nvSpPr>
        <p:spPr>
          <a:xfrm>
            <a:off x="1331640" y="53074"/>
            <a:ext cx="7771185" cy="400110"/>
          </a:xfrm>
          <a:prstGeom prst="rect">
            <a:avLst/>
          </a:prstGeom>
          <a:noFill/>
        </p:spPr>
        <p:txBody>
          <a:bodyPr wrap="square" rtlCol="0">
            <a:spAutoFit/>
          </a:bodyPr>
          <a:lstStyle/>
          <a:p>
            <a:pPr algn="r"/>
            <a:r>
              <a:rPr lang="es-MX" sz="2000" b="1" dirty="0" smtClean="0"/>
              <a:t>Estatus del proceso de carga </a:t>
            </a:r>
            <a:endParaRPr lang="es-MX" sz="2000" b="1" dirty="0"/>
          </a:p>
        </p:txBody>
      </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6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1763688" y="51470"/>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a:solidFill>
                  <a:srgbClr val="333399"/>
                </a:solidFill>
                <a:latin typeface="+mn-lt"/>
                <a:ea typeface="+mn-ea"/>
                <a:cs typeface="Arial" panose="020B0604020202020204" pitchFamily="34" charset="0"/>
              </a:rPr>
              <a:t>Información Pública</a:t>
            </a:r>
          </a:p>
        </p:txBody>
      </p:sp>
      <p:sp>
        <p:nvSpPr>
          <p:cNvPr id="4" name="Rectangle 3"/>
          <p:cNvSpPr txBox="1">
            <a:spLocks noChangeArrowheads="1"/>
          </p:cNvSpPr>
          <p:nvPr/>
        </p:nvSpPr>
        <p:spPr bwMode="auto">
          <a:xfrm>
            <a:off x="655094" y="1634976"/>
            <a:ext cx="3916906" cy="3673078"/>
          </a:xfrm>
          <a:prstGeom prst="rect">
            <a:avLst/>
          </a:prstGeom>
          <a:noFill/>
          <a:ln w="9525">
            <a:noFill/>
            <a:miter lim="800000"/>
            <a:headEnd/>
            <a:tailEnd/>
          </a:ln>
        </p:spPr>
        <p:txBody>
          <a:bodyPr/>
          <a:lstStyle/>
          <a:p>
            <a:pPr lvl="0" algn="just" defTabSz="914400" fontAlgn="base">
              <a:spcBef>
                <a:spcPct val="20000"/>
              </a:spcBef>
              <a:spcAft>
                <a:spcPct val="0"/>
              </a:spcAft>
            </a:pPr>
            <a:r>
              <a:rPr lang="es-MX" kern="0" dirty="0">
                <a:solidFill>
                  <a:srgbClr val="000000"/>
                </a:solidFill>
              </a:rPr>
              <a:t>Es un bien de dominio público en poder del Estado cuya titularidad reside en la sociedad, </a:t>
            </a:r>
            <a:r>
              <a:rPr lang="es-MX" kern="0" dirty="0" smtClean="0">
                <a:solidFill>
                  <a:srgbClr val="000000"/>
                </a:solidFill>
              </a:rPr>
              <a:t>misma que  tendrá en todo momento la facultad de disponer de ella para los fines que considere.</a:t>
            </a:r>
            <a:r>
              <a:rPr lang="es-MX" dirty="0" smtClean="0">
                <a:cs typeface="Arial" pitchFamily="34" charset="0"/>
              </a:rPr>
              <a:t>                       </a:t>
            </a:r>
            <a:endParaRPr lang="es-ES" dirty="0">
              <a:cs typeface="Arial" pitchFamily="34" charset="0"/>
            </a:endParaRPr>
          </a:p>
        </p:txBody>
      </p:sp>
      <p:sp>
        <p:nvSpPr>
          <p:cNvPr id="5" name="4 CuadroTexto"/>
          <p:cNvSpPr txBox="1"/>
          <p:nvPr/>
        </p:nvSpPr>
        <p:spPr>
          <a:xfrm>
            <a:off x="7452320" y="494551"/>
            <a:ext cx="1639595" cy="276999"/>
          </a:xfrm>
          <a:prstGeom prst="rect">
            <a:avLst/>
          </a:prstGeom>
          <a:noFill/>
        </p:spPr>
        <p:txBody>
          <a:bodyPr wrap="square" rtlCol="0">
            <a:spAutoFit/>
          </a:bodyPr>
          <a:lstStyle/>
          <a:p>
            <a:pPr algn="r"/>
            <a:r>
              <a:rPr lang="es-MX" sz="1200" dirty="0" smtClean="0">
                <a:cs typeface="Arial" panose="020B0604020202020204" pitchFamily="34" charset="0"/>
              </a:rPr>
              <a:t>Art</a:t>
            </a:r>
            <a:r>
              <a:rPr lang="es-MX" sz="1200" dirty="0">
                <a:cs typeface="Arial" panose="020B0604020202020204" pitchFamily="34" charset="0"/>
              </a:rPr>
              <a:t>. </a:t>
            </a:r>
            <a:r>
              <a:rPr lang="es-MX" sz="1200" dirty="0" smtClean="0">
                <a:cs typeface="Arial" panose="020B0604020202020204" pitchFamily="34" charset="0"/>
              </a:rPr>
              <a:t>2  LTAIP</a:t>
            </a:r>
            <a:endParaRPr lang="es-MX" sz="1200" dirty="0">
              <a:cs typeface="Arial" panose="020B0604020202020204" pitchFamily="34" charset="0"/>
            </a:endParaRPr>
          </a:p>
        </p:txBody>
      </p:sp>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24314" t="39164" r="55581" b="24697"/>
          <a:stretch/>
        </p:blipFill>
        <p:spPr bwMode="auto">
          <a:xfrm>
            <a:off x="5076056" y="915566"/>
            <a:ext cx="3427849" cy="326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3444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871984" y="987574"/>
            <a:ext cx="7660455" cy="3744416"/>
            <a:chOff x="0" y="578584"/>
            <a:chExt cx="9154911" cy="4451474"/>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79" t="13577" r="2231" b="12716"/>
            <a:stretch/>
          </p:blipFill>
          <p:spPr bwMode="auto">
            <a:xfrm>
              <a:off x="63065" y="2129919"/>
              <a:ext cx="8954815" cy="290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186881" y="4057635"/>
              <a:ext cx="867079" cy="2140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Rectángulo"/>
            <p:cNvSpPr/>
            <p:nvPr/>
          </p:nvSpPr>
          <p:spPr>
            <a:xfrm>
              <a:off x="5186880" y="4421213"/>
              <a:ext cx="867079" cy="5260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137036" y="1228308"/>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949" r="1176" b="30468"/>
            <a:stretch/>
          </p:blipFill>
          <p:spPr bwMode="auto">
            <a:xfrm>
              <a:off x="0" y="578584"/>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8 CuadroTexto"/>
          <p:cNvSpPr txBox="1"/>
          <p:nvPr/>
        </p:nvSpPr>
        <p:spPr>
          <a:xfrm>
            <a:off x="3563887" y="51470"/>
            <a:ext cx="5562997" cy="707886"/>
          </a:xfrm>
          <a:prstGeom prst="rect">
            <a:avLst/>
          </a:prstGeom>
          <a:noFill/>
        </p:spPr>
        <p:txBody>
          <a:bodyPr wrap="square" rtlCol="0">
            <a:spAutoFit/>
          </a:bodyPr>
          <a:lstStyle/>
          <a:p>
            <a:pPr algn="r"/>
            <a:r>
              <a:rPr lang="es-MX" sz="2000" b="1" dirty="0" smtClean="0"/>
              <a:t>El estatus “TERMINADO” indica que </a:t>
            </a:r>
          </a:p>
          <a:p>
            <a:pPr algn="r"/>
            <a:r>
              <a:rPr lang="es-MX" sz="2000" b="1" dirty="0" smtClean="0"/>
              <a:t>el proceso de carga se realizó con éxito</a:t>
            </a:r>
            <a:endParaRPr lang="es-MX" sz="2000" b="1" dirty="0"/>
          </a:p>
        </p:txBody>
      </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356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12834" y="-20538"/>
            <a:ext cx="8931166" cy="400110"/>
          </a:xfrm>
          <a:prstGeom prst="rect">
            <a:avLst/>
          </a:prstGeom>
          <a:noFill/>
        </p:spPr>
        <p:txBody>
          <a:bodyPr wrap="square" rtlCol="0">
            <a:spAutoFit/>
          </a:bodyPr>
          <a:lstStyle/>
          <a:p>
            <a:pPr algn="r"/>
            <a:r>
              <a:rPr lang="es-MX" sz="2000" b="1" dirty="0" smtClean="0">
                <a:latin typeface="+mj-lt"/>
                <a:cs typeface="Arial" panose="020B0604020202020204" pitchFamily="34" charset="0"/>
              </a:rPr>
              <a:t>Comprobante de Carga</a:t>
            </a:r>
            <a:endParaRPr lang="es-MX" sz="2000" b="1" dirty="0">
              <a:latin typeface="+mj-lt"/>
              <a:cs typeface="Arial" panose="020B0604020202020204" pitchFamily="34" charset="0"/>
            </a:endParaRPr>
          </a:p>
        </p:txBody>
      </p:sp>
      <p:sp>
        <p:nvSpPr>
          <p:cNvPr id="13" name="12 CuadroTexto"/>
          <p:cNvSpPr txBox="1"/>
          <p:nvPr/>
        </p:nvSpPr>
        <p:spPr>
          <a:xfrm>
            <a:off x="3417809" y="418616"/>
            <a:ext cx="5711627" cy="1015663"/>
          </a:xfrm>
          <a:prstGeom prst="rect">
            <a:avLst/>
          </a:prstGeom>
          <a:noFill/>
        </p:spPr>
        <p:txBody>
          <a:bodyPr wrap="none" rtlCol="0">
            <a:spAutoFit/>
          </a:bodyPr>
          <a:lstStyle/>
          <a:p>
            <a:pPr algn="r"/>
            <a:r>
              <a:rPr lang="es-MX" sz="2000" b="1" dirty="0" smtClean="0">
                <a:latin typeface="+mj-lt"/>
                <a:cs typeface="Arial" panose="020B0604020202020204" pitchFamily="34" charset="0"/>
              </a:rPr>
              <a:t>Una vez que se cuente con el Estatus “TERMINADO”</a:t>
            </a:r>
          </a:p>
          <a:p>
            <a:pPr algn="r"/>
            <a:r>
              <a:rPr lang="es-MX" sz="2000" b="1" dirty="0">
                <a:latin typeface="+mj-lt"/>
                <a:cs typeface="Arial" panose="020B0604020202020204" pitchFamily="34" charset="0"/>
              </a:rPr>
              <a:t>s</a:t>
            </a:r>
            <a:r>
              <a:rPr lang="es-MX" sz="2000" b="1" dirty="0" smtClean="0">
                <a:latin typeface="+mj-lt"/>
                <a:cs typeface="Arial" panose="020B0604020202020204" pitchFamily="34" charset="0"/>
              </a:rPr>
              <a:t>e habilitará el botón de descarga</a:t>
            </a:r>
          </a:p>
          <a:p>
            <a:pPr algn="r"/>
            <a:r>
              <a:rPr lang="es-MX" sz="2000" b="1" dirty="0" smtClean="0">
                <a:solidFill>
                  <a:srgbClr val="C00000"/>
                </a:solidFill>
                <a:latin typeface="+mj-lt"/>
                <a:cs typeface="Arial" panose="020B0604020202020204" pitchFamily="34" charset="0"/>
              </a:rPr>
              <a:t>(Para ello es necesario que aparezca dicho Estatus)</a:t>
            </a:r>
            <a:endParaRPr lang="es-MX" sz="2000" b="1" dirty="0">
              <a:solidFill>
                <a:srgbClr val="C00000"/>
              </a:solidFill>
              <a:latin typeface="+mj-lt"/>
              <a:cs typeface="Arial" panose="020B0604020202020204" pitchFamily="34" charset="0"/>
            </a:endParaRPr>
          </a:p>
        </p:txBody>
      </p:sp>
      <p:grpSp>
        <p:nvGrpSpPr>
          <p:cNvPr id="3" name="2 Grupo"/>
          <p:cNvGrpSpPr/>
          <p:nvPr/>
        </p:nvGrpSpPr>
        <p:grpSpPr>
          <a:xfrm>
            <a:off x="539552" y="1584637"/>
            <a:ext cx="8136904" cy="3147353"/>
            <a:chOff x="0" y="1429948"/>
            <a:chExt cx="9154911" cy="3540988"/>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888" t="51702" r="2231" b="12716"/>
            <a:stretch/>
          </p:blipFill>
          <p:spPr bwMode="auto">
            <a:xfrm>
              <a:off x="1" y="2968869"/>
              <a:ext cx="9017879" cy="200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8292662" y="4220197"/>
              <a:ext cx="741071" cy="52605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137036" y="2079672"/>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949" r="1176" b="30468"/>
            <a:stretch/>
          </p:blipFill>
          <p:spPr bwMode="auto">
            <a:xfrm>
              <a:off x="0" y="1429948"/>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Flecha abajo"/>
            <p:cNvSpPr/>
            <p:nvPr/>
          </p:nvSpPr>
          <p:spPr>
            <a:xfrm>
              <a:off x="8387259" y="3641862"/>
              <a:ext cx="508447" cy="499157"/>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0" name="9 Rectángulo"/>
            <p:cNvSpPr/>
            <p:nvPr/>
          </p:nvSpPr>
          <p:spPr>
            <a:xfrm>
              <a:off x="3545429" y="4120547"/>
              <a:ext cx="1173932" cy="74000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10 CuadroTexto"/>
            <p:cNvSpPr txBox="1"/>
            <p:nvPr/>
          </p:nvSpPr>
          <p:spPr>
            <a:xfrm>
              <a:off x="4790339" y="4350422"/>
              <a:ext cx="301686" cy="369332"/>
            </a:xfrm>
            <a:prstGeom prst="rect">
              <a:avLst/>
            </a:prstGeom>
            <a:noFill/>
          </p:spPr>
          <p:txBody>
            <a:bodyPr wrap="none" rtlCol="0">
              <a:spAutoFit/>
            </a:bodyPr>
            <a:lstStyle/>
            <a:p>
              <a:r>
                <a:rPr lang="es-MX" b="1" dirty="0" smtClean="0"/>
                <a:t>1</a:t>
              </a:r>
              <a:endParaRPr lang="es-MX" b="1" dirty="0"/>
            </a:p>
          </p:txBody>
        </p:sp>
        <p:sp>
          <p:nvSpPr>
            <p:cNvPr id="14" name="13 CuadroTexto"/>
            <p:cNvSpPr txBox="1"/>
            <p:nvPr/>
          </p:nvSpPr>
          <p:spPr>
            <a:xfrm>
              <a:off x="8040835" y="4341890"/>
              <a:ext cx="301686" cy="369332"/>
            </a:xfrm>
            <a:prstGeom prst="rect">
              <a:avLst/>
            </a:prstGeom>
            <a:noFill/>
          </p:spPr>
          <p:txBody>
            <a:bodyPr wrap="none" rtlCol="0">
              <a:spAutoFit/>
            </a:bodyPr>
            <a:lstStyle/>
            <a:p>
              <a:r>
                <a:rPr lang="es-MX" b="1" dirty="0" smtClean="0"/>
                <a:t>2</a:t>
              </a:r>
              <a:endParaRPr lang="es-MX" b="1" dirty="0"/>
            </a:p>
          </p:txBody>
        </p:sp>
      </p:grpSp>
      <p:pic>
        <p:nvPicPr>
          <p:cNvPr id="15"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638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584113" y="61402"/>
            <a:ext cx="4550155" cy="707886"/>
          </a:xfrm>
          <a:prstGeom prst="rect">
            <a:avLst/>
          </a:prstGeom>
          <a:noFill/>
        </p:spPr>
        <p:txBody>
          <a:bodyPr wrap="none" rtlCol="0">
            <a:spAutoFit/>
          </a:bodyPr>
          <a:lstStyle/>
          <a:p>
            <a:pPr algn="r"/>
            <a:r>
              <a:rPr lang="es-MX" sz="2000" b="1" dirty="0" smtClean="0"/>
              <a:t>Descargar el Comprobante de Carga </a:t>
            </a:r>
          </a:p>
          <a:p>
            <a:pPr algn="r"/>
            <a:r>
              <a:rPr lang="es-MX" sz="2000" b="1" dirty="0" smtClean="0"/>
              <a:t>y guardarlo en un expediente electrónico</a:t>
            </a:r>
            <a:endParaRPr lang="es-MX" sz="2000" b="1" dirty="0"/>
          </a:p>
        </p:txBody>
      </p:sp>
      <p:grpSp>
        <p:nvGrpSpPr>
          <p:cNvPr id="4" name="3 Grupo"/>
          <p:cNvGrpSpPr/>
          <p:nvPr/>
        </p:nvGrpSpPr>
        <p:grpSpPr>
          <a:xfrm>
            <a:off x="360040" y="1203598"/>
            <a:ext cx="8244408" cy="3494215"/>
            <a:chOff x="0" y="750034"/>
            <a:chExt cx="9154911" cy="4235811"/>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2" t="13578" r="2150" b="12714"/>
            <a:stretch/>
          </p:blipFill>
          <p:spPr bwMode="auto">
            <a:xfrm>
              <a:off x="413844" y="2195348"/>
              <a:ext cx="8540117" cy="2790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6838259" y="4505314"/>
              <a:ext cx="2001401" cy="30530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137036" y="1141082"/>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14954" r="2515" b="62372"/>
            <a:stretch/>
          </p:blipFill>
          <p:spPr bwMode="auto">
            <a:xfrm>
              <a:off x="137036" y="1402320"/>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949" r="1176" b="30468"/>
            <a:stretch/>
          </p:blipFill>
          <p:spPr bwMode="auto">
            <a:xfrm>
              <a:off x="0" y="750034"/>
              <a:ext cx="8991600" cy="117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74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043608" y="1203598"/>
            <a:ext cx="7212396" cy="3492185"/>
            <a:chOff x="1032012" y="917226"/>
            <a:chExt cx="8033207" cy="4066589"/>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250"/>
            <a:stretch/>
          </p:blipFill>
          <p:spPr bwMode="auto">
            <a:xfrm>
              <a:off x="1032012" y="1825466"/>
              <a:ext cx="7954360" cy="315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447661" y="4577421"/>
              <a:ext cx="867079" cy="35373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Rectángulo"/>
            <p:cNvSpPr/>
            <p:nvPr/>
          </p:nvSpPr>
          <p:spPr>
            <a:xfrm>
              <a:off x="5455230" y="4205886"/>
              <a:ext cx="867079" cy="12322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949" r="1176" b="30468"/>
            <a:stretch/>
          </p:blipFill>
          <p:spPr bwMode="auto">
            <a:xfrm>
              <a:off x="1084909" y="917226"/>
              <a:ext cx="7980310" cy="104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6 CuadroTexto"/>
          <p:cNvSpPr txBox="1"/>
          <p:nvPr/>
        </p:nvSpPr>
        <p:spPr>
          <a:xfrm>
            <a:off x="5063822" y="33467"/>
            <a:ext cx="4054315" cy="707886"/>
          </a:xfrm>
          <a:prstGeom prst="rect">
            <a:avLst/>
          </a:prstGeom>
          <a:noFill/>
        </p:spPr>
        <p:txBody>
          <a:bodyPr wrap="none" rtlCol="0">
            <a:spAutoFit/>
          </a:bodyPr>
          <a:lstStyle/>
          <a:p>
            <a:pPr algn="r"/>
            <a:r>
              <a:rPr lang="es-MX" sz="2000" b="1" dirty="0" smtClean="0">
                <a:cs typeface="Arial" panose="020B0604020202020204" pitchFamily="34" charset="0"/>
              </a:rPr>
              <a:t>Estatus “ERROR DE CARGA”</a:t>
            </a:r>
          </a:p>
          <a:p>
            <a:pPr algn="r"/>
            <a:r>
              <a:rPr lang="es-MX" sz="2000" b="1" dirty="0" smtClean="0">
                <a:cs typeface="Arial" panose="020B0604020202020204" pitchFamily="34" charset="0"/>
              </a:rPr>
              <a:t>(El Reporte de Errores los especifica)</a:t>
            </a:r>
            <a:endParaRPr lang="es-MX" sz="2000" b="1" dirty="0">
              <a:cs typeface="Arial" panose="020B0604020202020204" pitchFamily="34" charset="0"/>
            </a:endParaRPr>
          </a:p>
        </p:txBody>
      </p:sp>
      <p:pic>
        <p:nvPicPr>
          <p:cNvPr id="8"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29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1 Grupo"/>
          <p:cNvGrpSpPr>
            <a:grpSpLocks/>
          </p:cNvGrpSpPr>
          <p:nvPr/>
        </p:nvGrpSpPr>
        <p:grpSpPr bwMode="auto">
          <a:xfrm>
            <a:off x="4352724" y="843558"/>
            <a:ext cx="3819676" cy="3444375"/>
            <a:chOff x="1920935" y="1124744"/>
            <a:chExt cx="4846627" cy="4536504"/>
          </a:xfrm>
        </p:grpSpPr>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l="24725" t="16711" r="25723" b="4758"/>
            <a:stretch>
              <a:fillRect/>
            </a:stretch>
          </p:blipFill>
          <p:spPr bwMode="auto">
            <a:xfrm>
              <a:off x="1920935" y="1196752"/>
              <a:ext cx="4846627"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051659" y="1124744"/>
              <a:ext cx="4715903" cy="4536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grpSp>
      <p:sp>
        <p:nvSpPr>
          <p:cNvPr id="5" name="4 CuadroTexto"/>
          <p:cNvSpPr txBox="1"/>
          <p:nvPr/>
        </p:nvSpPr>
        <p:spPr>
          <a:xfrm>
            <a:off x="1187624" y="555526"/>
            <a:ext cx="3165100" cy="4832092"/>
          </a:xfrm>
          <a:prstGeom prst="rect">
            <a:avLst/>
          </a:prstGeom>
          <a:noFill/>
        </p:spPr>
        <p:txBody>
          <a:bodyPr wrap="square" rtlCol="0">
            <a:spAutoFit/>
          </a:bodyPr>
          <a:lstStyle/>
          <a:p>
            <a:r>
              <a:rPr lang="es-MX" sz="1400" b="1" dirty="0" smtClean="0"/>
              <a:t>EJEMPLOS DE ERRORES DE CARGA:</a:t>
            </a:r>
          </a:p>
          <a:p>
            <a:endParaRPr lang="es-MX" sz="1400" dirty="0"/>
          </a:p>
          <a:p>
            <a:endParaRPr lang="es-MX" sz="1400" dirty="0" smtClean="0"/>
          </a:p>
          <a:p>
            <a:pPr marL="285750" indent="-285750">
              <a:buFont typeface="Wingdings" panose="05000000000000000000" pitchFamily="2" charset="2"/>
              <a:buChar char="§"/>
            </a:pPr>
            <a:r>
              <a:rPr lang="es-MX" sz="1400" dirty="0" smtClean="0"/>
              <a:t>Si se carga un formato 2017 con la normatividad 2018 o viceversa .</a:t>
            </a:r>
          </a:p>
          <a:p>
            <a:pPr marL="285750" indent="-285750">
              <a:buFont typeface="Wingdings" panose="05000000000000000000" pitchFamily="2" charset="2"/>
              <a:buChar char="§"/>
            </a:pPr>
            <a:endParaRPr lang="es-MX" sz="1400" dirty="0"/>
          </a:p>
          <a:p>
            <a:pPr marL="285750" indent="-285750">
              <a:buFont typeface="Wingdings" panose="05000000000000000000" pitchFamily="2" charset="2"/>
              <a:buChar char="§"/>
            </a:pPr>
            <a:r>
              <a:rPr lang="es-MX" sz="1400" dirty="0" smtClean="0"/>
              <a:t>Si se alteran alguna(s) de las primeras 7 filas.</a:t>
            </a:r>
          </a:p>
          <a:p>
            <a:pPr marL="285750" indent="-285750">
              <a:buFont typeface="Wingdings" panose="05000000000000000000" pitchFamily="2" charset="2"/>
              <a:buChar char="§"/>
            </a:pPr>
            <a:endParaRPr lang="es-MX" sz="1400" dirty="0"/>
          </a:p>
          <a:p>
            <a:pPr marL="285750" indent="-285750">
              <a:buFont typeface="Wingdings" panose="05000000000000000000" pitchFamily="2" charset="2"/>
              <a:buChar char="§"/>
            </a:pPr>
            <a:r>
              <a:rPr lang="es-MX" sz="1400" dirty="0" smtClean="0"/>
              <a:t> Si no se respeta el menú de las hojas </a:t>
            </a:r>
            <a:r>
              <a:rPr lang="es-MX" sz="1400" dirty="0" err="1" smtClean="0"/>
              <a:t>hidden</a:t>
            </a:r>
            <a:r>
              <a:rPr lang="es-MX" sz="1400" dirty="0" smtClean="0"/>
              <a:t> y se escribe en la celda.</a:t>
            </a:r>
          </a:p>
          <a:p>
            <a:pPr marL="285750" indent="-285750">
              <a:buFont typeface="Wingdings" panose="05000000000000000000" pitchFamily="2" charset="2"/>
              <a:buChar char="§"/>
            </a:pPr>
            <a:endParaRPr lang="es-MX" sz="1400" dirty="0"/>
          </a:p>
          <a:p>
            <a:pPr marL="285750" indent="-285750">
              <a:buFont typeface="Wingdings" panose="05000000000000000000" pitchFamily="2" charset="2"/>
              <a:buChar char="§"/>
            </a:pPr>
            <a:r>
              <a:rPr lang="es-MX" sz="1400" dirty="0" smtClean="0"/>
              <a:t> Si queda algún espacio antes del hipervínculo.</a:t>
            </a:r>
          </a:p>
          <a:p>
            <a:pPr marL="285750" indent="-285750">
              <a:buFont typeface="Wingdings" panose="05000000000000000000" pitchFamily="2" charset="2"/>
              <a:buChar char="§"/>
            </a:pPr>
            <a:endParaRPr lang="es-MX" sz="1400" dirty="0"/>
          </a:p>
          <a:p>
            <a:pPr marL="285750" indent="-285750">
              <a:buFont typeface="Wingdings" panose="05000000000000000000" pitchFamily="2" charset="2"/>
              <a:buChar char="§"/>
            </a:pPr>
            <a:r>
              <a:rPr lang="es-MX" sz="1400" dirty="0" smtClean="0"/>
              <a:t>Si queda algún espacio extra en los contenidos de las celdas que se responden.</a:t>
            </a:r>
          </a:p>
          <a:p>
            <a:pPr marL="285750" indent="-285750">
              <a:buFont typeface="Wingdings" panose="05000000000000000000" pitchFamily="2" charset="2"/>
              <a:buChar char="§"/>
            </a:pPr>
            <a:endParaRPr lang="es-MX" sz="1400" dirty="0"/>
          </a:p>
          <a:p>
            <a:pPr marL="285750" indent="-285750">
              <a:buFont typeface="Wingdings" panose="05000000000000000000" pitchFamily="2" charset="2"/>
              <a:buChar char="§"/>
            </a:pPr>
            <a:endParaRPr lang="es-MX" sz="1400" dirty="0" smtClean="0"/>
          </a:p>
          <a:p>
            <a:pPr marL="285750" indent="-285750">
              <a:buFont typeface="Arial" charset="0"/>
              <a:buChar char="•"/>
            </a:pPr>
            <a:endParaRPr lang="es-MX" sz="1400" dirty="0"/>
          </a:p>
          <a:p>
            <a:pPr marL="285750" indent="-285750">
              <a:buFont typeface="Arial" charset="0"/>
              <a:buChar char="•"/>
            </a:pPr>
            <a:endParaRPr lang="es-MX" sz="1400" dirty="0"/>
          </a:p>
        </p:txBody>
      </p:sp>
      <p:sp>
        <p:nvSpPr>
          <p:cNvPr id="6" name="5 CuadroTexto"/>
          <p:cNvSpPr txBox="1"/>
          <p:nvPr/>
        </p:nvSpPr>
        <p:spPr>
          <a:xfrm>
            <a:off x="251520" y="32306"/>
            <a:ext cx="8843749" cy="400110"/>
          </a:xfrm>
          <a:prstGeom prst="rect">
            <a:avLst/>
          </a:prstGeom>
          <a:noFill/>
        </p:spPr>
        <p:txBody>
          <a:bodyPr wrap="square" rtlCol="0">
            <a:spAutoFit/>
          </a:bodyPr>
          <a:lstStyle/>
          <a:p>
            <a:pPr algn="r"/>
            <a:r>
              <a:rPr lang="es-MX" sz="2000" b="1" dirty="0" smtClean="0"/>
              <a:t>Reporte de Errores de Carga</a:t>
            </a:r>
          </a:p>
        </p:txBody>
      </p:sp>
      <p:pic>
        <p:nvPicPr>
          <p:cNvPr id="7"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287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0256" y="12561"/>
            <a:ext cx="9437427" cy="1015663"/>
          </a:xfrm>
          <a:prstGeom prst="rect">
            <a:avLst/>
          </a:prstGeom>
          <a:noFill/>
        </p:spPr>
        <p:txBody>
          <a:bodyPr wrap="square" rtlCol="0">
            <a:spAutoFit/>
          </a:bodyPr>
          <a:lstStyle/>
          <a:p>
            <a:pPr algn="r"/>
            <a:r>
              <a:rPr lang="es-MX" sz="2000" b="1" dirty="0" smtClean="0"/>
              <a:t>“PROBLEMA AL CARGAR FORMATO”</a:t>
            </a:r>
          </a:p>
          <a:p>
            <a:pPr algn="r"/>
            <a:r>
              <a:rPr lang="es-MX" sz="2000" b="1" dirty="0">
                <a:cs typeface="Arial" panose="020B0604020202020204" pitchFamily="34" charset="0"/>
              </a:rPr>
              <a:t>(</a:t>
            </a:r>
            <a:r>
              <a:rPr lang="es-MX" sz="2000" b="1" dirty="0" smtClean="0">
                <a:cs typeface="Arial" panose="020B0604020202020204" pitchFamily="34" charset="0"/>
              </a:rPr>
              <a:t>Problemas con la PNT, fallas en el Internet o </a:t>
            </a:r>
          </a:p>
          <a:p>
            <a:pPr algn="r"/>
            <a:r>
              <a:rPr lang="es-MX" sz="2000" b="1" dirty="0" smtClean="0">
                <a:cs typeface="Arial" panose="020B0604020202020204" pitchFamily="34" charset="0"/>
              </a:rPr>
              <a:t>normatividad equivocada)</a:t>
            </a:r>
            <a:endParaRPr lang="es-MX" sz="2000" b="1" dirty="0">
              <a:cs typeface="Arial" panose="020B0604020202020204" pitchFamily="34" charset="0"/>
            </a:endParaRPr>
          </a:p>
        </p:txBody>
      </p:sp>
      <p:grpSp>
        <p:nvGrpSpPr>
          <p:cNvPr id="5" name="4 Grupo"/>
          <p:cNvGrpSpPr/>
          <p:nvPr/>
        </p:nvGrpSpPr>
        <p:grpSpPr>
          <a:xfrm>
            <a:off x="1115616" y="1028224"/>
            <a:ext cx="7200799" cy="3742091"/>
            <a:chOff x="137036" y="889471"/>
            <a:chExt cx="9017875" cy="4096868"/>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282" b="8854"/>
            <a:stretch/>
          </p:blipFill>
          <p:spPr bwMode="auto">
            <a:xfrm>
              <a:off x="846161" y="2249882"/>
              <a:ext cx="8297839" cy="273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466319" y="4601561"/>
              <a:ext cx="867079" cy="35373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Rectángulo"/>
            <p:cNvSpPr/>
            <p:nvPr/>
          </p:nvSpPr>
          <p:spPr>
            <a:xfrm>
              <a:off x="5432545" y="4185266"/>
              <a:ext cx="867079" cy="2140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949" r="1176" b="30468"/>
            <a:stretch/>
          </p:blipFill>
          <p:spPr bwMode="auto">
            <a:xfrm>
              <a:off x="627797" y="889471"/>
              <a:ext cx="8363803" cy="1096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38" t="14954" r="2515" b="62372"/>
            <a:stretch/>
          </p:blipFill>
          <p:spPr bwMode="auto">
            <a:xfrm>
              <a:off x="137036" y="1326819"/>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35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59" y="624385"/>
            <a:ext cx="3750881" cy="391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232011" y="51470"/>
            <a:ext cx="8843749" cy="400110"/>
          </a:xfrm>
          <a:prstGeom prst="rect">
            <a:avLst/>
          </a:prstGeom>
          <a:noFill/>
        </p:spPr>
        <p:txBody>
          <a:bodyPr wrap="square" rtlCol="0">
            <a:spAutoFit/>
          </a:bodyPr>
          <a:lstStyle/>
          <a:p>
            <a:pPr algn="r"/>
            <a:r>
              <a:rPr lang="es-MX" sz="2000" b="1" dirty="0" smtClean="0"/>
              <a:t>Acuse de Carga “CAMBIO” y los datos que contiene:</a:t>
            </a:r>
          </a:p>
        </p:txBody>
      </p:sp>
      <p:sp>
        <p:nvSpPr>
          <p:cNvPr id="4" name="3 CuadroTexto"/>
          <p:cNvSpPr txBox="1"/>
          <p:nvPr/>
        </p:nvSpPr>
        <p:spPr>
          <a:xfrm>
            <a:off x="5199782" y="1289720"/>
            <a:ext cx="3099118" cy="3046988"/>
          </a:xfrm>
          <a:prstGeom prst="rect">
            <a:avLst/>
          </a:prstGeom>
          <a:noFill/>
        </p:spPr>
        <p:txBody>
          <a:bodyPr wrap="none" rtlCol="0">
            <a:spAutoFit/>
          </a:bodyPr>
          <a:lstStyle/>
          <a:p>
            <a:pPr marL="285750" indent="-285750">
              <a:buFont typeface="Wingdings" panose="05000000000000000000" pitchFamily="2" charset="2"/>
              <a:buChar char="§"/>
            </a:pPr>
            <a:r>
              <a:rPr lang="es-MX" sz="1600" dirty="0" smtClean="0"/>
              <a:t>Órgano Garante</a:t>
            </a:r>
          </a:p>
          <a:p>
            <a:pPr marL="285750" indent="-285750">
              <a:buFont typeface="Wingdings" panose="05000000000000000000" pitchFamily="2" charset="2"/>
              <a:buChar char="§"/>
            </a:pPr>
            <a:r>
              <a:rPr lang="es-MX" sz="1600" dirty="0" smtClean="0"/>
              <a:t>Sujeto Obligado</a:t>
            </a:r>
          </a:p>
          <a:p>
            <a:pPr marL="285750" indent="-285750">
              <a:buFont typeface="Wingdings" panose="05000000000000000000" pitchFamily="2" charset="2"/>
              <a:buChar char="§"/>
            </a:pPr>
            <a:r>
              <a:rPr lang="es-MX" sz="1600" dirty="0" smtClean="0"/>
              <a:t>Fecha de registro</a:t>
            </a:r>
          </a:p>
          <a:p>
            <a:pPr marL="285750" indent="-285750">
              <a:buFont typeface="Wingdings" panose="05000000000000000000" pitchFamily="2" charset="2"/>
              <a:buChar char="§"/>
            </a:pPr>
            <a:r>
              <a:rPr lang="es-MX" sz="1600" dirty="0" smtClean="0"/>
              <a:t>Nombre del archivo</a:t>
            </a:r>
          </a:p>
          <a:p>
            <a:pPr marL="285750" indent="-285750">
              <a:buFont typeface="Wingdings" panose="05000000000000000000" pitchFamily="2" charset="2"/>
              <a:buChar char="§"/>
            </a:pPr>
            <a:r>
              <a:rPr lang="es-MX" sz="1600" dirty="0" smtClean="0"/>
              <a:t>Tipo de operación</a:t>
            </a:r>
          </a:p>
          <a:p>
            <a:pPr marL="285750" indent="-285750">
              <a:buFont typeface="Wingdings" panose="05000000000000000000" pitchFamily="2" charset="2"/>
              <a:buChar char="§"/>
            </a:pPr>
            <a:r>
              <a:rPr lang="es-MX" sz="1600" dirty="0" smtClean="0"/>
              <a:t>Estatus</a:t>
            </a:r>
          </a:p>
          <a:p>
            <a:pPr marL="285750" indent="-285750">
              <a:buFont typeface="Wingdings" panose="05000000000000000000" pitchFamily="2" charset="2"/>
              <a:buChar char="§"/>
            </a:pPr>
            <a:r>
              <a:rPr lang="es-MX" sz="1600" dirty="0" smtClean="0"/>
              <a:t>Fecha Término</a:t>
            </a:r>
          </a:p>
          <a:p>
            <a:pPr marL="285750" indent="-285750">
              <a:buFont typeface="Wingdings" panose="05000000000000000000" pitchFamily="2" charset="2"/>
              <a:buChar char="§"/>
            </a:pPr>
            <a:r>
              <a:rPr lang="es-MX" sz="1600" dirty="0" smtClean="0"/>
              <a:t>Registros Cargados Principal</a:t>
            </a:r>
          </a:p>
          <a:p>
            <a:pPr marL="285750" indent="-285750">
              <a:buFont typeface="Wingdings" panose="05000000000000000000" pitchFamily="2" charset="2"/>
              <a:buChar char="§"/>
            </a:pPr>
            <a:r>
              <a:rPr lang="es-MX" sz="1600" dirty="0" smtClean="0"/>
              <a:t>Registros Cargados Secundarios</a:t>
            </a:r>
          </a:p>
          <a:p>
            <a:pPr marL="285750" indent="-285750">
              <a:buFont typeface="Wingdings" panose="05000000000000000000" pitchFamily="2" charset="2"/>
              <a:buChar char="§"/>
            </a:pPr>
            <a:r>
              <a:rPr lang="es-MX" sz="1600" dirty="0" smtClean="0"/>
              <a:t>Artículo/Fracción</a:t>
            </a:r>
          </a:p>
          <a:p>
            <a:pPr marL="285750" indent="-285750">
              <a:buFont typeface="Wingdings" panose="05000000000000000000" pitchFamily="2" charset="2"/>
              <a:buChar char="§"/>
            </a:pPr>
            <a:r>
              <a:rPr lang="es-MX" sz="1600" dirty="0" smtClean="0"/>
              <a:t>Formato</a:t>
            </a:r>
          </a:p>
          <a:p>
            <a:pPr marL="285750" indent="-285750">
              <a:buFont typeface="Wingdings" panose="05000000000000000000" pitchFamily="2" charset="2"/>
              <a:buChar char="§"/>
            </a:pPr>
            <a:r>
              <a:rPr lang="es-MX" sz="1600" dirty="0" smtClean="0"/>
              <a:t>Usuario</a:t>
            </a:r>
            <a:endParaRPr lang="es-MX" sz="1600" dirty="0"/>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2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4"/>
          <p:cNvSpPr txBox="1">
            <a:spLocks noChangeArrowheads="1"/>
          </p:cNvSpPr>
          <p:nvPr/>
        </p:nvSpPr>
        <p:spPr bwMode="auto">
          <a:xfrm>
            <a:off x="1556186" y="1491630"/>
            <a:ext cx="6121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4000" b="1" dirty="0" smtClean="0">
                <a:solidFill>
                  <a:srgbClr val="800000"/>
                </a:solidFill>
              </a:rPr>
              <a:t>Agregar, editar o eliminar registros con la opción de</a:t>
            </a:r>
          </a:p>
          <a:p>
            <a:pPr algn="ctr" eaLnBrk="1" hangingPunct="1">
              <a:spcBef>
                <a:spcPct val="0"/>
              </a:spcBef>
              <a:buFontTx/>
              <a:buNone/>
            </a:pPr>
            <a:r>
              <a:rPr lang="es-MX" altLang="es-MX" sz="4000" b="1" dirty="0" smtClean="0">
                <a:solidFill>
                  <a:srgbClr val="800000"/>
                </a:solidFill>
              </a:rPr>
              <a:t> “filtros avanzados”</a:t>
            </a:r>
            <a:endParaRPr lang="es-MX" altLang="es-MX" sz="4000" b="1" dirty="0">
              <a:solidFill>
                <a:srgbClr val="800000"/>
              </a:solidFill>
            </a:endParaRPr>
          </a:p>
        </p:txBody>
      </p:sp>
    </p:spTree>
    <p:extLst>
      <p:ext uri="{BB962C8B-B14F-4D97-AF65-F5344CB8AC3E}">
        <p14:creationId xmlns:p14="http://schemas.microsoft.com/office/powerpoint/2010/main" val="1829306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29" t="13578" r="1541" b="6249"/>
          <a:stretch/>
        </p:blipFill>
        <p:spPr bwMode="auto">
          <a:xfrm>
            <a:off x="1024788" y="2219685"/>
            <a:ext cx="6984096" cy="249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 t="20642" r="3443" b="55707"/>
          <a:stretch/>
        </p:blipFill>
        <p:spPr bwMode="auto">
          <a:xfrm>
            <a:off x="551789" y="1518018"/>
            <a:ext cx="7983649" cy="84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ángulo 11"/>
          <p:cNvSpPr/>
          <p:nvPr/>
        </p:nvSpPr>
        <p:spPr bwMode="auto">
          <a:xfrm>
            <a:off x="2302098" y="1931878"/>
            <a:ext cx="1450753" cy="18267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8" name="Rectángulo 11"/>
          <p:cNvSpPr/>
          <p:nvPr/>
        </p:nvSpPr>
        <p:spPr bwMode="auto">
          <a:xfrm>
            <a:off x="682848" y="2203341"/>
            <a:ext cx="1450753" cy="18267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9" name="Rectángulo 11"/>
          <p:cNvSpPr/>
          <p:nvPr/>
        </p:nvSpPr>
        <p:spPr bwMode="auto">
          <a:xfrm>
            <a:off x="5521547" y="2400300"/>
            <a:ext cx="1917478"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0" name="Rectángulo 11"/>
          <p:cNvSpPr/>
          <p:nvPr/>
        </p:nvSpPr>
        <p:spPr bwMode="auto">
          <a:xfrm>
            <a:off x="5531072" y="2564606"/>
            <a:ext cx="1917478"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1" name="Rectángulo 11"/>
          <p:cNvSpPr/>
          <p:nvPr/>
        </p:nvSpPr>
        <p:spPr bwMode="auto">
          <a:xfrm>
            <a:off x="5531073" y="2728912"/>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5" name="Rectángulo 11"/>
          <p:cNvSpPr/>
          <p:nvPr/>
        </p:nvSpPr>
        <p:spPr bwMode="auto">
          <a:xfrm>
            <a:off x="1323975" y="3195638"/>
            <a:ext cx="1114425" cy="11191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 name="Rectángulo 11"/>
          <p:cNvSpPr/>
          <p:nvPr/>
        </p:nvSpPr>
        <p:spPr bwMode="auto">
          <a:xfrm>
            <a:off x="1476376" y="3309938"/>
            <a:ext cx="1057275" cy="11191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7" name="Rectángulo 11"/>
          <p:cNvSpPr/>
          <p:nvPr/>
        </p:nvSpPr>
        <p:spPr bwMode="auto">
          <a:xfrm>
            <a:off x="1222376" y="3095625"/>
            <a:ext cx="1114425" cy="11191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8" name="Rectángulo 11"/>
          <p:cNvSpPr/>
          <p:nvPr/>
        </p:nvSpPr>
        <p:spPr bwMode="auto">
          <a:xfrm>
            <a:off x="5080223" y="3405188"/>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9" name="Rectángulo 11"/>
          <p:cNvSpPr/>
          <p:nvPr/>
        </p:nvSpPr>
        <p:spPr bwMode="auto">
          <a:xfrm>
            <a:off x="5638045" y="3403036"/>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0" name="Rectángulo 11"/>
          <p:cNvSpPr/>
          <p:nvPr/>
        </p:nvSpPr>
        <p:spPr bwMode="auto">
          <a:xfrm>
            <a:off x="3027474" y="3689131"/>
            <a:ext cx="4981411" cy="102871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4" name="3 CuadroTexto"/>
          <p:cNvSpPr txBox="1"/>
          <p:nvPr/>
        </p:nvSpPr>
        <p:spPr>
          <a:xfrm>
            <a:off x="5224573" y="3066514"/>
            <a:ext cx="301686" cy="369332"/>
          </a:xfrm>
          <a:prstGeom prst="rect">
            <a:avLst/>
          </a:prstGeom>
          <a:noFill/>
        </p:spPr>
        <p:txBody>
          <a:bodyPr wrap="none" rtlCol="0">
            <a:spAutoFit/>
          </a:bodyPr>
          <a:lstStyle/>
          <a:p>
            <a:r>
              <a:rPr lang="es-MX" b="1" dirty="0" smtClean="0"/>
              <a:t>1</a:t>
            </a:r>
            <a:endParaRPr lang="es-MX" b="1" dirty="0"/>
          </a:p>
        </p:txBody>
      </p:sp>
      <p:sp>
        <p:nvSpPr>
          <p:cNvPr id="22" name="21 CuadroTexto"/>
          <p:cNvSpPr txBox="1"/>
          <p:nvPr/>
        </p:nvSpPr>
        <p:spPr>
          <a:xfrm>
            <a:off x="2758146" y="3926486"/>
            <a:ext cx="301686" cy="369332"/>
          </a:xfrm>
          <a:prstGeom prst="rect">
            <a:avLst/>
          </a:prstGeom>
          <a:noFill/>
        </p:spPr>
        <p:txBody>
          <a:bodyPr wrap="none" rtlCol="0">
            <a:spAutoFit/>
          </a:bodyPr>
          <a:lstStyle/>
          <a:p>
            <a:r>
              <a:rPr lang="es-MX" b="1" dirty="0"/>
              <a:t>2</a:t>
            </a:r>
          </a:p>
        </p:txBody>
      </p:sp>
      <p:sp>
        <p:nvSpPr>
          <p:cNvPr id="23" name="22 CuadroTexto"/>
          <p:cNvSpPr txBox="1"/>
          <p:nvPr/>
        </p:nvSpPr>
        <p:spPr>
          <a:xfrm>
            <a:off x="5757973" y="3075806"/>
            <a:ext cx="301686" cy="369332"/>
          </a:xfrm>
          <a:prstGeom prst="rect">
            <a:avLst/>
          </a:prstGeom>
          <a:noFill/>
        </p:spPr>
        <p:txBody>
          <a:bodyPr wrap="none" rtlCol="0">
            <a:spAutoFit/>
          </a:bodyPr>
          <a:lstStyle/>
          <a:p>
            <a:r>
              <a:rPr lang="es-MX" b="1" dirty="0"/>
              <a:t>3</a:t>
            </a:r>
          </a:p>
        </p:txBody>
      </p:sp>
      <p:sp>
        <p:nvSpPr>
          <p:cNvPr id="2" name="1 CuadroTexto"/>
          <p:cNvSpPr txBox="1"/>
          <p:nvPr/>
        </p:nvSpPr>
        <p:spPr>
          <a:xfrm>
            <a:off x="3556894" y="51470"/>
            <a:ext cx="5572615" cy="1015663"/>
          </a:xfrm>
          <a:prstGeom prst="rect">
            <a:avLst/>
          </a:prstGeom>
          <a:noFill/>
        </p:spPr>
        <p:txBody>
          <a:bodyPr wrap="none" rtlCol="0">
            <a:spAutoFit/>
          </a:bodyPr>
          <a:lstStyle/>
          <a:p>
            <a:pPr algn="r"/>
            <a:r>
              <a:rPr lang="es-MX" sz="2000" b="1" dirty="0" smtClean="0">
                <a:cs typeface="Arial" panose="020B0604020202020204" pitchFamily="34" charset="0"/>
              </a:rPr>
              <a:t>Agregar Registros</a:t>
            </a:r>
          </a:p>
          <a:p>
            <a:pPr algn="r"/>
            <a:r>
              <a:rPr lang="es-MX" sz="2000" b="1" dirty="0" smtClean="0">
                <a:cs typeface="Arial" panose="020B0604020202020204" pitchFamily="34" charset="0"/>
              </a:rPr>
              <a:t>(El botón “Agregar”, sólo se habilita seleccionando </a:t>
            </a:r>
          </a:p>
          <a:p>
            <a:pPr algn="r"/>
            <a:r>
              <a:rPr lang="es-MX" sz="2000" b="1" dirty="0" smtClean="0">
                <a:cs typeface="Arial" panose="020B0604020202020204" pitchFamily="34" charset="0"/>
              </a:rPr>
              <a:t>uno o varios registros en el botón 2)</a:t>
            </a:r>
            <a:endParaRPr lang="es-MX" sz="2000" b="1" dirty="0">
              <a:cs typeface="Arial" panose="020B0604020202020204" pitchFamily="34" charset="0"/>
            </a:endParaRPr>
          </a:p>
        </p:txBody>
      </p:sp>
      <p:pic>
        <p:nvPicPr>
          <p:cNvPr id="21"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57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1435" y="730600"/>
            <a:ext cx="8451045" cy="4001390"/>
            <a:chOff x="441435" y="1499374"/>
            <a:chExt cx="7983649" cy="3417582"/>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3" t="15086" r="1784" b="6250"/>
            <a:stretch/>
          </p:blipFill>
          <p:spPr bwMode="auto">
            <a:xfrm>
              <a:off x="737912" y="2341179"/>
              <a:ext cx="7517974" cy="257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11"/>
            <p:cNvSpPr/>
            <p:nvPr/>
          </p:nvSpPr>
          <p:spPr bwMode="auto">
            <a:xfrm>
              <a:off x="1623849" y="2837793"/>
              <a:ext cx="5801711" cy="206733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 t="20642" r="3443" b="55707"/>
            <a:stretch/>
          </p:blipFill>
          <p:spPr bwMode="auto">
            <a:xfrm>
              <a:off x="441435" y="1499374"/>
              <a:ext cx="7983649" cy="84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7 CuadroTexto"/>
          <p:cNvSpPr txBox="1"/>
          <p:nvPr/>
        </p:nvSpPr>
        <p:spPr>
          <a:xfrm>
            <a:off x="5066585" y="27186"/>
            <a:ext cx="4051494" cy="461665"/>
          </a:xfrm>
          <a:prstGeom prst="rect">
            <a:avLst/>
          </a:prstGeom>
          <a:noFill/>
        </p:spPr>
        <p:txBody>
          <a:bodyPr wrap="none" rtlCol="0">
            <a:spAutoFit/>
          </a:bodyPr>
          <a:lstStyle/>
          <a:p>
            <a:pPr algn="r"/>
            <a:r>
              <a:rPr lang="es-MX" sz="2400" b="1" dirty="0" smtClean="0">
                <a:cs typeface="Arial" panose="020B0604020202020204" pitchFamily="34" charset="0"/>
              </a:rPr>
              <a:t>Agregar Registros </a:t>
            </a:r>
            <a:r>
              <a:rPr lang="es-MX" sz="2000" b="1" dirty="0" smtClean="0">
                <a:cs typeface="Arial" panose="020B0604020202020204" pitchFamily="34" charset="0"/>
              </a:rPr>
              <a:t>uno</a:t>
            </a:r>
            <a:r>
              <a:rPr lang="es-MX" sz="2400" b="1" dirty="0" smtClean="0">
                <a:cs typeface="Arial" panose="020B0604020202020204" pitchFamily="34" charset="0"/>
              </a:rPr>
              <a:t> por uno</a:t>
            </a:r>
            <a:endParaRPr lang="es-MX" sz="2400" b="1" dirty="0">
              <a:cs typeface="Arial" panose="020B0604020202020204" pitchFamily="34" charset="0"/>
            </a:endParaRPr>
          </a:p>
        </p:txBody>
      </p:sp>
      <p:pic>
        <p:nvPicPr>
          <p:cNvPr id="6"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8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1758418" y="51470"/>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smtClean="0">
                <a:solidFill>
                  <a:srgbClr val="333399"/>
                </a:solidFill>
                <a:latin typeface="+mn-lt"/>
                <a:cs typeface="Arial" pitchFamily="34" charset="0"/>
              </a:rPr>
              <a:t>Plataforma Nacional de Transparencia</a:t>
            </a:r>
            <a:endParaRPr lang="es-MX" sz="2800" b="1" dirty="0">
              <a:solidFill>
                <a:srgbClr val="333399"/>
              </a:solidFill>
              <a:latin typeface="+mn-lt"/>
              <a:cs typeface="Arial" pitchFamily="34" charset="0"/>
            </a:endParaRPr>
          </a:p>
        </p:txBody>
      </p:sp>
      <p:sp>
        <p:nvSpPr>
          <p:cNvPr id="4" name="3 CuadroTexto"/>
          <p:cNvSpPr txBox="1"/>
          <p:nvPr/>
        </p:nvSpPr>
        <p:spPr>
          <a:xfrm>
            <a:off x="7396901" y="411510"/>
            <a:ext cx="1639595" cy="276999"/>
          </a:xfrm>
          <a:prstGeom prst="rect">
            <a:avLst/>
          </a:prstGeom>
          <a:noFill/>
        </p:spPr>
        <p:txBody>
          <a:bodyPr wrap="square" rtlCol="0">
            <a:spAutoFit/>
          </a:bodyPr>
          <a:lstStyle/>
          <a:p>
            <a:pPr algn="r"/>
            <a:r>
              <a:rPr lang="es-MX" sz="1200" dirty="0" smtClean="0">
                <a:cs typeface="Arial" panose="020B0604020202020204" pitchFamily="34" charset="0"/>
              </a:rPr>
              <a:t>Art</a:t>
            </a:r>
            <a:r>
              <a:rPr lang="es-MX" sz="1200" dirty="0">
                <a:cs typeface="Arial" panose="020B0604020202020204" pitchFamily="34" charset="0"/>
              </a:rPr>
              <a:t>. </a:t>
            </a:r>
            <a:r>
              <a:rPr lang="es-MX" sz="1200" dirty="0" smtClean="0">
                <a:cs typeface="Arial" panose="020B0604020202020204" pitchFamily="34" charset="0"/>
              </a:rPr>
              <a:t>5  LTAIP</a:t>
            </a:r>
            <a:endParaRPr lang="es-MX" sz="1200" dirty="0">
              <a:cs typeface="Arial" panose="020B0604020202020204" pitchFamily="34" charset="0"/>
            </a:endParaRPr>
          </a:p>
        </p:txBody>
      </p:sp>
      <p:sp>
        <p:nvSpPr>
          <p:cNvPr id="5" name="4 Rectángulo"/>
          <p:cNvSpPr/>
          <p:nvPr/>
        </p:nvSpPr>
        <p:spPr>
          <a:xfrm>
            <a:off x="334369" y="1282571"/>
            <a:ext cx="3951027" cy="2585323"/>
          </a:xfrm>
          <a:prstGeom prst="rect">
            <a:avLst/>
          </a:prstGeom>
        </p:spPr>
        <p:txBody>
          <a:bodyPr wrap="square">
            <a:spAutoFit/>
          </a:bodyPr>
          <a:lstStyle/>
          <a:p>
            <a:pPr algn="just"/>
            <a:r>
              <a:rPr lang="es-ES" dirty="0"/>
              <a:t>La </a:t>
            </a:r>
            <a:r>
              <a:rPr lang="es-ES" b="1" dirty="0"/>
              <a:t>Plataforma Nacional de Transparencia</a:t>
            </a:r>
            <a:r>
              <a:rPr lang="es-ES" dirty="0"/>
              <a:t> es un instrumento </a:t>
            </a:r>
            <a:r>
              <a:rPr lang="es-ES" b="1" dirty="0"/>
              <a:t>que</a:t>
            </a:r>
            <a:r>
              <a:rPr lang="es-ES" dirty="0"/>
              <a:t> unifica y facilita el acceso a la información pública gubernamental y potencia el ejercicio del derecho a la información pública, al sentar un nuevo paradigma en </a:t>
            </a:r>
            <a:r>
              <a:rPr lang="es-ES" b="1" dirty="0"/>
              <a:t>transparencia</a:t>
            </a:r>
            <a:r>
              <a:rPr lang="es-ES" dirty="0"/>
              <a:t> y rendición de cuentas.</a:t>
            </a:r>
            <a:endParaRPr lang="es-MX"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552" t="37860" r="32896" b="27115"/>
          <a:stretch/>
        </p:blipFill>
        <p:spPr bwMode="auto">
          <a:xfrm>
            <a:off x="4551884" y="1203598"/>
            <a:ext cx="4234086" cy="248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1429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7264959" y="51470"/>
            <a:ext cx="1838901" cy="400110"/>
          </a:xfrm>
          <a:prstGeom prst="rect">
            <a:avLst/>
          </a:prstGeom>
          <a:noFill/>
        </p:spPr>
        <p:txBody>
          <a:bodyPr wrap="none" rtlCol="0">
            <a:spAutoFit/>
          </a:bodyPr>
          <a:lstStyle/>
          <a:p>
            <a:r>
              <a:rPr lang="es-MX" sz="2000" b="1" dirty="0" smtClean="0">
                <a:cs typeface="Arial" panose="020B0604020202020204" pitchFamily="34" charset="0"/>
              </a:rPr>
              <a:t>Editar Registros</a:t>
            </a:r>
            <a:endParaRPr lang="es-MX" sz="2000" b="1" dirty="0">
              <a:cs typeface="Arial" panose="020B0604020202020204" pitchFamily="34" charset="0"/>
            </a:endParaRPr>
          </a:p>
        </p:txBody>
      </p:sp>
      <p:grpSp>
        <p:nvGrpSpPr>
          <p:cNvPr id="2" name="1 Grupo"/>
          <p:cNvGrpSpPr/>
          <p:nvPr/>
        </p:nvGrpSpPr>
        <p:grpSpPr>
          <a:xfrm>
            <a:off x="827584" y="1131590"/>
            <a:ext cx="7776864" cy="3548363"/>
            <a:chOff x="551789" y="1518018"/>
            <a:chExt cx="8395944" cy="3477495"/>
          </a:xfrm>
        </p:grpSpPr>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29" t="13802" r="1912" b="6250"/>
            <a:stretch/>
          </p:blipFill>
          <p:spPr bwMode="auto">
            <a:xfrm>
              <a:off x="1392109" y="2359630"/>
              <a:ext cx="7555624" cy="263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 t="20642" r="3443" b="55707"/>
            <a:stretch/>
          </p:blipFill>
          <p:spPr bwMode="auto">
            <a:xfrm>
              <a:off x="551789" y="1518018"/>
              <a:ext cx="7983649" cy="84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ángulo 11"/>
            <p:cNvSpPr/>
            <p:nvPr/>
          </p:nvSpPr>
          <p:spPr bwMode="auto">
            <a:xfrm>
              <a:off x="2302098" y="1931878"/>
              <a:ext cx="1450753" cy="18267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8" name="Rectángulo 11"/>
            <p:cNvSpPr/>
            <p:nvPr/>
          </p:nvSpPr>
          <p:spPr bwMode="auto">
            <a:xfrm>
              <a:off x="682848" y="2203341"/>
              <a:ext cx="1450753" cy="18267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5" name="Rectángulo 11"/>
            <p:cNvSpPr/>
            <p:nvPr/>
          </p:nvSpPr>
          <p:spPr bwMode="auto">
            <a:xfrm>
              <a:off x="4193321" y="2607809"/>
              <a:ext cx="1948172" cy="11191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9" name="Rectángulo 11"/>
            <p:cNvSpPr/>
            <p:nvPr/>
          </p:nvSpPr>
          <p:spPr bwMode="auto">
            <a:xfrm>
              <a:off x="7984718" y="3955224"/>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21" name="Rectángulo 11"/>
            <p:cNvSpPr/>
            <p:nvPr/>
          </p:nvSpPr>
          <p:spPr bwMode="auto">
            <a:xfrm>
              <a:off x="7969095" y="4161246"/>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0" name="Rectángulo 11"/>
            <p:cNvSpPr/>
            <p:nvPr/>
          </p:nvSpPr>
          <p:spPr bwMode="auto">
            <a:xfrm>
              <a:off x="3743769" y="3477975"/>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2" name="Rectángulo 11"/>
            <p:cNvSpPr/>
            <p:nvPr/>
          </p:nvSpPr>
          <p:spPr bwMode="auto">
            <a:xfrm>
              <a:off x="4210073" y="2763159"/>
              <a:ext cx="555403"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3" name="12 CuadroTexto"/>
            <p:cNvSpPr txBox="1"/>
            <p:nvPr/>
          </p:nvSpPr>
          <p:spPr>
            <a:xfrm>
              <a:off x="3710537" y="1797681"/>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1</a:t>
              </a:r>
              <a:endParaRPr lang="es-MX" b="1" dirty="0">
                <a:latin typeface="Arial" panose="020B0604020202020204" pitchFamily="34" charset="0"/>
                <a:cs typeface="Arial" panose="020B0604020202020204" pitchFamily="34" charset="0"/>
              </a:endParaRPr>
            </a:p>
          </p:txBody>
        </p:sp>
        <p:sp>
          <p:nvSpPr>
            <p:cNvPr id="14" name="13 CuadroTexto"/>
            <p:cNvSpPr txBox="1"/>
            <p:nvPr/>
          </p:nvSpPr>
          <p:spPr>
            <a:xfrm>
              <a:off x="2112939" y="2077573"/>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2</a:t>
              </a:r>
              <a:endParaRPr lang="es-MX" b="1" dirty="0">
                <a:latin typeface="Arial" panose="020B0604020202020204" pitchFamily="34" charset="0"/>
                <a:cs typeface="Arial" panose="020B0604020202020204" pitchFamily="34" charset="0"/>
              </a:endParaRPr>
            </a:p>
          </p:txBody>
        </p:sp>
        <p:sp>
          <p:nvSpPr>
            <p:cNvPr id="16" name="15 CuadroTexto"/>
            <p:cNvSpPr txBox="1"/>
            <p:nvPr/>
          </p:nvSpPr>
          <p:spPr>
            <a:xfrm>
              <a:off x="6109589" y="2457101"/>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3</a:t>
              </a:r>
              <a:endParaRPr lang="es-MX" b="1" dirty="0">
                <a:latin typeface="Arial" panose="020B0604020202020204" pitchFamily="34" charset="0"/>
                <a:cs typeface="Arial" panose="020B0604020202020204" pitchFamily="34" charset="0"/>
              </a:endParaRPr>
            </a:p>
          </p:txBody>
        </p:sp>
        <p:sp>
          <p:nvSpPr>
            <p:cNvPr id="17" name="16 CuadroTexto"/>
            <p:cNvSpPr txBox="1"/>
            <p:nvPr/>
          </p:nvSpPr>
          <p:spPr>
            <a:xfrm>
              <a:off x="4780276" y="2709917"/>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4</a:t>
              </a:r>
              <a:endParaRPr lang="es-MX" b="1" dirty="0">
                <a:latin typeface="Arial" panose="020B0604020202020204" pitchFamily="34" charset="0"/>
                <a:cs typeface="Arial" panose="020B0604020202020204" pitchFamily="34" charset="0"/>
              </a:endParaRPr>
            </a:p>
          </p:txBody>
        </p:sp>
        <p:sp>
          <p:nvSpPr>
            <p:cNvPr id="18" name="17 CuadroTexto"/>
            <p:cNvSpPr txBox="1"/>
            <p:nvPr/>
          </p:nvSpPr>
          <p:spPr>
            <a:xfrm>
              <a:off x="4256572" y="3351041"/>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5</a:t>
              </a:r>
              <a:endParaRPr lang="es-MX" b="1" dirty="0">
                <a:latin typeface="Arial" panose="020B0604020202020204" pitchFamily="34" charset="0"/>
                <a:cs typeface="Arial" panose="020B0604020202020204" pitchFamily="34" charset="0"/>
              </a:endParaRPr>
            </a:p>
          </p:txBody>
        </p:sp>
        <p:sp>
          <p:nvSpPr>
            <p:cNvPr id="22" name="21 CuadroTexto"/>
            <p:cNvSpPr txBox="1"/>
            <p:nvPr/>
          </p:nvSpPr>
          <p:spPr>
            <a:xfrm>
              <a:off x="8501751" y="3797593"/>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6</a:t>
              </a:r>
              <a:endParaRPr lang="es-MX" b="1" dirty="0">
                <a:latin typeface="Arial" panose="020B0604020202020204" pitchFamily="34" charset="0"/>
                <a:cs typeface="Arial" panose="020B0604020202020204" pitchFamily="34" charset="0"/>
              </a:endParaRPr>
            </a:p>
          </p:txBody>
        </p:sp>
        <p:sp>
          <p:nvSpPr>
            <p:cNvPr id="23" name="22 CuadroTexto"/>
            <p:cNvSpPr txBox="1"/>
            <p:nvPr/>
          </p:nvSpPr>
          <p:spPr>
            <a:xfrm>
              <a:off x="8528265" y="4020660"/>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7</a:t>
              </a:r>
              <a:endParaRPr lang="es-MX" b="1" dirty="0">
                <a:latin typeface="Arial" panose="020B0604020202020204" pitchFamily="34" charset="0"/>
                <a:cs typeface="Arial" panose="020B0604020202020204" pitchFamily="34" charset="0"/>
              </a:endParaRPr>
            </a:p>
          </p:txBody>
        </p:sp>
        <p:sp>
          <p:nvSpPr>
            <p:cNvPr id="24" name="23 Flecha abajo"/>
            <p:cNvSpPr/>
            <p:nvPr/>
          </p:nvSpPr>
          <p:spPr>
            <a:xfrm>
              <a:off x="3750102" y="3641863"/>
              <a:ext cx="508447" cy="176099"/>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grpSp>
      <p:pic>
        <p:nvPicPr>
          <p:cNvPr id="25"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1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21972" y="3949263"/>
            <a:ext cx="2822028" cy="10496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nvGrpSpPr>
          <p:cNvPr id="4" name="3 Grupo"/>
          <p:cNvGrpSpPr/>
          <p:nvPr/>
        </p:nvGrpSpPr>
        <p:grpSpPr>
          <a:xfrm>
            <a:off x="972850" y="792635"/>
            <a:ext cx="7847622" cy="4011363"/>
            <a:chOff x="551788" y="1518018"/>
            <a:chExt cx="7983650" cy="3480919"/>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4" t="13937" r="3733" b="8046"/>
            <a:stretch/>
          </p:blipFill>
          <p:spPr bwMode="auto">
            <a:xfrm>
              <a:off x="551788" y="2586025"/>
              <a:ext cx="6852134" cy="241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11"/>
            <p:cNvSpPr/>
            <p:nvPr/>
          </p:nvSpPr>
          <p:spPr bwMode="auto">
            <a:xfrm>
              <a:off x="4308697" y="1762125"/>
              <a:ext cx="672878"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 t="20642" r="3443" b="55707"/>
            <a:stretch/>
          </p:blipFill>
          <p:spPr bwMode="auto">
            <a:xfrm>
              <a:off x="551789" y="1518018"/>
              <a:ext cx="7983649" cy="84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ángulo 11"/>
            <p:cNvSpPr/>
            <p:nvPr/>
          </p:nvSpPr>
          <p:spPr bwMode="auto">
            <a:xfrm>
              <a:off x="701495" y="3265710"/>
              <a:ext cx="672878" cy="14287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6" name="Rectángulo 11"/>
            <p:cNvSpPr/>
            <p:nvPr/>
          </p:nvSpPr>
          <p:spPr bwMode="auto">
            <a:xfrm>
              <a:off x="638027" y="3476707"/>
              <a:ext cx="6710239" cy="152222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29" t="38475" r="1912" b="52056"/>
            <a:stretch/>
          </p:blipFill>
          <p:spPr bwMode="auto">
            <a:xfrm>
              <a:off x="614174" y="2507765"/>
              <a:ext cx="6933039" cy="31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ángulo 11"/>
            <p:cNvSpPr/>
            <p:nvPr/>
          </p:nvSpPr>
          <p:spPr bwMode="auto">
            <a:xfrm>
              <a:off x="3799265" y="2819957"/>
              <a:ext cx="581905" cy="23579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2" name="Rectángulo 11"/>
            <p:cNvSpPr/>
            <p:nvPr/>
          </p:nvSpPr>
          <p:spPr bwMode="auto">
            <a:xfrm>
              <a:off x="2721917" y="2827837"/>
              <a:ext cx="581905" cy="23579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3" name="2 CuadroTexto"/>
            <p:cNvSpPr txBox="1"/>
            <p:nvPr/>
          </p:nvSpPr>
          <p:spPr>
            <a:xfrm>
              <a:off x="2849092" y="2551265"/>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1</a:t>
              </a:r>
              <a:endParaRPr lang="es-MX" b="1" dirty="0">
                <a:latin typeface="Arial" panose="020B0604020202020204" pitchFamily="34" charset="0"/>
                <a:cs typeface="Arial" panose="020B0604020202020204" pitchFamily="34" charset="0"/>
              </a:endParaRPr>
            </a:p>
          </p:txBody>
        </p:sp>
        <p:sp>
          <p:nvSpPr>
            <p:cNvPr id="13" name="12 CuadroTexto"/>
            <p:cNvSpPr txBox="1"/>
            <p:nvPr/>
          </p:nvSpPr>
          <p:spPr>
            <a:xfrm>
              <a:off x="854890" y="2969878"/>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2</a:t>
              </a:r>
              <a:endParaRPr lang="es-MX" b="1" dirty="0">
                <a:latin typeface="Arial" panose="020B0604020202020204" pitchFamily="34" charset="0"/>
                <a:cs typeface="Arial" panose="020B0604020202020204" pitchFamily="34" charset="0"/>
              </a:endParaRPr>
            </a:p>
          </p:txBody>
        </p:sp>
        <p:sp>
          <p:nvSpPr>
            <p:cNvPr id="14" name="13 CuadroTexto"/>
            <p:cNvSpPr txBox="1"/>
            <p:nvPr/>
          </p:nvSpPr>
          <p:spPr>
            <a:xfrm>
              <a:off x="3927962" y="2531434"/>
              <a:ext cx="312906" cy="369332"/>
            </a:xfrm>
            <a:prstGeom prst="rect">
              <a:avLst/>
            </a:prstGeom>
            <a:noFill/>
          </p:spPr>
          <p:txBody>
            <a:bodyPr wrap="none" rtlCol="0">
              <a:spAutoFit/>
            </a:bodyPr>
            <a:lstStyle/>
            <a:p>
              <a:r>
                <a:rPr lang="es-MX" b="1" dirty="0" smtClean="0">
                  <a:latin typeface="Arial" panose="020B0604020202020204" pitchFamily="34" charset="0"/>
                  <a:cs typeface="Arial" panose="020B0604020202020204" pitchFamily="34" charset="0"/>
                </a:rPr>
                <a:t>3</a:t>
              </a:r>
              <a:endParaRPr lang="es-MX" b="1" dirty="0">
                <a:latin typeface="Arial" panose="020B0604020202020204" pitchFamily="34" charset="0"/>
                <a:cs typeface="Arial" panose="020B0604020202020204" pitchFamily="34" charset="0"/>
              </a:endParaRPr>
            </a:p>
          </p:txBody>
        </p:sp>
      </p:grpSp>
      <p:sp>
        <p:nvSpPr>
          <p:cNvPr id="15" name="14 CuadroTexto"/>
          <p:cNvSpPr txBox="1"/>
          <p:nvPr/>
        </p:nvSpPr>
        <p:spPr>
          <a:xfrm>
            <a:off x="6986833" y="51470"/>
            <a:ext cx="2121671" cy="400110"/>
          </a:xfrm>
          <a:prstGeom prst="rect">
            <a:avLst/>
          </a:prstGeom>
          <a:noFill/>
        </p:spPr>
        <p:txBody>
          <a:bodyPr wrap="none" rtlCol="0">
            <a:spAutoFit/>
          </a:bodyPr>
          <a:lstStyle/>
          <a:p>
            <a:r>
              <a:rPr lang="es-MX" sz="2000" b="1" dirty="0" smtClean="0">
                <a:cs typeface="Arial" panose="020B0604020202020204" pitchFamily="34" charset="0"/>
              </a:rPr>
              <a:t>Borrar un Registro</a:t>
            </a:r>
            <a:endParaRPr lang="es-MX" sz="2000" b="1" dirty="0">
              <a:cs typeface="Arial" panose="020B0604020202020204" pitchFamily="34" charset="0"/>
            </a:endParaRPr>
          </a:p>
        </p:txBody>
      </p:sp>
      <p:pic>
        <p:nvPicPr>
          <p:cNvPr id="16"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371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52459" y="1131590"/>
            <a:ext cx="7779981" cy="3659422"/>
            <a:chOff x="320411" y="151009"/>
            <a:chExt cx="8845266" cy="4856027"/>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99" t="12932" r="3732" b="15410"/>
            <a:stretch/>
          </p:blipFill>
          <p:spPr bwMode="auto">
            <a:xfrm>
              <a:off x="320411" y="1802695"/>
              <a:ext cx="8845266" cy="3204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490" r="1176" b="30468"/>
            <a:stretch/>
          </p:blipFill>
          <p:spPr bwMode="auto">
            <a:xfrm>
              <a:off x="331076" y="151009"/>
              <a:ext cx="8408932" cy="183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5" t="20642" r="3443" b="55707"/>
            <a:stretch/>
          </p:blipFill>
          <p:spPr bwMode="auto">
            <a:xfrm>
              <a:off x="551789" y="1466838"/>
              <a:ext cx="7983649" cy="84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ángulo 11"/>
            <p:cNvSpPr/>
            <p:nvPr/>
          </p:nvSpPr>
          <p:spPr bwMode="auto">
            <a:xfrm>
              <a:off x="535363" y="2875625"/>
              <a:ext cx="672878" cy="2566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9" name="Rectángulo 11"/>
            <p:cNvSpPr/>
            <p:nvPr/>
          </p:nvSpPr>
          <p:spPr bwMode="auto">
            <a:xfrm>
              <a:off x="693683" y="3140408"/>
              <a:ext cx="8355724" cy="185885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0" name="Rectángulo 11"/>
            <p:cNvSpPr/>
            <p:nvPr/>
          </p:nvSpPr>
          <p:spPr bwMode="auto">
            <a:xfrm>
              <a:off x="4525059" y="2257211"/>
              <a:ext cx="672878" cy="2566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1" name="Rectángulo 11"/>
            <p:cNvSpPr/>
            <p:nvPr/>
          </p:nvSpPr>
          <p:spPr bwMode="auto">
            <a:xfrm>
              <a:off x="3089329" y="2275326"/>
              <a:ext cx="672878" cy="2566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2" name="11 CuadroTexto"/>
            <p:cNvSpPr txBox="1"/>
            <p:nvPr/>
          </p:nvSpPr>
          <p:spPr>
            <a:xfrm>
              <a:off x="3245112" y="1883867"/>
              <a:ext cx="301686" cy="369333"/>
            </a:xfrm>
            <a:prstGeom prst="rect">
              <a:avLst/>
            </a:prstGeom>
            <a:noFill/>
          </p:spPr>
          <p:txBody>
            <a:bodyPr wrap="none" rtlCol="0">
              <a:spAutoFit/>
            </a:bodyPr>
            <a:lstStyle/>
            <a:p>
              <a:r>
                <a:rPr lang="es-MX" b="1" dirty="0" smtClean="0"/>
                <a:t>1</a:t>
              </a:r>
              <a:endParaRPr lang="es-MX" b="1" dirty="0"/>
            </a:p>
          </p:txBody>
        </p:sp>
        <p:sp>
          <p:nvSpPr>
            <p:cNvPr id="13" name="12 CuadroTexto"/>
            <p:cNvSpPr txBox="1"/>
            <p:nvPr/>
          </p:nvSpPr>
          <p:spPr>
            <a:xfrm>
              <a:off x="701835" y="2348753"/>
              <a:ext cx="301686" cy="369333"/>
            </a:xfrm>
            <a:prstGeom prst="rect">
              <a:avLst/>
            </a:prstGeom>
            <a:noFill/>
          </p:spPr>
          <p:txBody>
            <a:bodyPr wrap="none" rtlCol="0">
              <a:spAutoFit/>
            </a:bodyPr>
            <a:lstStyle/>
            <a:p>
              <a:r>
                <a:rPr lang="es-MX" b="1" dirty="0"/>
                <a:t>2</a:t>
              </a:r>
            </a:p>
          </p:txBody>
        </p:sp>
        <p:sp>
          <p:nvSpPr>
            <p:cNvPr id="14" name="13 CuadroTexto"/>
            <p:cNvSpPr txBox="1"/>
            <p:nvPr/>
          </p:nvSpPr>
          <p:spPr>
            <a:xfrm>
              <a:off x="4702100" y="1870983"/>
              <a:ext cx="301686" cy="369333"/>
            </a:xfrm>
            <a:prstGeom prst="rect">
              <a:avLst/>
            </a:prstGeom>
            <a:noFill/>
          </p:spPr>
          <p:txBody>
            <a:bodyPr wrap="none" rtlCol="0">
              <a:spAutoFit/>
            </a:bodyPr>
            <a:lstStyle/>
            <a:p>
              <a:r>
                <a:rPr lang="es-MX" b="1" dirty="0"/>
                <a:t>3</a:t>
              </a:r>
            </a:p>
          </p:txBody>
        </p:sp>
      </p:grpSp>
      <p:pic>
        <p:nvPicPr>
          <p:cNvPr id="15" name="Picture 2" descr="C:\Users\malcantar\Documents\COMUNICACION SOCIAL ICHITAIP\Publicidad\Campañas 2019\Spots 2019\Jornada de Transparencia\Logo Ichitaip-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6516216" y="11400"/>
            <a:ext cx="2587568" cy="400110"/>
          </a:xfrm>
          <a:prstGeom prst="rect">
            <a:avLst/>
          </a:prstGeom>
          <a:noFill/>
        </p:spPr>
        <p:txBody>
          <a:bodyPr wrap="none" rtlCol="0">
            <a:spAutoFit/>
          </a:bodyPr>
          <a:lstStyle/>
          <a:p>
            <a:r>
              <a:rPr lang="es-MX" sz="2000" b="1" dirty="0" smtClean="0">
                <a:cs typeface="Arial" panose="020B0604020202020204" pitchFamily="34" charset="0"/>
              </a:rPr>
              <a:t>Borrar varios Registros</a:t>
            </a:r>
            <a:endParaRPr lang="es-MX" sz="2000" b="1" dirty="0">
              <a:cs typeface="Arial" panose="020B0604020202020204" pitchFamily="34" charset="0"/>
            </a:endParaRPr>
          </a:p>
        </p:txBody>
      </p:sp>
    </p:spTree>
    <p:extLst>
      <p:ext uri="{BB962C8B-B14F-4D97-AF65-F5344CB8AC3E}">
        <p14:creationId xmlns:p14="http://schemas.microsoft.com/office/powerpoint/2010/main" val="1786527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txBox="1">
            <a:spLocks/>
          </p:cNvSpPr>
          <p:nvPr/>
        </p:nvSpPr>
        <p:spPr bwMode="auto">
          <a:xfrm>
            <a:off x="755650" y="902494"/>
            <a:ext cx="77724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6600" b="1" dirty="0">
                <a:solidFill>
                  <a:srgbClr val="800000"/>
                </a:solidFill>
              </a:rPr>
              <a:t>BAJA</a:t>
            </a:r>
          </a:p>
        </p:txBody>
      </p:sp>
      <p:sp>
        <p:nvSpPr>
          <p:cNvPr id="33795" name="Marcador de texto 2"/>
          <p:cNvSpPr txBox="1">
            <a:spLocks/>
          </p:cNvSpPr>
          <p:nvPr/>
        </p:nvSpPr>
        <p:spPr bwMode="auto">
          <a:xfrm>
            <a:off x="539750" y="1762125"/>
            <a:ext cx="7772400"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 typeface="Wingdings" pitchFamily="2" charset="2"/>
              <a:buChar char="ü"/>
            </a:pPr>
            <a:r>
              <a:rPr lang="es-MX" altLang="es-MX" sz="4000" b="1"/>
              <a:t>Eliminar registros o formatos</a:t>
            </a:r>
          </a:p>
        </p:txBody>
      </p:sp>
      <p:sp>
        <p:nvSpPr>
          <p:cNvPr id="33796" name="CuadroTexto 4"/>
          <p:cNvSpPr txBox="1">
            <a:spLocks noChangeArrowheads="1"/>
          </p:cNvSpPr>
          <p:nvPr/>
        </p:nvSpPr>
        <p:spPr bwMode="auto">
          <a:xfrm>
            <a:off x="1619250" y="2842022"/>
            <a:ext cx="612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b="1"/>
              <a:t>Titular de la Unidad de Transparencia y Administrador de Unidad Administrativa</a:t>
            </a:r>
          </a:p>
        </p:txBody>
      </p:sp>
    </p:spTree>
    <p:extLst>
      <p:ext uri="{BB962C8B-B14F-4D97-AF65-F5344CB8AC3E}">
        <p14:creationId xmlns:p14="http://schemas.microsoft.com/office/powerpoint/2010/main" val="3713386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31 CuadroTexto"/>
          <p:cNvSpPr txBox="1"/>
          <p:nvPr/>
        </p:nvSpPr>
        <p:spPr>
          <a:xfrm>
            <a:off x="2656308" y="51470"/>
            <a:ext cx="6472669" cy="707886"/>
          </a:xfrm>
          <a:prstGeom prst="rect">
            <a:avLst/>
          </a:prstGeom>
          <a:noFill/>
        </p:spPr>
        <p:txBody>
          <a:bodyPr wrap="none" rtlCol="0">
            <a:spAutoFit/>
          </a:bodyPr>
          <a:lstStyle/>
          <a:p>
            <a:pPr algn="r"/>
            <a:r>
              <a:rPr lang="es-MX" sz="2000" b="1" dirty="0" smtClean="0">
                <a:cs typeface="Arial" panose="020B0604020202020204" pitchFamily="34" charset="0"/>
              </a:rPr>
              <a:t>Descarga de la PNT del formato al que se realizará la “Baja”</a:t>
            </a:r>
          </a:p>
          <a:p>
            <a:pPr algn="r"/>
            <a:r>
              <a:rPr lang="es-MX" sz="2000" b="1" dirty="0" smtClean="0">
                <a:cs typeface="Arial" panose="020B0604020202020204" pitchFamily="34" charset="0"/>
              </a:rPr>
              <a:t>(mismo que contiene el código de cada registro)</a:t>
            </a:r>
            <a:endParaRPr lang="es-MX" sz="2000" b="1" dirty="0">
              <a:cs typeface="Arial" panose="020B0604020202020204" pitchFamily="34" charset="0"/>
            </a:endParaRPr>
          </a:p>
        </p:txBody>
      </p:sp>
      <p:grpSp>
        <p:nvGrpSpPr>
          <p:cNvPr id="3" name="2 Grupo"/>
          <p:cNvGrpSpPr/>
          <p:nvPr/>
        </p:nvGrpSpPr>
        <p:grpSpPr>
          <a:xfrm>
            <a:off x="353060" y="1131590"/>
            <a:ext cx="8107372" cy="3568642"/>
            <a:chOff x="137036" y="726744"/>
            <a:chExt cx="9017875" cy="4261520"/>
          </a:xfrm>
        </p:grpSpPr>
        <p:sp>
          <p:nvSpPr>
            <p:cNvPr id="2" name="1 Rectángulo"/>
            <p:cNvSpPr/>
            <p:nvPr/>
          </p:nvSpPr>
          <p:spPr>
            <a:xfrm>
              <a:off x="5467352" y="4302464"/>
              <a:ext cx="3661625" cy="6858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nvGrpSpPr>
            <p:cNvPr id="34818" name="1 Grupo"/>
            <p:cNvGrpSpPr>
              <a:grpSpLocks/>
            </p:cNvGrpSpPr>
            <p:nvPr/>
          </p:nvGrpSpPr>
          <p:grpSpPr bwMode="auto">
            <a:xfrm>
              <a:off x="255385" y="1781200"/>
              <a:ext cx="8652133" cy="2954231"/>
              <a:chOff x="109823" y="2040624"/>
              <a:chExt cx="9002939" cy="3934842"/>
            </a:xfrm>
          </p:grpSpPr>
          <p:pic>
            <p:nvPicPr>
              <p:cNvPr id="34822" name="Imagen 1"/>
              <p:cNvPicPr>
                <a:picLocks noChangeAspect="1"/>
              </p:cNvPicPr>
              <p:nvPr/>
            </p:nvPicPr>
            <p:blipFill>
              <a:blip r:embed="rId2">
                <a:extLst>
                  <a:ext uri="{28A0092B-C50C-407E-A947-70E740481C1C}">
                    <a14:useLocalDpi xmlns:a14="http://schemas.microsoft.com/office/drawing/2010/main" val="0"/>
                  </a:ext>
                </a:extLst>
              </a:blip>
              <a:srcRect l="12115" t="63472" r="76779" b="18591"/>
              <a:stretch>
                <a:fillRect/>
              </a:stretch>
            </p:blipFill>
            <p:spPr bwMode="auto">
              <a:xfrm>
                <a:off x="125287" y="2157082"/>
                <a:ext cx="975947" cy="4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Imagen 3"/>
              <p:cNvPicPr>
                <a:picLocks noChangeAspect="1"/>
              </p:cNvPicPr>
              <p:nvPr/>
            </p:nvPicPr>
            <p:blipFill>
              <a:blip r:embed="rId3">
                <a:extLst>
                  <a:ext uri="{28A0092B-C50C-407E-A947-70E740481C1C}">
                    <a14:useLocalDpi xmlns:a14="http://schemas.microsoft.com/office/drawing/2010/main" val="0"/>
                  </a:ext>
                </a:extLst>
              </a:blip>
              <a:srcRect l="10225" t="31282" r="16112"/>
              <a:stretch>
                <a:fillRect/>
              </a:stretch>
            </p:blipFill>
            <p:spPr bwMode="auto">
              <a:xfrm>
                <a:off x="125287" y="2651394"/>
                <a:ext cx="6271115" cy="313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Imagen 4"/>
              <p:cNvPicPr>
                <a:picLocks noChangeAspect="1"/>
              </p:cNvPicPr>
              <p:nvPr/>
            </p:nvPicPr>
            <p:blipFill>
              <a:blip r:embed="rId4" cstate="print">
                <a:extLst>
                  <a:ext uri="{28A0092B-C50C-407E-A947-70E740481C1C}">
                    <a14:useLocalDpi xmlns:a14="http://schemas.microsoft.com/office/drawing/2010/main" val="0"/>
                  </a:ext>
                </a:extLst>
              </a:blip>
              <a:srcRect l="17770" t="44617" r="15651"/>
              <a:stretch>
                <a:fillRect/>
              </a:stretch>
            </p:blipFill>
            <p:spPr bwMode="auto">
              <a:xfrm>
                <a:off x="2152584" y="3265765"/>
                <a:ext cx="3766930" cy="200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Imagen 6"/>
              <p:cNvPicPr>
                <a:picLocks noChangeAspect="1"/>
              </p:cNvPicPr>
              <p:nvPr/>
            </p:nvPicPr>
            <p:blipFill>
              <a:blip r:embed="rId5" cstate="print">
                <a:extLst>
                  <a:ext uri="{28A0092B-C50C-407E-A947-70E740481C1C}">
                    <a14:useLocalDpi xmlns:a14="http://schemas.microsoft.com/office/drawing/2010/main" val="0"/>
                  </a:ext>
                </a:extLst>
              </a:blip>
              <a:srcRect l="17270" t="61024" r="17685" b="19489"/>
              <a:stretch>
                <a:fillRect/>
              </a:stretch>
            </p:blipFill>
            <p:spPr bwMode="auto">
              <a:xfrm>
                <a:off x="2152583" y="5115214"/>
                <a:ext cx="4154366" cy="8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Imagen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9513" y="3489617"/>
                <a:ext cx="3193249" cy="173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10"/>
              <p:cNvSpPr/>
              <p:nvPr/>
            </p:nvSpPr>
            <p:spPr>
              <a:xfrm>
                <a:off x="109823" y="2197506"/>
                <a:ext cx="1007018" cy="15072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1" name="Rectángulo 11"/>
              <p:cNvSpPr/>
              <p:nvPr/>
            </p:nvSpPr>
            <p:spPr>
              <a:xfrm>
                <a:off x="124879" y="2388544"/>
                <a:ext cx="1007018" cy="22693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2" name="Rectángulo 12"/>
              <p:cNvSpPr/>
              <p:nvPr/>
            </p:nvSpPr>
            <p:spPr>
              <a:xfrm>
                <a:off x="4265026" y="2967735"/>
                <a:ext cx="1007018" cy="15241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3" name="Rectángulo 13"/>
              <p:cNvSpPr/>
              <p:nvPr/>
            </p:nvSpPr>
            <p:spPr>
              <a:xfrm>
                <a:off x="4265026" y="3155719"/>
                <a:ext cx="508527" cy="11008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4" name="Rectángulo 14"/>
              <p:cNvSpPr/>
              <p:nvPr/>
            </p:nvSpPr>
            <p:spPr>
              <a:xfrm>
                <a:off x="325613" y="3270880"/>
                <a:ext cx="1349938" cy="251999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5" name="Rectángulo 15"/>
              <p:cNvSpPr/>
              <p:nvPr/>
            </p:nvSpPr>
            <p:spPr>
              <a:xfrm>
                <a:off x="3202807" y="4532568"/>
                <a:ext cx="329538" cy="17612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 name="Rectángulo 16"/>
              <p:cNvSpPr/>
              <p:nvPr/>
            </p:nvSpPr>
            <p:spPr>
              <a:xfrm>
                <a:off x="2152296" y="3477492"/>
                <a:ext cx="3650021" cy="101951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7" name="Rectángulo 17"/>
              <p:cNvSpPr/>
              <p:nvPr/>
            </p:nvSpPr>
            <p:spPr>
              <a:xfrm>
                <a:off x="3702969" y="5127002"/>
                <a:ext cx="1007018" cy="25403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8" name="Rectángulo 18"/>
              <p:cNvSpPr/>
              <p:nvPr/>
            </p:nvSpPr>
            <p:spPr>
              <a:xfrm>
                <a:off x="4062619" y="4554585"/>
                <a:ext cx="520236" cy="15072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9" name="Rectángulo 19"/>
              <p:cNvSpPr/>
              <p:nvPr/>
            </p:nvSpPr>
            <p:spPr>
              <a:xfrm>
                <a:off x="5892648" y="3489346"/>
                <a:ext cx="3220114" cy="173926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34838" name="CuadroTexto 20"/>
              <p:cNvSpPr txBox="1">
                <a:spLocks noChangeArrowheads="1"/>
              </p:cNvSpPr>
              <p:nvPr/>
            </p:nvSpPr>
            <p:spPr bwMode="auto">
              <a:xfrm>
                <a:off x="1080395" y="2040624"/>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34839" name="CuadroTexto 21"/>
              <p:cNvSpPr txBox="1">
                <a:spLocks noChangeArrowheads="1"/>
              </p:cNvSpPr>
              <p:nvPr/>
            </p:nvSpPr>
            <p:spPr bwMode="auto">
              <a:xfrm>
                <a:off x="1101234" y="2285802"/>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2</a:t>
                </a:r>
              </a:p>
            </p:txBody>
          </p:sp>
          <p:sp>
            <p:nvSpPr>
              <p:cNvPr id="34840" name="CuadroTexto 22"/>
              <p:cNvSpPr txBox="1">
                <a:spLocks noChangeArrowheads="1"/>
              </p:cNvSpPr>
              <p:nvPr/>
            </p:nvSpPr>
            <p:spPr bwMode="auto">
              <a:xfrm>
                <a:off x="3978514" y="2867286"/>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4</a:t>
                </a:r>
              </a:p>
            </p:txBody>
          </p:sp>
          <p:sp>
            <p:nvSpPr>
              <p:cNvPr id="34841" name="CuadroTexto 23"/>
              <p:cNvSpPr txBox="1">
                <a:spLocks noChangeArrowheads="1"/>
              </p:cNvSpPr>
              <p:nvPr/>
            </p:nvSpPr>
            <p:spPr bwMode="auto">
              <a:xfrm>
                <a:off x="4796868" y="3023965"/>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5</a:t>
                </a:r>
              </a:p>
            </p:txBody>
          </p:sp>
          <p:sp>
            <p:nvSpPr>
              <p:cNvPr id="34842" name="CuadroTexto 24"/>
              <p:cNvSpPr txBox="1">
                <a:spLocks noChangeArrowheads="1"/>
              </p:cNvSpPr>
              <p:nvPr/>
            </p:nvSpPr>
            <p:spPr bwMode="auto">
              <a:xfrm>
                <a:off x="1331548" y="4024612"/>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6</a:t>
                </a:r>
              </a:p>
            </p:txBody>
          </p:sp>
          <p:sp>
            <p:nvSpPr>
              <p:cNvPr id="34843" name="CuadroTexto 25"/>
              <p:cNvSpPr txBox="1">
                <a:spLocks noChangeArrowheads="1"/>
              </p:cNvSpPr>
              <p:nvPr/>
            </p:nvSpPr>
            <p:spPr bwMode="auto">
              <a:xfrm>
                <a:off x="2286082" y="3431847"/>
                <a:ext cx="3577290" cy="95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2100" b="1" dirty="0" smtClean="0"/>
                  <a:t>7</a:t>
                </a:r>
              </a:p>
              <a:p>
                <a:pPr algn="ctr" eaLnBrk="1" hangingPunct="1">
                  <a:spcBef>
                    <a:spcPct val="0"/>
                  </a:spcBef>
                  <a:buFontTx/>
                  <a:buNone/>
                </a:pPr>
                <a:r>
                  <a:rPr lang="es-MX" altLang="es-MX" sz="1200" b="1" dirty="0" smtClean="0"/>
                  <a:t>(Este paso es opcional)</a:t>
                </a:r>
                <a:endParaRPr lang="es-MX" altLang="es-MX" sz="1200" b="1" dirty="0"/>
              </a:p>
            </p:txBody>
          </p:sp>
          <p:sp>
            <p:nvSpPr>
              <p:cNvPr id="34844" name="CuadroTexto 26"/>
              <p:cNvSpPr txBox="1">
                <a:spLocks noChangeArrowheads="1"/>
              </p:cNvSpPr>
              <p:nvPr/>
            </p:nvSpPr>
            <p:spPr bwMode="auto">
              <a:xfrm>
                <a:off x="2878807" y="4424466"/>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8</a:t>
                </a:r>
              </a:p>
            </p:txBody>
          </p:sp>
          <p:sp>
            <p:nvSpPr>
              <p:cNvPr id="34845" name="CuadroTexto 27"/>
              <p:cNvSpPr txBox="1">
                <a:spLocks noChangeArrowheads="1"/>
              </p:cNvSpPr>
              <p:nvPr/>
            </p:nvSpPr>
            <p:spPr bwMode="auto">
              <a:xfrm>
                <a:off x="3465598" y="5057607"/>
                <a:ext cx="474785"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9</a:t>
                </a:r>
              </a:p>
            </p:txBody>
          </p:sp>
          <p:sp>
            <p:nvSpPr>
              <p:cNvPr id="34846" name="CuadroTexto 28"/>
              <p:cNvSpPr txBox="1">
                <a:spLocks noChangeArrowheads="1"/>
              </p:cNvSpPr>
              <p:nvPr/>
            </p:nvSpPr>
            <p:spPr bwMode="auto">
              <a:xfrm>
                <a:off x="4521331" y="4407433"/>
                <a:ext cx="700408"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10</a:t>
                </a:r>
              </a:p>
            </p:txBody>
          </p:sp>
          <p:sp>
            <p:nvSpPr>
              <p:cNvPr id="34847" name="CuadroTexto 29"/>
              <p:cNvSpPr txBox="1">
                <a:spLocks noChangeArrowheads="1"/>
              </p:cNvSpPr>
              <p:nvPr/>
            </p:nvSpPr>
            <p:spPr bwMode="auto">
              <a:xfrm>
                <a:off x="7068298" y="5154487"/>
                <a:ext cx="870630" cy="5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11</a:t>
                </a:r>
              </a:p>
            </p:txBody>
          </p:sp>
        </p:grpSp>
        <p:sp>
          <p:nvSpPr>
            <p:cNvPr id="30" name="Rectángulo 12"/>
            <p:cNvSpPr/>
            <p:nvPr/>
          </p:nvSpPr>
          <p:spPr>
            <a:xfrm>
              <a:off x="4245851" y="2377286"/>
              <a:ext cx="1458913" cy="10596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34820" name="CuadroTexto 22"/>
            <p:cNvSpPr txBox="1">
              <a:spLocks noChangeArrowheads="1"/>
            </p:cNvSpPr>
            <p:nvPr/>
          </p:nvSpPr>
          <p:spPr bwMode="auto">
            <a:xfrm>
              <a:off x="5710303" y="2281214"/>
              <a:ext cx="4508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3</a:t>
              </a:r>
            </a:p>
          </p:txBody>
        </p:sp>
        <p:pic>
          <p:nvPicPr>
            <p:cNvPr id="3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38" t="14954" r="2515" b="62372"/>
            <a:stretch/>
          </p:blipFill>
          <p:spPr bwMode="auto">
            <a:xfrm>
              <a:off x="137036" y="726744"/>
              <a:ext cx="9017875" cy="90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4" name="Picture 2" descr="C:\Users\malcantar\Documents\COMUNICACION SOCIAL ICHITAIP\Publicidad\Campañas 2019\Spots 2019\Jornada de Transparencia\Logo Ichitaip-0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15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6" t="13577" r="1906" b="6249"/>
          <a:stretch/>
        </p:blipFill>
        <p:spPr bwMode="auto">
          <a:xfrm>
            <a:off x="199041" y="1491630"/>
            <a:ext cx="878207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ángulo 11"/>
          <p:cNvSpPr/>
          <p:nvPr/>
        </p:nvSpPr>
        <p:spPr bwMode="auto">
          <a:xfrm>
            <a:off x="3421120" y="3579862"/>
            <a:ext cx="2333296" cy="73727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7" name="6 CuadroTexto"/>
          <p:cNvSpPr txBox="1"/>
          <p:nvPr/>
        </p:nvSpPr>
        <p:spPr>
          <a:xfrm>
            <a:off x="1619672" y="195486"/>
            <a:ext cx="8931166" cy="1200329"/>
          </a:xfrm>
          <a:prstGeom prst="rect">
            <a:avLst/>
          </a:prstGeom>
          <a:noFill/>
        </p:spPr>
        <p:txBody>
          <a:bodyPr wrap="square" rtlCol="0">
            <a:spAutoFit/>
          </a:bodyPr>
          <a:lstStyle/>
          <a:p>
            <a:r>
              <a:rPr lang="es-MX" b="1" dirty="0" smtClean="0"/>
              <a:t>Opciones de Descarga:</a:t>
            </a:r>
          </a:p>
          <a:p>
            <a:pPr marL="342900" indent="-342900">
              <a:buFont typeface="+mj-lt"/>
              <a:buAutoNum type="arabicPeriod"/>
            </a:pPr>
            <a:r>
              <a:rPr lang="es-MX" b="1" dirty="0" smtClean="0"/>
              <a:t>Descargar archivos Excel (Hasta 1000 registros).</a:t>
            </a:r>
          </a:p>
          <a:p>
            <a:pPr marL="342900" indent="-342900">
              <a:buFont typeface="+mj-lt"/>
              <a:buAutoNum type="arabicPeriod"/>
            </a:pPr>
            <a:r>
              <a:rPr lang="es-MX" b="1" dirty="0" smtClean="0"/>
              <a:t>Descargar sólo registros principales.</a:t>
            </a:r>
          </a:p>
          <a:p>
            <a:pPr marL="342900" indent="-342900">
              <a:buFont typeface="+mj-lt"/>
              <a:buAutoNum type="arabicPeriod"/>
            </a:pPr>
            <a:r>
              <a:rPr lang="es-MX" b="1" dirty="0" smtClean="0"/>
              <a:t>Enviar archivo Excel por correo (Para archivos con más de 1000 registros).</a:t>
            </a:r>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4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2834" y="128258"/>
            <a:ext cx="8931166" cy="707886"/>
          </a:xfrm>
          <a:prstGeom prst="rect">
            <a:avLst/>
          </a:prstGeom>
          <a:noFill/>
        </p:spPr>
        <p:txBody>
          <a:bodyPr wrap="square" rtlCol="0">
            <a:spAutoFit/>
          </a:bodyPr>
          <a:lstStyle/>
          <a:p>
            <a:pPr algn="r"/>
            <a:r>
              <a:rPr lang="es-MX" sz="2000" b="1" dirty="0" smtClean="0">
                <a:cs typeface="Arial" panose="020B0604020202020204" pitchFamily="34" charset="0"/>
              </a:rPr>
              <a:t>Se descarga de la PNT el formato de la Fracción que se desea modificar para realizar una BAJA (total o parcial)</a:t>
            </a:r>
            <a:endParaRPr lang="es-MX" sz="2000" b="1" dirty="0">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3" b="7064"/>
          <a:stretch/>
        </p:blipFill>
        <p:spPr bwMode="auto">
          <a:xfrm>
            <a:off x="683568" y="1640019"/>
            <a:ext cx="7933591" cy="316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683568" y="2643758"/>
            <a:ext cx="1277007" cy="92228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CuadroTexto"/>
          <p:cNvSpPr txBox="1"/>
          <p:nvPr/>
        </p:nvSpPr>
        <p:spPr>
          <a:xfrm>
            <a:off x="696288" y="3651870"/>
            <a:ext cx="1571456" cy="923330"/>
          </a:xfrm>
          <a:prstGeom prst="rect">
            <a:avLst/>
          </a:prstGeom>
          <a:noFill/>
        </p:spPr>
        <p:txBody>
          <a:bodyPr wrap="none" rtlCol="0">
            <a:spAutoFit/>
          </a:bodyPr>
          <a:lstStyle/>
          <a:p>
            <a:r>
              <a:rPr lang="es-MX" b="1" dirty="0" smtClean="0">
                <a:solidFill>
                  <a:srgbClr val="C00000"/>
                </a:solidFill>
              </a:rPr>
              <a:t>Códigos </a:t>
            </a:r>
          </a:p>
          <a:p>
            <a:r>
              <a:rPr lang="es-MX" b="1" dirty="0" smtClean="0">
                <a:solidFill>
                  <a:srgbClr val="C00000"/>
                </a:solidFill>
              </a:rPr>
              <a:t>en la</a:t>
            </a:r>
          </a:p>
          <a:p>
            <a:r>
              <a:rPr lang="es-MX" b="1" dirty="0" smtClean="0">
                <a:solidFill>
                  <a:srgbClr val="C00000"/>
                </a:solidFill>
              </a:rPr>
              <a:t>Tabla Principal</a:t>
            </a:r>
            <a:endParaRPr lang="es-MX" b="1" dirty="0">
              <a:solidFill>
                <a:srgbClr val="C00000"/>
              </a:solidFill>
            </a:endParaRPr>
          </a:p>
        </p:txBody>
      </p:sp>
      <p:pic>
        <p:nvPicPr>
          <p:cNvPr id="7"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59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272"/>
          <a:stretch/>
        </p:blipFill>
        <p:spPr bwMode="auto">
          <a:xfrm>
            <a:off x="189186" y="1207898"/>
            <a:ext cx="8861858" cy="351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12834" y="51470"/>
            <a:ext cx="8931166" cy="400110"/>
          </a:xfrm>
          <a:prstGeom prst="rect">
            <a:avLst/>
          </a:prstGeom>
          <a:noFill/>
        </p:spPr>
        <p:txBody>
          <a:bodyPr wrap="square" rtlCol="0">
            <a:spAutoFit/>
          </a:bodyPr>
          <a:lstStyle/>
          <a:p>
            <a:pPr algn="r"/>
            <a:r>
              <a:rPr lang="es-MX" sz="2000" b="1" dirty="0" smtClean="0">
                <a:cs typeface="Arial" panose="020B0604020202020204" pitchFamily="34" charset="0"/>
              </a:rPr>
              <a:t>Tablas Secundarias</a:t>
            </a:r>
            <a:endParaRPr lang="es-MX" sz="2000" b="1" dirty="0">
              <a:cs typeface="Arial" panose="020B0604020202020204" pitchFamily="34" charset="0"/>
            </a:endParaRPr>
          </a:p>
        </p:txBody>
      </p:sp>
      <p:sp>
        <p:nvSpPr>
          <p:cNvPr id="6" name="5 Rectángulo"/>
          <p:cNvSpPr/>
          <p:nvPr/>
        </p:nvSpPr>
        <p:spPr>
          <a:xfrm>
            <a:off x="315306" y="2175635"/>
            <a:ext cx="1277007" cy="92228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CuadroTexto"/>
          <p:cNvSpPr txBox="1"/>
          <p:nvPr/>
        </p:nvSpPr>
        <p:spPr>
          <a:xfrm>
            <a:off x="362599" y="3133378"/>
            <a:ext cx="1980222" cy="923330"/>
          </a:xfrm>
          <a:prstGeom prst="rect">
            <a:avLst/>
          </a:prstGeom>
          <a:noFill/>
        </p:spPr>
        <p:txBody>
          <a:bodyPr wrap="none" rtlCol="0">
            <a:spAutoFit/>
          </a:bodyPr>
          <a:lstStyle/>
          <a:p>
            <a:r>
              <a:rPr lang="es-MX" b="1" dirty="0" smtClean="0">
                <a:solidFill>
                  <a:srgbClr val="C00000"/>
                </a:solidFill>
              </a:rPr>
              <a:t>Códigos </a:t>
            </a:r>
          </a:p>
          <a:p>
            <a:r>
              <a:rPr lang="es-MX" b="1" dirty="0">
                <a:solidFill>
                  <a:srgbClr val="C00000"/>
                </a:solidFill>
              </a:rPr>
              <a:t>e</a:t>
            </a:r>
            <a:r>
              <a:rPr lang="es-MX" b="1" dirty="0" smtClean="0">
                <a:solidFill>
                  <a:srgbClr val="C00000"/>
                </a:solidFill>
              </a:rPr>
              <a:t>n las</a:t>
            </a:r>
          </a:p>
          <a:p>
            <a:r>
              <a:rPr lang="es-MX" b="1" dirty="0" smtClean="0">
                <a:solidFill>
                  <a:srgbClr val="C00000"/>
                </a:solidFill>
              </a:rPr>
              <a:t>Tablas Secundarias</a:t>
            </a:r>
            <a:endParaRPr lang="es-MX" b="1" dirty="0">
              <a:solidFill>
                <a:srgbClr val="C00000"/>
              </a:solidFill>
            </a:endParaRPr>
          </a:p>
        </p:txBody>
      </p:sp>
      <p:sp>
        <p:nvSpPr>
          <p:cNvPr id="8" name="7 Rectángulo"/>
          <p:cNvSpPr/>
          <p:nvPr/>
        </p:nvSpPr>
        <p:spPr>
          <a:xfrm>
            <a:off x="1618625" y="4495182"/>
            <a:ext cx="780301" cy="230571"/>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cxnSp>
        <p:nvCxnSpPr>
          <p:cNvPr id="9" name="8 Conector recto de flecha"/>
          <p:cNvCxnSpPr/>
          <p:nvPr/>
        </p:nvCxnSpPr>
        <p:spPr>
          <a:xfrm flipH="1">
            <a:off x="2398925" y="566839"/>
            <a:ext cx="3765392" cy="376079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10 Conector recto de flecha"/>
          <p:cNvCxnSpPr/>
          <p:nvPr/>
        </p:nvCxnSpPr>
        <p:spPr>
          <a:xfrm flipH="1">
            <a:off x="3231931" y="566839"/>
            <a:ext cx="2932386" cy="376079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13 Conector recto de flecha"/>
          <p:cNvCxnSpPr/>
          <p:nvPr/>
        </p:nvCxnSpPr>
        <p:spPr>
          <a:xfrm flipH="1">
            <a:off x="4300091" y="566839"/>
            <a:ext cx="1864227" cy="376079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8" name="17 Rectángulo"/>
          <p:cNvSpPr/>
          <p:nvPr/>
        </p:nvSpPr>
        <p:spPr>
          <a:xfrm>
            <a:off x="2669687" y="4491237"/>
            <a:ext cx="780301" cy="230571"/>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9" name="18 Rectángulo"/>
          <p:cNvSpPr/>
          <p:nvPr/>
        </p:nvSpPr>
        <p:spPr>
          <a:xfrm>
            <a:off x="3909941" y="4487292"/>
            <a:ext cx="780301" cy="230571"/>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80764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081"/>
          <a:stretch/>
        </p:blipFill>
        <p:spPr bwMode="auto">
          <a:xfrm>
            <a:off x="539552" y="1563638"/>
            <a:ext cx="832355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12834" y="-8344"/>
            <a:ext cx="8931166" cy="707886"/>
          </a:xfrm>
          <a:prstGeom prst="rect">
            <a:avLst/>
          </a:prstGeom>
          <a:noFill/>
        </p:spPr>
        <p:txBody>
          <a:bodyPr wrap="square" rtlCol="0">
            <a:spAutoFit/>
          </a:bodyPr>
          <a:lstStyle/>
          <a:p>
            <a:pPr algn="r"/>
            <a:r>
              <a:rPr lang="es-MX" sz="2000" b="1" dirty="0" smtClean="0">
                <a:cs typeface="Arial" panose="020B0604020202020204" pitchFamily="34" charset="0"/>
              </a:rPr>
              <a:t>BAJA TOTAL</a:t>
            </a:r>
          </a:p>
          <a:p>
            <a:pPr algn="r"/>
            <a:r>
              <a:rPr lang="es-MX" sz="2000" b="1" dirty="0" smtClean="0">
                <a:cs typeface="Arial" panose="020B0604020202020204" pitchFamily="34" charset="0"/>
              </a:rPr>
              <a:t>Formato de la Fracción que se desea dar de baja</a:t>
            </a:r>
            <a:endParaRPr lang="es-MX" sz="2000" b="1" dirty="0">
              <a:cs typeface="Arial" panose="020B0604020202020204" pitchFamily="34" charset="0"/>
            </a:endParaRPr>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257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03299" y="24175"/>
            <a:ext cx="7840701" cy="1631216"/>
          </a:xfrm>
          <a:prstGeom prst="rect">
            <a:avLst/>
          </a:prstGeom>
          <a:noFill/>
        </p:spPr>
        <p:txBody>
          <a:bodyPr wrap="square" rtlCol="0">
            <a:spAutoFit/>
          </a:bodyPr>
          <a:lstStyle/>
          <a:p>
            <a:pPr algn="r"/>
            <a:r>
              <a:rPr lang="es-MX" sz="2000" b="1" dirty="0" smtClean="0">
                <a:cs typeface="Arial" panose="020B0604020202020204" pitchFamily="34" charset="0"/>
              </a:rPr>
              <a:t>BAJA PARCIAL</a:t>
            </a:r>
          </a:p>
          <a:p>
            <a:pPr algn="just"/>
            <a:r>
              <a:rPr lang="es-MX" sz="2000" b="1" dirty="0" smtClean="0">
                <a:cs typeface="Arial" panose="020B0604020202020204" pitchFamily="34" charset="0"/>
              </a:rPr>
              <a:t>Se seleccionan desde el lado izquierdo de la pantalla los registros que seguirán en la PNT y con el botón derecho del ratón, se elige la opción “Eliminar”, dejando en el formato los registros que se darán de baja en la PNT.</a:t>
            </a:r>
            <a:endParaRPr lang="es-MX" sz="2000" b="1" dirty="0">
              <a:cs typeface="Arial" panose="020B0604020202020204" pitchFamily="34" charset="0"/>
            </a:endParaRPr>
          </a:p>
        </p:txBody>
      </p:sp>
      <p:grpSp>
        <p:nvGrpSpPr>
          <p:cNvPr id="4" name="3 Grupo"/>
          <p:cNvGrpSpPr/>
          <p:nvPr/>
        </p:nvGrpSpPr>
        <p:grpSpPr>
          <a:xfrm>
            <a:off x="432048" y="1595984"/>
            <a:ext cx="8172400" cy="3280022"/>
            <a:chOff x="0" y="1336130"/>
            <a:chExt cx="9144000" cy="3795562"/>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42"/>
            <a:stretch/>
          </p:blipFill>
          <p:spPr bwMode="auto">
            <a:xfrm>
              <a:off x="0" y="1336130"/>
              <a:ext cx="9144000" cy="3689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8879" r="86369" b="35561"/>
            <a:stretch/>
          </p:blipFill>
          <p:spPr bwMode="auto">
            <a:xfrm>
              <a:off x="43353" y="3180709"/>
              <a:ext cx="1627789" cy="195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0" y="2672257"/>
              <a:ext cx="212834" cy="579381"/>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Rectángulo"/>
            <p:cNvSpPr/>
            <p:nvPr/>
          </p:nvSpPr>
          <p:spPr>
            <a:xfrm>
              <a:off x="365233" y="4144376"/>
              <a:ext cx="1305908" cy="17933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CuadroTexto 20"/>
            <p:cNvSpPr txBox="1">
              <a:spLocks noChangeArrowheads="1"/>
            </p:cNvSpPr>
            <p:nvPr/>
          </p:nvSpPr>
          <p:spPr bwMode="auto">
            <a:xfrm>
              <a:off x="746690" y="2762632"/>
              <a:ext cx="4562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a:t>
              </a:r>
            </a:p>
          </p:txBody>
        </p:sp>
        <p:sp>
          <p:nvSpPr>
            <p:cNvPr id="8" name="CuadroTexto 20"/>
            <p:cNvSpPr txBox="1">
              <a:spLocks noChangeArrowheads="1"/>
            </p:cNvSpPr>
            <p:nvPr/>
          </p:nvSpPr>
          <p:spPr bwMode="auto">
            <a:xfrm>
              <a:off x="1671624" y="4083031"/>
              <a:ext cx="4562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2</a:t>
              </a:r>
              <a:endParaRPr lang="es-MX" altLang="es-MX" sz="2100" b="1" dirty="0"/>
            </a:p>
          </p:txBody>
        </p:sp>
      </p:gr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04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308570"/>
            <a:ext cx="1691631" cy="1703884"/>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1750474" y="51470"/>
            <a:ext cx="7352582" cy="9108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800" b="1" dirty="0" smtClean="0">
                <a:solidFill>
                  <a:srgbClr val="333399"/>
                </a:solidFill>
                <a:latin typeface="+mn-lt"/>
                <a:cs typeface="Arial" pitchFamily="34" charset="0"/>
              </a:rPr>
              <a:t>Sistema de Portales de Obligaciones de Transparencia de la Plataforma Nacional (SIPOT)</a:t>
            </a:r>
            <a:endParaRPr lang="es-MX" sz="2800" b="1" dirty="0">
              <a:solidFill>
                <a:srgbClr val="333399"/>
              </a:solidFill>
              <a:latin typeface="+mn-lt"/>
              <a:cs typeface="Arial" pitchFamily="34" charset="0"/>
            </a:endParaRPr>
          </a:p>
        </p:txBody>
      </p:sp>
      <p:sp>
        <p:nvSpPr>
          <p:cNvPr id="4" name="3 CuadroTexto"/>
          <p:cNvSpPr txBox="1"/>
          <p:nvPr/>
        </p:nvSpPr>
        <p:spPr>
          <a:xfrm>
            <a:off x="7324725" y="771550"/>
            <a:ext cx="1639595" cy="276999"/>
          </a:xfrm>
          <a:prstGeom prst="rect">
            <a:avLst/>
          </a:prstGeom>
          <a:noFill/>
        </p:spPr>
        <p:txBody>
          <a:bodyPr wrap="square" rtlCol="0">
            <a:spAutoFit/>
          </a:bodyPr>
          <a:lstStyle/>
          <a:p>
            <a:pPr algn="r"/>
            <a:r>
              <a:rPr lang="es-MX" sz="1200" dirty="0" smtClean="0">
                <a:cs typeface="Arial" panose="020B0604020202020204" pitchFamily="34" charset="0"/>
              </a:rPr>
              <a:t>LTGPOT</a:t>
            </a:r>
            <a:endParaRPr lang="es-MX" sz="1200" dirty="0">
              <a:cs typeface="Arial" panose="020B0604020202020204" pitchFamily="34" charset="0"/>
            </a:endParaRPr>
          </a:p>
        </p:txBody>
      </p:sp>
      <p:sp>
        <p:nvSpPr>
          <p:cNvPr id="5" name="4 Rectángulo"/>
          <p:cNvSpPr/>
          <p:nvPr/>
        </p:nvSpPr>
        <p:spPr>
          <a:xfrm>
            <a:off x="323528" y="1275606"/>
            <a:ext cx="4032448" cy="2800767"/>
          </a:xfrm>
          <a:prstGeom prst="rect">
            <a:avLst/>
          </a:prstGeom>
        </p:spPr>
        <p:txBody>
          <a:bodyPr wrap="square">
            <a:spAutoFit/>
          </a:bodyPr>
          <a:lstStyle/>
          <a:p>
            <a:pPr algn="just"/>
            <a:r>
              <a:rPr lang="es-ES" sz="1600" dirty="0"/>
              <a:t>Es el módulo de la Plataforma Nacional de Transparencia (PNT) a través del cual, los </a:t>
            </a:r>
            <a:r>
              <a:rPr lang="es-ES" sz="1600" dirty="0" smtClean="0"/>
              <a:t>sujetos obligados publican la información que generan derivada de sus atribuciones y asimismo cualquier persona puede </a:t>
            </a:r>
            <a:r>
              <a:rPr lang="es-ES" sz="1600" dirty="0"/>
              <a:t>realizar la consulta de la información pública de los sujetos obligados de cada una de las entidades federativas y de la Federación, establecidas en la Ley General de Transparencia y Acceso a la Información Pública, así como en cada una de las leyes locales en la </a:t>
            </a:r>
            <a:r>
              <a:rPr lang="es-ES" sz="1600" dirty="0" smtClean="0"/>
              <a:t>materia.</a:t>
            </a:r>
            <a:endParaRPr lang="es-MX" sz="1600" dirty="0"/>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388" t="41552" r="73493" b="44120"/>
          <a:stretch/>
        </p:blipFill>
        <p:spPr bwMode="auto">
          <a:xfrm>
            <a:off x="4489533" y="1635646"/>
            <a:ext cx="4474955" cy="16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0610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300251" y="51470"/>
            <a:ext cx="8843749" cy="707886"/>
          </a:xfrm>
          <a:prstGeom prst="rect">
            <a:avLst/>
          </a:prstGeom>
          <a:noFill/>
        </p:spPr>
        <p:txBody>
          <a:bodyPr wrap="square" rtlCol="0">
            <a:spAutoFit/>
          </a:bodyPr>
          <a:lstStyle/>
          <a:p>
            <a:pPr algn="r"/>
            <a:r>
              <a:rPr lang="es-MX" sz="2000" b="1" dirty="0" smtClean="0"/>
              <a:t>Seleccionar en el navegador el lugar donde guardamos el archivo con las modificaciones para realizar la BAJA</a:t>
            </a:r>
          </a:p>
        </p:txBody>
      </p:sp>
      <p:grpSp>
        <p:nvGrpSpPr>
          <p:cNvPr id="5" name="4 Grupo"/>
          <p:cNvGrpSpPr/>
          <p:nvPr/>
        </p:nvGrpSpPr>
        <p:grpSpPr>
          <a:xfrm>
            <a:off x="899592" y="1292212"/>
            <a:ext cx="8127047" cy="3439778"/>
            <a:chOff x="-2913" y="788156"/>
            <a:chExt cx="9858351" cy="4212469"/>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42" r="5294" b="13802"/>
            <a:stretch/>
          </p:blipFill>
          <p:spPr bwMode="auto">
            <a:xfrm>
              <a:off x="-2913" y="1539034"/>
              <a:ext cx="9089763" cy="346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273516" y="2259335"/>
              <a:ext cx="1565377"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Rectángulo"/>
            <p:cNvSpPr/>
            <p:nvPr/>
          </p:nvSpPr>
          <p:spPr>
            <a:xfrm>
              <a:off x="5487553" y="4187846"/>
              <a:ext cx="966411"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 name="1 CuadroTexto"/>
            <p:cNvSpPr txBox="1"/>
            <p:nvPr/>
          </p:nvSpPr>
          <p:spPr>
            <a:xfrm>
              <a:off x="6421185" y="4043869"/>
              <a:ext cx="301687" cy="369332"/>
            </a:xfrm>
            <a:prstGeom prst="rect">
              <a:avLst/>
            </a:prstGeom>
            <a:noFill/>
          </p:spPr>
          <p:txBody>
            <a:bodyPr wrap="none" rtlCol="0">
              <a:spAutoFit/>
            </a:bodyPr>
            <a:lstStyle/>
            <a:p>
              <a:r>
                <a:rPr lang="es-MX" b="1" dirty="0" smtClean="0"/>
                <a:t>1</a:t>
              </a:r>
              <a:endParaRPr lang="es-MX" b="1" dirty="0"/>
            </a:p>
          </p:txBody>
        </p:sp>
        <p:sp>
          <p:nvSpPr>
            <p:cNvPr id="6" name="5 CuadroTexto"/>
            <p:cNvSpPr txBox="1"/>
            <p:nvPr/>
          </p:nvSpPr>
          <p:spPr>
            <a:xfrm>
              <a:off x="2792218" y="2090571"/>
              <a:ext cx="301687" cy="369332"/>
            </a:xfrm>
            <a:prstGeom prst="rect">
              <a:avLst/>
            </a:prstGeom>
            <a:noFill/>
          </p:spPr>
          <p:txBody>
            <a:bodyPr wrap="none" rtlCol="0">
              <a:spAutoFit/>
            </a:bodyPr>
            <a:lstStyle/>
            <a:p>
              <a:r>
                <a:rPr lang="es-MX" b="1" dirty="0" smtClean="0"/>
                <a:t>2</a:t>
              </a:r>
              <a:endParaRPr lang="es-MX" b="1" dirty="0"/>
            </a:p>
          </p:txBody>
        </p:sp>
        <p:sp>
          <p:nvSpPr>
            <p:cNvPr id="8" name="7 CuadroTexto"/>
            <p:cNvSpPr txBox="1"/>
            <p:nvPr/>
          </p:nvSpPr>
          <p:spPr>
            <a:xfrm>
              <a:off x="1337480" y="788156"/>
              <a:ext cx="8517958" cy="414605"/>
            </a:xfrm>
            <a:prstGeom prst="rect">
              <a:avLst/>
            </a:prstGeom>
            <a:noFill/>
          </p:spPr>
          <p:txBody>
            <a:bodyPr wrap="none" rtlCol="0">
              <a:spAutoFit/>
            </a:bodyPr>
            <a:lstStyle/>
            <a:p>
              <a:r>
                <a:rPr lang="es-MX" sz="1600" dirty="0" smtClean="0"/>
                <a:t>(Se recomienda nombrarlo con el nombre de la fracción, la fecha y la palabra Baja)</a:t>
              </a:r>
              <a:endParaRPr lang="es-MX" sz="1600" dirty="0"/>
            </a:p>
          </p:txBody>
        </p:sp>
      </p:gr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7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41 CuadroTexto"/>
          <p:cNvSpPr txBox="1"/>
          <p:nvPr/>
        </p:nvSpPr>
        <p:spPr>
          <a:xfrm>
            <a:off x="3847882" y="51470"/>
            <a:ext cx="5265441" cy="707886"/>
          </a:xfrm>
          <a:prstGeom prst="rect">
            <a:avLst/>
          </a:prstGeom>
          <a:noFill/>
        </p:spPr>
        <p:txBody>
          <a:bodyPr wrap="square" rtlCol="0">
            <a:spAutoFit/>
          </a:bodyPr>
          <a:lstStyle/>
          <a:p>
            <a:pPr algn="r"/>
            <a:r>
              <a:rPr lang="es-MX" sz="2000" b="1" dirty="0" smtClean="0">
                <a:latin typeface="+mj-lt"/>
                <a:cs typeface="Arial" panose="020B0604020202020204" pitchFamily="34" charset="0"/>
              </a:rPr>
              <a:t>PASOS PARA REALIZAR CARGAR EN LA PNT </a:t>
            </a:r>
          </a:p>
          <a:p>
            <a:pPr algn="r"/>
            <a:r>
              <a:rPr lang="es-MX" sz="2000" b="1" dirty="0" smtClean="0">
                <a:latin typeface="+mj-lt"/>
                <a:cs typeface="Arial" panose="020B0604020202020204" pitchFamily="34" charset="0"/>
              </a:rPr>
              <a:t>EL FORMATO MODIFICADO Y REALIZAR LA BAJA</a:t>
            </a:r>
            <a:endParaRPr lang="es-MX" sz="2000" b="1" dirty="0">
              <a:latin typeface="+mj-lt"/>
              <a:cs typeface="Arial" panose="020B0604020202020204" pitchFamily="34" charset="0"/>
            </a:endParaRPr>
          </a:p>
        </p:txBody>
      </p:sp>
      <p:grpSp>
        <p:nvGrpSpPr>
          <p:cNvPr id="3" name="2 Grupo"/>
          <p:cNvGrpSpPr/>
          <p:nvPr/>
        </p:nvGrpSpPr>
        <p:grpSpPr>
          <a:xfrm>
            <a:off x="593279" y="1059582"/>
            <a:ext cx="7913697" cy="3635047"/>
            <a:chOff x="81887" y="992874"/>
            <a:chExt cx="9001153" cy="3993464"/>
          </a:xfrm>
        </p:grpSpPr>
        <p:sp>
          <p:nvSpPr>
            <p:cNvPr id="2" name="1 Rectángulo"/>
            <p:cNvSpPr/>
            <p:nvPr/>
          </p:nvSpPr>
          <p:spPr>
            <a:xfrm>
              <a:off x="5978526" y="2682479"/>
              <a:ext cx="2149475" cy="112156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4" name="3 Rectángulo"/>
            <p:cNvSpPr/>
            <p:nvPr/>
          </p:nvSpPr>
          <p:spPr>
            <a:xfrm>
              <a:off x="5645150" y="4171950"/>
              <a:ext cx="3437890" cy="814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nvGrpSpPr>
            <p:cNvPr id="35844" name="1 Grupo"/>
            <p:cNvGrpSpPr>
              <a:grpSpLocks/>
            </p:cNvGrpSpPr>
            <p:nvPr/>
          </p:nvGrpSpPr>
          <p:grpSpPr bwMode="auto">
            <a:xfrm>
              <a:off x="457201" y="2323375"/>
              <a:ext cx="8162545" cy="2581241"/>
              <a:chOff x="224204" y="2703634"/>
              <a:chExt cx="8097716" cy="3244362"/>
            </a:xfrm>
          </p:grpSpPr>
          <p:pic>
            <p:nvPicPr>
              <p:cNvPr id="35847" name="Imagen 1"/>
              <p:cNvPicPr>
                <a:picLocks noChangeAspect="1"/>
              </p:cNvPicPr>
              <p:nvPr/>
            </p:nvPicPr>
            <p:blipFill>
              <a:blip r:embed="rId2">
                <a:extLst>
                  <a:ext uri="{28A0092B-C50C-407E-A947-70E740481C1C}">
                    <a14:useLocalDpi xmlns:a14="http://schemas.microsoft.com/office/drawing/2010/main" val="0"/>
                  </a:ext>
                </a:extLst>
              </a:blip>
              <a:srcRect t="34985"/>
              <a:stretch>
                <a:fillRect/>
              </a:stretch>
            </p:blipFill>
            <p:spPr bwMode="auto">
              <a:xfrm>
                <a:off x="224204" y="2703634"/>
                <a:ext cx="8097716" cy="269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Imagen 3"/>
              <p:cNvPicPr>
                <a:picLocks noChangeAspect="1"/>
              </p:cNvPicPr>
              <p:nvPr/>
            </p:nvPicPr>
            <p:blipFill>
              <a:blip r:embed="rId3">
                <a:extLst>
                  <a:ext uri="{28A0092B-C50C-407E-A947-70E740481C1C}">
                    <a14:useLocalDpi xmlns:a14="http://schemas.microsoft.com/office/drawing/2010/main" val="0"/>
                  </a:ext>
                </a:extLst>
              </a:blip>
              <a:srcRect l="51634" t="61143" r="42165" b="35747"/>
              <a:stretch>
                <a:fillRect/>
              </a:stretch>
            </p:blipFill>
            <p:spPr bwMode="auto">
              <a:xfrm>
                <a:off x="4444513" y="3755144"/>
                <a:ext cx="527537" cy="14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Imagen 6"/>
              <p:cNvPicPr>
                <a:picLocks noChangeAspect="1"/>
              </p:cNvPicPr>
              <p:nvPr/>
            </p:nvPicPr>
            <p:blipFill>
              <a:blip r:embed="rId4">
                <a:extLst>
                  <a:ext uri="{28A0092B-C50C-407E-A947-70E740481C1C}">
                    <a14:useLocalDpi xmlns:a14="http://schemas.microsoft.com/office/drawing/2010/main" val="0"/>
                  </a:ext>
                </a:extLst>
              </a:blip>
              <a:srcRect l="18384" t="62564" r="21474" b="13847"/>
              <a:stretch>
                <a:fillRect/>
              </a:stretch>
            </p:blipFill>
            <p:spPr bwMode="auto">
              <a:xfrm>
                <a:off x="1714501" y="4734657"/>
                <a:ext cx="4708281" cy="12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0"/>
              <p:cNvSpPr/>
              <p:nvPr/>
            </p:nvSpPr>
            <p:spPr>
              <a:xfrm>
                <a:off x="5815522" y="3345717"/>
                <a:ext cx="2299029" cy="1640794"/>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3" name="Rectángulo 14"/>
              <p:cNvSpPr/>
              <p:nvPr/>
            </p:nvSpPr>
            <p:spPr>
              <a:xfrm>
                <a:off x="3494534" y="3465902"/>
                <a:ext cx="655417" cy="14282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4" name="Rectángulo 15"/>
              <p:cNvSpPr/>
              <p:nvPr/>
            </p:nvSpPr>
            <p:spPr>
              <a:xfrm>
                <a:off x="4104343" y="3479837"/>
                <a:ext cx="616565" cy="1288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6" name="Rectángulo 17"/>
              <p:cNvSpPr/>
              <p:nvPr/>
            </p:nvSpPr>
            <p:spPr>
              <a:xfrm>
                <a:off x="4418538" y="3772462"/>
                <a:ext cx="554064" cy="13063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7" name="Rectángulo 18"/>
              <p:cNvSpPr/>
              <p:nvPr/>
            </p:nvSpPr>
            <p:spPr>
              <a:xfrm>
                <a:off x="2928646" y="5042250"/>
                <a:ext cx="565888" cy="377974"/>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8" name="Rectángulo 19"/>
              <p:cNvSpPr/>
              <p:nvPr/>
            </p:nvSpPr>
            <p:spPr>
              <a:xfrm>
                <a:off x="3494534" y="4441321"/>
                <a:ext cx="543929" cy="17418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19" name="Rectángulo 20"/>
              <p:cNvSpPr/>
              <p:nvPr/>
            </p:nvSpPr>
            <p:spPr>
              <a:xfrm>
                <a:off x="5178686" y="5155467"/>
                <a:ext cx="1006775" cy="15153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35868" name="CuadroTexto 26"/>
              <p:cNvSpPr txBox="1">
                <a:spLocks noChangeArrowheads="1"/>
              </p:cNvSpPr>
              <p:nvPr/>
            </p:nvSpPr>
            <p:spPr bwMode="auto">
              <a:xfrm>
                <a:off x="1895595" y="3647594"/>
                <a:ext cx="474785"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7</a:t>
                </a:r>
              </a:p>
            </p:txBody>
          </p:sp>
          <p:sp>
            <p:nvSpPr>
              <p:cNvPr id="35869" name="CuadroTexto 27"/>
              <p:cNvSpPr txBox="1">
                <a:spLocks noChangeArrowheads="1"/>
              </p:cNvSpPr>
              <p:nvPr/>
            </p:nvSpPr>
            <p:spPr bwMode="auto">
              <a:xfrm>
                <a:off x="3231574" y="3388453"/>
                <a:ext cx="474785"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8</a:t>
                </a:r>
              </a:p>
            </p:txBody>
          </p:sp>
          <p:sp>
            <p:nvSpPr>
              <p:cNvPr id="35870" name="CuadroTexto 28"/>
              <p:cNvSpPr txBox="1">
                <a:spLocks noChangeArrowheads="1"/>
              </p:cNvSpPr>
              <p:nvPr/>
            </p:nvSpPr>
            <p:spPr bwMode="auto">
              <a:xfrm>
                <a:off x="5525964" y="3812315"/>
                <a:ext cx="474785"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9</a:t>
                </a:r>
              </a:p>
            </p:txBody>
          </p:sp>
          <p:sp>
            <p:nvSpPr>
              <p:cNvPr id="35871" name="CuadroTexto 29"/>
              <p:cNvSpPr txBox="1">
                <a:spLocks noChangeArrowheads="1"/>
              </p:cNvSpPr>
              <p:nvPr/>
            </p:nvSpPr>
            <p:spPr bwMode="auto">
              <a:xfrm>
                <a:off x="4652903" y="3188404"/>
                <a:ext cx="738559"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10</a:t>
                </a:r>
              </a:p>
            </p:txBody>
          </p:sp>
          <p:sp>
            <p:nvSpPr>
              <p:cNvPr id="35872" name="CuadroTexto 30"/>
              <p:cNvSpPr txBox="1">
                <a:spLocks noChangeArrowheads="1"/>
              </p:cNvSpPr>
              <p:nvPr/>
            </p:nvSpPr>
            <p:spPr bwMode="auto">
              <a:xfrm>
                <a:off x="3490549" y="4993553"/>
                <a:ext cx="782513"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11</a:t>
                </a:r>
              </a:p>
            </p:txBody>
          </p:sp>
          <p:sp>
            <p:nvSpPr>
              <p:cNvPr id="35873" name="CuadroTexto 31"/>
              <p:cNvSpPr txBox="1">
                <a:spLocks noChangeArrowheads="1"/>
              </p:cNvSpPr>
              <p:nvPr/>
            </p:nvSpPr>
            <p:spPr bwMode="auto">
              <a:xfrm>
                <a:off x="2554783" y="4289983"/>
                <a:ext cx="978144"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MX" altLang="es-MX" sz="2100" b="1"/>
                  <a:t>12</a:t>
                </a:r>
              </a:p>
            </p:txBody>
          </p:sp>
          <p:sp>
            <p:nvSpPr>
              <p:cNvPr id="35874" name="CuadroTexto 32"/>
              <p:cNvSpPr txBox="1">
                <a:spLocks noChangeArrowheads="1"/>
              </p:cNvSpPr>
              <p:nvPr/>
            </p:nvSpPr>
            <p:spPr bwMode="auto">
              <a:xfrm>
                <a:off x="6173287" y="4898485"/>
                <a:ext cx="647697"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13</a:t>
                </a:r>
              </a:p>
            </p:txBody>
          </p:sp>
          <p:pic>
            <p:nvPicPr>
              <p:cNvPr id="35875" name="Imagen 33"/>
              <p:cNvPicPr>
                <a:picLocks noChangeAspect="1"/>
              </p:cNvPicPr>
              <p:nvPr/>
            </p:nvPicPr>
            <p:blipFill>
              <a:blip r:embed="rId5">
                <a:extLst>
                  <a:ext uri="{28A0092B-C50C-407E-A947-70E740481C1C}">
                    <a14:useLocalDpi xmlns:a14="http://schemas.microsoft.com/office/drawing/2010/main" val="0"/>
                  </a:ext>
                </a:extLst>
              </a:blip>
              <a:srcRect l="12743" t="44096" r="71503" b="13336"/>
              <a:stretch>
                <a:fillRect/>
              </a:stretch>
            </p:blipFill>
            <p:spPr bwMode="auto">
              <a:xfrm>
                <a:off x="344449" y="3544633"/>
                <a:ext cx="1207394" cy="197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ángulo 34"/>
              <p:cNvSpPr/>
              <p:nvPr/>
            </p:nvSpPr>
            <p:spPr>
              <a:xfrm>
                <a:off x="323869" y="3535575"/>
                <a:ext cx="1182454" cy="197870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35877" name="CuadroTexto 25"/>
              <p:cNvSpPr txBox="1">
                <a:spLocks noChangeArrowheads="1"/>
              </p:cNvSpPr>
              <p:nvPr/>
            </p:nvSpPr>
            <p:spPr bwMode="auto">
              <a:xfrm>
                <a:off x="1153988" y="4204731"/>
                <a:ext cx="474785" cy="5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a:t>6</a:t>
                </a:r>
              </a:p>
            </p:txBody>
          </p:sp>
          <p:pic>
            <p:nvPicPr>
              <p:cNvPr id="35878" name="Imagen 35"/>
              <p:cNvPicPr>
                <a:picLocks noChangeAspect="1"/>
              </p:cNvPicPr>
              <p:nvPr/>
            </p:nvPicPr>
            <p:blipFill>
              <a:blip r:embed="rId6">
                <a:extLst>
                  <a:ext uri="{28A0092B-C50C-407E-A947-70E740481C1C}">
                    <a14:useLocalDpi xmlns:a14="http://schemas.microsoft.com/office/drawing/2010/main" val="0"/>
                  </a:ext>
                </a:extLst>
              </a:blip>
              <a:srcRect l="24776" t="46761" r="61395" b="50987"/>
              <a:stretch>
                <a:fillRect/>
              </a:stretch>
            </p:blipFill>
            <p:spPr bwMode="auto">
              <a:xfrm>
                <a:off x="2186637" y="3814093"/>
                <a:ext cx="1098020" cy="1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Imagen 2"/>
              <p:cNvPicPr>
                <a:picLocks noChangeAspect="1"/>
              </p:cNvPicPr>
              <p:nvPr/>
            </p:nvPicPr>
            <p:blipFill>
              <a:blip r:embed="rId7">
                <a:extLst>
                  <a:ext uri="{28A0092B-C50C-407E-A947-70E740481C1C}">
                    <a14:useLocalDpi xmlns:a14="http://schemas.microsoft.com/office/drawing/2010/main" val="0"/>
                  </a:ext>
                </a:extLst>
              </a:blip>
              <a:srcRect l="25201" t="48639" r="61182" b="48169"/>
              <a:stretch>
                <a:fillRect/>
              </a:stretch>
            </p:blipFill>
            <p:spPr bwMode="auto">
              <a:xfrm>
                <a:off x="2175137" y="3812317"/>
                <a:ext cx="1062507" cy="13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Imagen 4"/>
              <p:cNvPicPr>
                <a:picLocks noChangeAspect="1"/>
              </p:cNvPicPr>
              <p:nvPr/>
            </p:nvPicPr>
            <p:blipFill>
              <a:blip r:embed="rId8" cstate="print">
                <a:extLst>
                  <a:ext uri="{28A0092B-C50C-407E-A947-70E740481C1C}">
                    <a14:useLocalDpi xmlns:a14="http://schemas.microsoft.com/office/drawing/2010/main" val="0"/>
                  </a:ext>
                </a:extLst>
              </a:blip>
              <a:srcRect l="49339" t="42441" r="2754" b="6854"/>
              <a:stretch>
                <a:fillRect/>
              </a:stretch>
            </p:blipFill>
            <p:spPr bwMode="auto">
              <a:xfrm>
                <a:off x="5818192" y="3368653"/>
                <a:ext cx="2284036" cy="159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3"/>
              <p:cNvSpPr/>
              <p:nvPr/>
            </p:nvSpPr>
            <p:spPr>
              <a:xfrm>
                <a:off x="2163428" y="3796847"/>
                <a:ext cx="1074216" cy="15201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grpSp>
        <p:pic>
          <p:nvPicPr>
            <p:cNvPr id="4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617" t="56770" r="3529" b="13542"/>
            <a:stretch/>
          </p:blipFill>
          <p:spPr bwMode="auto">
            <a:xfrm>
              <a:off x="304800" y="1455997"/>
              <a:ext cx="8379356" cy="1110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ángulo 13"/>
            <p:cNvSpPr/>
            <p:nvPr/>
          </p:nvSpPr>
          <p:spPr bwMode="auto">
            <a:xfrm>
              <a:off x="5881083" y="2038866"/>
              <a:ext cx="2246917" cy="12094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47" name="Rectángulo 13"/>
            <p:cNvSpPr/>
            <p:nvPr/>
          </p:nvSpPr>
          <p:spPr bwMode="auto">
            <a:xfrm>
              <a:off x="2216608" y="1498792"/>
              <a:ext cx="1325547" cy="19928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49" name="Rectángulo 13"/>
            <p:cNvSpPr/>
            <p:nvPr/>
          </p:nvSpPr>
          <p:spPr bwMode="auto">
            <a:xfrm>
              <a:off x="5867233" y="2223087"/>
              <a:ext cx="2246917" cy="120943"/>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50" name="Rectángulo 13"/>
            <p:cNvSpPr/>
            <p:nvPr/>
          </p:nvSpPr>
          <p:spPr bwMode="auto">
            <a:xfrm>
              <a:off x="5904833" y="2416362"/>
              <a:ext cx="585100" cy="14865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pic>
          <p:nvPicPr>
            <p:cNvPr id="5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56368" r="1176" b="30468"/>
            <a:stretch/>
          </p:blipFill>
          <p:spPr bwMode="auto">
            <a:xfrm>
              <a:off x="81887" y="992874"/>
              <a:ext cx="8991600" cy="507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ángulo 13"/>
            <p:cNvSpPr/>
            <p:nvPr/>
          </p:nvSpPr>
          <p:spPr bwMode="auto">
            <a:xfrm>
              <a:off x="2150640" y="1746160"/>
              <a:ext cx="1325547" cy="19928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MX" sz="1350"/>
            </a:p>
          </p:txBody>
        </p:sp>
        <p:sp>
          <p:nvSpPr>
            <p:cNvPr id="37" name="CuadroTexto 27"/>
            <p:cNvSpPr txBox="1">
              <a:spLocks noChangeArrowheads="1"/>
            </p:cNvSpPr>
            <p:nvPr/>
          </p:nvSpPr>
          <p:spPr bwMode="auto">
            <a:xfrm>
              <a:off x="3486333" y="1345101"/>
              <a:ext cx="478586" cy="4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1</a:t>
              </a:r>
              <a:endParaRPr lang="es-MX" altLang="es-MX" sz="2100" b="1" dirty="0"/>
            </a:p>
          </p:txBody>
        </p:sp>
        <p:sp>
          <p:nvSpPr>
            <p:cNvPr id="38" name="CuadroTexto 27"/>
            <p:cNvSpPr txBox="1">
              <a:spLocks noChangeArrowheads="1"/>
            </p:cNvSpPr>
            <p:nvPr/>
          </p:nvSpPr>
          <p:spPr bwMode="auto">
            <a:xfrm>
              <a:off x="3544427" y="1670281"/>
              <a:ext cx="4785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2</a:t>
              </a:r>
              <a:endParaRPr lang="es-MX" altLang="es-MX" sz="2100" b="1" dirty="0"/>
            </a:p>
          </p:txBody>
        </p:sp>
        <p:sp>
          <p:nvSpPr>
            <p:cNvPr id="39" name="CuadroTexto 27"/>
            <p:cNvSpPr txBox="1">
              <a:spLocks noChangeArrowheads="1"/>
            </p:cNvSpPr>
            <p:nvPr/>
          </p:nvSpPr>
          <p:spPr bwMode="auto">
            <a:xfrm>
              <a:off x="8100064" y="1834280"/>
              <a:ext cx="478586" cy="4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3</a:t>
              </a:r>
              <a:endParaRPr lang="es-MX" altLang="es-MX" sz="2100" b="1" dirty="0"/>
            </a:p>
          </p:txBody>
        </p:sp>
        <p:sp>
          <p:nvSpPr>
            <p:cNvPr id="40" name="CuadroTexto 27"/>
            <p:cNvSpPr txBox="1">
              <a:spLocks noChangeArrowheads="1"/>
            </p:cNvSpPr>
            <p:nvPr/>
          </p:nvSpPr>
          <p:spPr bwMode="auto">
            <a:xfrm>
              <a:off x="8100064" y="2132394"/>
              <a:ext cx="478586" cy="4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a:t>4</a:t>
              </a:r>
            </a:p>
          </p:txBody>
        </p:sp>
        <p:sp>
          <p:nvSpPr>
            <p:cNvPr id="41" name="CuadroTexto 27"/>
            <p:cNvSpPr txBox="1">
              <a:spLocks noChangeArrowheads="1"/>
            </p:cNvSpPr>
            <p:nvPr/>
          </p:nvSpPr>
          <p:spPr bwMode="auto">
            <a:xfrm>
              <a:off x="6443209" y="2219377"/>
              <a:ext cx="478586" cy="4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100" b="1" dirty="0" smtClean="0"/>
                <a:t>5</a:t>
              </a:r>
              <a:endParaRPr lang="es-MX" altLang="es-MX" sz="2100" b="1" dirty="0"/>
            </a:p>
          </p:txBody>
        </p:sp>
      </p:grpSp>
      <p:pic>
        <p:nvPicPr>
          <p:cNvPr id="43" name="Picture 2" descr="C:\Users\malcantar\Documents\COMUNICACION SOCIAL ICHITAIP\Publicidad\Campañas 2019\Spots 2019\Jornada de Transparencia\Logo Ichitaip-0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5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08188" y="-1488"/>
            <a:ext cx="8843749" cy="707886"/>
          </a:xfrm>
          <a:prstGeom prst="rect">
            <a:avLst/>
          </a:prstGeom>
          <a:noFill/>
        </p:spPr>
        <p:txBody>
          <a:bodyPr wrap="square" rtlCol="0">
            <a:spAutoFit/>
          </a:bodyPr>
          <a:lstStyle/>
          <a:p>
            <a:pPr algn="r"/>
            <a:r>
              <a:rPr lang="es-MX" sz="2000" b="1" dirty="0" smtClean="0"/>
              <a:t>Una vez cargado en la PNT el archivo con la BAJA, </a:t>
            </a:r>
          </a:p>
          <a:p>
            <a:pPr algn="r"/>
            <a:r>
              <a:rPr lang="es-MX" sz="2000" b="1" dirty="0" smtClean="0"/>
              <a:t>verificar el Estatus y descargar el “Comprobante de Carga”.</a:t>
            </a:r>
          </a:p>
        </p:txBody>
      </p:sp>
      <p:grpSp>
        <p:nvGrpSpPr>
          <p:cNvPr id="8" name="7 Grupo"/>
          <p:cNvGrpSpPr/>
          <p:nvPr/>
        </p:nvGrpSpPr>
        <p:grpSpPr>
          <a:xfrm>
            <a:off x="683568" y="1491630"/>
            <a:ext cx="7632848" cy="3227049"/>
            <a:chOff x="0" y="802631"/>
            <a:chExt cx="9144000" cy="417536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46" r="7261" b="26293"/>
            <a:stretch/>
          </p:blipFill>
          <p:spPr bwMode="auto">
            <a:xfrm>
              <a:off x="0" y="2448990"/>
              <a:ext cx="9144000" cy="252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949" r="1176" b="30468"/>
            <a:stretch/>
          </p:blipFill>
          <p:spPr bwMode="auto">
            <a:xfrm>
              <a:off x="70040" y="802631"/>
              <a:ext cx="9052467" cy="118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4900699" y="4283876"/>
              <a:ext cx="966411"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Rectángulo"/>
            <p:cNvSpPr/>
            <p:nvPr/>
          </p:nvSpPr>
          <p:spPr>
            <a:xfrm>
              <a:off x="4834731" y="4626592"/>
              <a:ext cx="1032379" cy="3293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Rectángulo"/>
            <p:cNvSpPr/>
            <p:nvPr/>
          </p:nvSpPr>
          <p:spPr>
            <a:xfrm>
              <a:off x="4834731" y="3906848"/>
              <a:ext cx="966411" cy="1688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2" name="1 CuadroTexto"/>
            <p:cNvSpPr txBox="1"/>
            <p:nvPr/>
          </p:nvSpPr>
          <p:spPr>
            <a:xfrm>
              <a:off x="4603767" y="4149796"/>
              <a:ext cx="301686" cy="369332"/>
            </a:xfrm>
            <a:prstGeom prst="rect">
              <a:avLst/>
            </a:prstGeom>
            <a:noFill/>
          </p:spPr>
          <p:txBody>
            <a:bodyPr wrap="none" rtlCol="0">
              <a:spAutoFit/>
            </a:bodyPr>
            <a:lstStyle/>
            <a:p>
              <a:r>
                <a:rPr lang="es-MX" b="1" dirty="0" smtClean="0"/>
                <a:t>1</a:t>
              </a:r>
              <a:endParaRPr lang="es-MX" b="1" dirty="0"/>
            </a:p>
          </p:txBody>
        </p:sp>
        <p:sp>
          <p:nvSpPr>
            <p:cNvPr id="9" name="8 CuadroTexto"/>
            <p:cNvSpPr txBox="1"/>
            <p:nvPr/>
          </p:nvSpPr>
          <p:spPr>
            <a:xfrm>
              <a:off x="5813775" y="4551937"/>
              <a:ext cx="301686" cy="369332"/>
            </a:xfrm>
            <a:prstGeom prst="rect">
              <a:avLst/>
            </a:prstGeom>
            <a:noFill/>
          </p:spPr>
          <p:txBody>
            <a:bodyPr wrap="none" rtlCol="0">
              <a:spAutoFit/>
            </a:bodyPr>
            <a:lstStyle/>
            <a:p>
              <a:r>
                <a:rPr lang="es-MX" b="1" dirty="0" smtClean="0"/>
                <a:t>3</a:t>
              </a:r>
              <a:endParaRPr lang="es-MX" b="1" dirty="0"/>
            </a:p>
          </p:txBody>
        </p:sp>
        <p:sp>
          <p:nvSpPr>
            <p:cNvPr id="10" name="9 CuadroTexto"/>
            <p:cNvSpPr txBox="1"/>
            <p:nvPr/>
          </p:nvSpPr>
          <p:spPr>
            <a:xfrm>
              <a:off x="4506028" y="3690854"/>
              <a:ext cx="301686" cy="369332"/>
            </a:xfrm>
            <a:prstGeom prst="rect">
              <a:avLst/>
            </a:prstGeom>
            <a:noFill/>
          </p:spPr>
          <p:txBody>
            <a:bodyPr wrap="none" rtlCol="0">
              <a:spAutoFit/>
            </a:bodyPr>
            <a:lstStyle/>
            <a:p>
              <a:r>
                <a:rPr lang="es-MX" b="1" dirty="0"/>
                <a:t>2</a:t>
              </a:r>
            </a:p>
          </p:txBody>
        </p:sp>
        <p:sp>
          <p:nvSpPr>
            <p:cNvPr id="11" name="10 Rectángulo"/>
            <p:cNvSpPr/>
            <p:nvPr/>
          </p:nvSpPr>
          <p:spPr>
            <a:xfrm>
              <a:off x="8434317" y="4607824"/>
              <a:ext cx="532263" cy="3293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2" name="11 CuadroTexto"/>
            <p:cNvSpPr txBox="1"/>
            <p:nvPr/>
          </p:nvSpPr>
          <p:spPr>
            <a:xfrm>
              <a:off x="8502465" y="4197264"/>
              <a:ext cx="301686" cy="369332"/>
            </a:xfrm>
            <a:prstGeom prst="rect">
              <a:avLst/>
            </a:prstGeom>
            <a:noFill/>
          </p:spPr>
          <p:txBody>
            <a:bodyPr wrap="none" rtlCol="0">
              <a:spAutoFit/>
            </a:bodyPr>
            <a:lstStyle/>
            <a:p>
              <a:r>
                <a:rPr lang="es-MX" b="1" dirty="0" smtClean="0"/>
                <a:t>4</a:t>
              </a:r>
              <a:endParaRPr lang="es-MX" b="1" dirty="0"/>
            </a:p>
          </p:txBody>
        </p:sp>
      </p:grpSp>
      <p:pic>
        <p:nvPicPr>
          <p:cNvPr id="14"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433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439095" y="51470"/>
            <a:ext cx="7669409" cy="1200329"/>
          </a:xfrm>
          <a:prstGeom prst="rect">
            <a:avLst/>
          </a:prstGeom>
          <a:noFill/>
        </p:spPr>
        <p:txBody>
          <a:bodyPr wrap="square" rtlCol="0">
            <a:spAutoFit/>
          </a:bodyPr>
          <a:lstStyle/>
          <a:p>
            <a:r>
              <a:rPr lang="es-MX" b="1" dirty="0" smtClean="0"/>
              <a:t>Celdas que NO deben modificarse: </a:t>
            </a:r>
          </a:p>
          <a:p>
            <a:r>
              <a:rPr lang="es-MX" b="1" dirty="0" smtClean="0"/>
              <a:t>1. Primeras 7 filas (en gris) de la parte superior del formato.</a:t>
            </a:r>
          </a:p>
          <a:p>
            <a:r>
              <a:rPr lang="es-MX" b="1" dirty="0" smtClean="0"/>
              <a:t>2. Celdas encriptadas con el código que la PNT relaciona los registros principales con los de las tablas secundarias.</a:t>
            </a:r>
          </a:p>
        </p:txBody>
      </p:sp>
      <p:grpSp>
        <p:nvGrpSpPr>
          <p:cNvPr id="2" name="1 Grupo"/>
          <p:cNvGrpSpPr/>
          <p:nvPr/>
        </p:nvGrpSpPr>
        <p:grpSpPr>
          <a:xfrm>
            <a:off x="827584" y="1629523"/>
            <a:ext cx="7827616" cy="3102467"/>
            <a:chOff x="126121" y="1431710"/>
            <a:chExt cx="8961127" cy="3558095"/>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250"/>
            <a:stretch/>
          </p:blipFill>
          <p:spPr bwMode="auto">
            <a:xfrm>
              <a:off x="126121" y="1431710"/>
              <a:ext cx="8961127" cy="3558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126121" y="2613134"/>
              <a:ext cx="1876101" cy="218746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4 Rectángulo"/>
            <p:cNvSpPr/>
            <p:nvPr/>
          </p:nvSpPr>
          <p:spPr>
            <a:xfrm>
              <a:off x="126121" y="2222938"/>
              <a:ext cx="8961127" cy="390197"/>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CuadroTexto 20"/>
            <p:cNvSpPr txBox="1">
              <a:spLocks noChangeArrowheads="1"/>
            </p:cNvSpPr>
            <p:nvPr/>
          </p:nvSpPr>
          <p:spPr bwMode="auto">
            <a:xfrm>
              <a:off x="4378541" y="1887338"/>
              <a:ext cx="4562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800" b="1" dirty="0"/>
                <a:t>1</a:t>
              </a:r>
            </a:p>
          </p:txBody>
        </p:sp>
        <p:sp>
          <p:nvSpPr>
            <p:cNvPr id="7" name="CuadroTexto 20"/>
            <p:cNvSpPr txBox="1">
              <a:spLocks noChangeArrowheads="1"/>
            </p:cNvSpPr>
            <p:nvPr/>
          </p:nvSpPr>
          <p:spPr bwMode="auto">
            <a:xfrm>
              <a:off x="2012799" y="3210758"/>
              <a:ext cx="4562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MX" sz="2800" b="1" dirty="0" smtClean="0"/>
                <a:t>2</a:t>
              </a:r>
              <a:endParaRPr lang="es-MX" altLang="es-MX" sz="2800" b="1" dirty="0"/>
            </a:p>
          </p:txBody>
        </p:sp>
      </p:grpSp>
      <p:pic>
        <p:nvPicPr>
          <p:cNvPr id="10"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4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17555" y="1347614"/>
            <a:ext cx="7742877" cy="3456384"/>
            <a:chOff x="268022" y="1223482"/>
            <a:chExt cx="8860222" cy="3531678"/>
          </a:xfrm>
        </p:grpSpPr>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886"/>
            <a:stretch/>
          </p:blipFill>
          <p:spPr bwMode="auto">
            <a:xfrm>
              <a:off x="268022" y="1223482"/>
              <a:ext cx="8860222" cy="3531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5498195" y="2234770"/>
              <a:ext cx="3314729" cy="165539"/>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grpSp>
      <p:sp>
        <p:nvSpPr>
          <p:cNvPr id="6" name="5 CuadroTexto"/>
          <p:cNvSpPr txBox="1"/>
          <p:nvPr/>
        </p:nvSpPr>
        <p:spPr>
          <a:xfrm>
            <a:off x="1979712" y="51470"/>
            <a:ext cx="7164288" cy="707886"/>
          </a:xfrm>
          <a:prstGeom prst="rect">
            <a:avLst/>
          </a:prstGeom>
          <a:noFill/>
        </p:spPr>
        <p:txBody>
          <a:bodyPr wrap="square" rtlCol="0">
            <a:spAutoFit/>
          </a:bodyPr>
          <a:lstStyle/>
          <a:p>
            <a:pPr algn="r"/>
            <a:r>
              <a:rPr lang="es-MX" sz="2000" b="1" dirty="0" smtClean="0"/>
              <a:t>Explicar en la celda de “NOTA” la razón por la que no se encuentra información en las celdas donde debe haberla</a:t>
            </a:r>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716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4722" y="915566"/>
            <a:ext cx="3605269" cy="347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232011" y="51470"/>
            <a:ext cx="8843749" cy="707886"/>
          </a:xfrm>
          <a:prstGeom prst="rect">
            <a:avLst/>
          </a:prstGeom>
          <a:noFill/>
        </p:spPr>
        <p:txBody>
          <a:bodyPr wrap="square" rtlCol="0">
            <a:spAutoFit/>
          </a:bodyPr>
          <a:lstStyle/>
          <a:p>
            <a:pPr algn="r"/>
            <a:r>
              <a:rPr lang="es-MX" sz="2000" b="1" dirty="0" smtClean="0"/>
              <a:t>Acuse de Carga “BAJA” </a:t>
            </a:r>
          </a:p>
          <a:p>
            <a:pPr algn="r"/>
            <a:r>
              <a:rPr lang="es-MX" sz="2000" b="1" dirty="0" smtClean="0"/>
              <a:t>y los datos que contiene</a:t>
            </a:r>
          </a:p>
        </p:txBody>
      </p:sp>
      <p:sp>
        <p:nvSpPr>
          <p:cNvPr id="4" name="3 CuadroTexto"/>
          <p:cNvSpPr txBox="1"/>
          <p:nvPr/>
        </p:nvSpPr>
        <p:spPr>
          <a:xfrm>
            <a:off x="5004048" y="1059582"/>
            <a:ext cx="3099118" cy="3046988"/>
          </a:xfrm>
          <a:prstGeom prst="rect">
            <a:avLst/>
          </a:prstGeom>
          <a:noFill/>
        </p:spPr>
        <p:txBody>
          <a:bodyPr wrap="none" rtlCol="0">
            <a:spAutoFit/>
          </a:bodyPr>
          <a:lstStyle/>
          <a:p>
            <a:pPr marL="285750" indent="-285750">
              <a:buFont typeface="Wingdings" panose="05000000000000000000" pitchFamily="2" charset="2"/>
              <a:buChar char="§"/>
            </a:pPr>
            <a:r>
              <a:rPr lang="es-MX" sz="1600" dirty="0" smtClean="0"/>
              <a:t>Órgano Garante</a:t>
            </a:r>
          </a:p>
          <a:p>
            <a:pPr marL="285750" indent="-285750">
              <a:buFont typeface="Wingdings" panose="05000000000000000000" pitchFamily="2" charset="2"/>
              <a:buChar char="§"/>
            </a:pPr>
            <a:r>
              <a:rPr lang="es-MX" sz="1600" dirty="0" smtClean="0"/>
              <a:t>Sujeto Obligado</a:t>
            </a:r>
          </a:p>
          <a:p>
            <a:pPr marL="285750" indent="-285750">
              <a:buFont typeface="Wingdings" panose="05000000000000000000" pitchFamily="2" charset="2"/>
              <a:buChar char="§"/>
            </a:pPr>
            <a:r>
              <a:rPr lang="es-MX" sz="1600" dirty="0" smtClean="0"/>
              <a:t>Fecha de registro</a:t>
            </a:r>
          </a:p>
          <a:p>
            <a:pPr marL="285750" indent="-285750">
              <a:buFont typeface="Wingdings" panose="05000000000000000000" pitchFamily="2" charset="2"/>
              <a:buChar char="§"/>
            </a:pPr>
            <a:r>
              <a:rPr lang="es-MX" sz="1600" dirty="0" smtClean="0"/>
              <a:t>Nombre del archivo</a:t>
            </a:r>
          </a:p>
          <a:p>
            <a:pPr marL="285750" indent="-285750">
              <a:buFont typeface="Wingdings" panose="05000000000000000000" pitchFamily="2" charset="2"/>
              <a:buChar char="§"/>
            </a:pPr>
            <a:r>
              <a:rPr lang="es-MX" sz="1600" dirty="0" smtClean="0"/>
              <a:t>Tipo de operación</a:t>
            </a:r>
          </a:p>
          <a:p>
            <a:pPr marL="285750" indent="-285750">
              <a:buFont typeface="Wingdings" panose="05000000000000000000" pitchFamily="2" charset="2"/>
              <a:buChar char="§"/>
            </a:pPr>
            <a:r>
              <a:rPr lang="es-MX" sz="1600" dirty="0" smtClean="0"/>
              <a:t>Estatus</a:t>
            </a:r>
          </a:p>
          <a:p>
            <a:pPr marL="285750" indent="-285750">
              <a:buFont typeface="Wingdings" panose="05000000000000000000" pitchFamily="2" charset="2"/>
              <a:buChar char="§"/>
            </a:pPr>
            <a:r>
              <a:rPr lang="es-MX" sz="1600" dirty="0" smtClean="0"/>
              <a:t>Fecha Término</a:t>
            </a:r>
          </a:p>
          <a:p>
            <a:pPr marL="285750" indent="-285750">
              <a:buFont typeface="Wingdings" panose="05000000000000000000" pitchFamily="2" charset="2"/>
              <a:buChar char="§"/>
            </a:pPr>
            <a:r>
              <a:rPr lang="es-MX" sz="1600" dirty="0" smtClean="0"/>
              <a:t>Registros Cargados Principal</a:t>
            </a:r>
          </a:p>
          <a:p>
            <a:pPr marL="285750" indent="-285750">
              <a:buFont typeface="Wingdings" panose="05000000000000000000" pitchFamily="2" charset="2"/>
              <a:buChar char="§"/>
            </a:pPr>
            <a:r>
              <a:rPr lang="es-MX" sz="1600" dirty="0" smtClean="0"/>
              <a:t>Registros Cargados Secundarios</a:t>
            </a:r>
          </a:p>
          <a:p>
            <a:pPr marL="285750" indent="-285750">
              <a:buFont typeface="Wingdings" panose="05000000000000000000" pitchFamily="2" charset="2"/>
              <a:buChar char="§"/>
            </a:pPr>
            <a:r>
              <a:rPr lang="es-MX" sz="1600" dirty="0" smtClean="0"/>
              <a:t>Artículo/Fracción</a:t>
            </a:r>
          </a:p>
          <a:p>
            <a:pPr marL="285750" indent="-285750">
              <a:buFont typeface="Wingdings" panose="05000000000000000000" pitchFamily="2" charset="2"/>
              <a:buChar char="§"/>
            </a:pPr>
            <a:r>
              <a:rPr lang="es-MX" sz="1600" dirty="0" smtClean="0"/>
              <a:t>Formato</a:t>
            </a:r>
          </a:p>
          <a:p>
            <a:pPr marL="285750" indent="-285750">
              <a:buFont typeface="Wingdings" panose="05000000000000000000" pitchFamily="2" charset="2"/>
              <a:buChar char="§"/>
            </a:pPr>
            <a:r>
              <a:rPr lang="es-MX" sz="1600" dirty="0" smtClean="0"/>
              <a:t>Usuario</a:t>
            </a:r>
            <a:endParaRPr lang="es-MX" sz="1600" dirty="0"/>
          </a:p>
        </p:txBody>
      </p:sp>
      <p:pic>
        <p:nvPicPr>
          <p:cNvPr id="5" name="Picture 2" descr="C:\Users\malcantar\Documents\COMUNICACION SOCIAL ICHITAIP\Publicidad\Campañas 2019\Spots 2019\Jornada de Transparencia\Logo Ichitaip-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09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642910" y="1285866"/>
            <a:ext cx="8072526" cy="2585323"/>
          </a:xfrm>
          <a:prstGeom prst="rect">
            <a:avLst/>
          </a:prstGeom>
          <a:solidFill>
            <a:schemeClr val="bg1"/>
          </a:solidFill>
        </p:spPr>
        <p:txBody>
          <a:bodyPr wrap="square" rtlCol="0">
            <a:spAutoFit/>
          </a:bodyPr>
          <a:lstStyle/>
          <a:p>
            <a:pPr algn="ctr"/>
            <a:r>
              <a:rPr lang="es-MX" sz="5400" b="1" dirty="0" smtClean="0"/>
              <a:t>¿Qué hacer si la información </a:t>
            </a:r>
          </a:p>
          <a:p>
            <a:pPr algn="ctr"/>
            <a:r>
              <a:rPr lang="es-MX" sz="5400" b="1" dirty="0" smtClean="0"/>
              <a:t>NO EXISTIERA? </a:t>
            </a:r>
            <a:endParaRPr lang="es-MX" sz="5400" b="1" dirty="0"/>
          </a:p>
        </p:txBody>
      </p:sp>
      <p:pic>
        <p:nvPicPr>
          <p:cNvPr id="4"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212254"/>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06999"/>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827584" y="827876"/>
            <a:ext cx="3591435"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514350" indent="-514350" algn="ctr"/>
            <a:r>
              <a:rPr lang="es-MX" sz="2000" b="1" dirty="0" smtClean="0"/>
              <a:t>NO</a:t>
            </a:r>
            <a:r>
              <a:rPr lang="es-MX" sz="2000" dirty="0" smtClean="0"/>
              <a:t> se generó</a:t>
            </a:r>
          </a:p>
          <a:p>
            <a:pPr marL="514350" indent="-514350" algn="ctr"/>
            <a:r>
              <a:rPr lang="es-MX" sz="2000" dirty="0" smtClean="0"/>
              <a:t>información en algún</a:t>
            </a:r>
          </a:p>
          <a:p>
            <a:pPr marL="514350" indent="-514350" algn="ctr"/>
            <a:r>
              <a:rPr lang="es-MX" sz="2000" b="1" i="1" dirty="0" smtClean="0"/>
              <a:t>PERÍODO</a:t>
            </a:r>
          </a:p>
          <a:p>
            <a:pPr marL="514350" indent="-514350" algn="ctr"/>
            <a:r>
              <a:rPr lang="es-MX" sz="2000" b="1" i="1" dirty="0" smtClean="0"/>
              <a:t>DETERMINADO</a:t>
            </a:r>
            <a:r>
              <a:rPr lang="es-MX" sz="2000" dirty="0" smtClean="0"/>
              <a:t>.</a:t>
            </a:r>
          </a:p>
        </p:txBody>
      </p:sp>
      <p:sp>
        <p:nvSpPr>
          <p:cNvPr id="7" name="6 Rectángulo"/>
          <p:cNvSpPr/>
          <p:nvPr/>
        </p:nvSpPr>
        <p:spPr>
          <a:xfrm>
            <a:off x="788066" y="2643758"/>
            <a:ext cx="8104414" cy="1708160"/>
          </a:xfrm>
          <a:prstGeom prst="rect">
            <a:avLst/>
          </a:prstGeom>
          <a:ln w="38100">
            <a:prstDash val="sysDot"/>
          </a:ln>
        </p:spPr>
        <p:style>
          <a:lnRef idx="2">
            <a:schemeClr val="accent3"/>
          </a:lnRef>
          <a:fillRef idx="1">
            <a:schemeClr val="lt1"/>
          </a:fillRef>
          <a:effectRef idx="0">
            <a:schemeClr val="accent3"/>
          </a:effectRef>
          <a:fontRef idx="minor">
            <a:schemeClr val="dk1"/>
          </a:fontRef>
        </p:style>
        <p:txBody>
          <a:bodyPr wrap="square">
            <a:spAutoFit/>
          </a:bodyPr>
          <a:lstStyle/>
          <a:p>
            <a:pPr algn="ctr">
              <a:buFont typeface="Wingdings" pitchFamily="2" charset="2"/>
              <a:buChar char="ü"/>
            </a:pPr>
            <a:endParaRPr lang="es-MX" sz="2500" b="1" dirty="0" smtClean="0"/>
          </a:p>
          <a:p>
            <a:pPr algn="ctr">
              <a:buFont typeface="Wingdings" pitchFamily="2" charset="2"/>
              <a:buChar char="ü"/>
            </a:pPr>
            <a:r>
              <a:rPr lang="es-MX" sz="2000" b="1" dirty="0" smtClean="0"/>
              <a:t>Se explicará con una </a:t>
            </a:r>
            <a:r>
              <a:rPr lang="es-MX" sz="2000" dirty="0" smtClean="0"/>
              <a:t>leyenda breve, clara, fundada y motivada </a:t>
            </a:r>
          </a:p>
          <a:p>
            <a:pPr algn="ctr"/>
            <a:r>
              <a:rPr lang="es-MX" sz="2000" dirty="0" smtClean="0"/>
              <a:t>(en la celda de “Nota”).</a:t>
            </a:r>
          </a:p>
          <a:p>
            <a:pPr algn="ctr">
              <a:buFont typeface="Wingdings" pitchFamily="2" charset="2"/>
              <a:buChar char="ü"/>
            </a:pPr>
            <a:r>
              <a:rPr lang="es-MX" sz="2000" dirty="0" smtClean="0"/>
              <a:t>Se puede difundir información </a:t>
            </a:r>
            <a:r>
              <a:rPr lang="es-MX" sz="2000" b="1" dirty="0" smtClean="0"/>
              <a:t>equivalente, explicando </a:t>
            </a:r>
            <a:r>
              <a:rPr lang="es-MX" sz="2000" dirty="0" smtClean="0"/>
              <a:t>mediante una leyenda por qué se considera semejante.</a:t>
            </a:r>
          </a:p>
        </p:txBody>
      </p:sp>
      <p:sp>
        <p:nvSpPr>
          <p:cNvPr id="8" name="7 Rectángulo"/>
          <p:cNvSpPr/>
          <p:nvPr/>
        </p:nvSpPr>
        <p:spPr>
          <a:xfrm>
            <a:off x="4572000" y="827876"/>
            <a:ext cx="3456384"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514350" indent="-514350" algn="ctr"/>
            <a:r>
              <a:rPr lang="es-MX" sz="2000" b="1" dirty="0" smtClean="0"/>
              <a:t>NO</a:t>
            </a:r>
            <a:r>
              <a:rPr lang="es-MX" sz="2000" dirty="0" smtClean="0"/>
              <a:t> se ha generado </a:t>
            </a:r>
            <a:r>
              <a:rPr lang="es-MX" sz="2000" b="1" i="1" dirty="0" smtClean="0"/>
              <a:t>NUNCA</a:t>
            </a:r>
            <a:r>
              <a:rPr lang="es-MX" sz="2000" dirty="0" smtClean="0"/>
              <a:t> información que por normatividad sea competencia.</a:t>
            </a:r>
          </a:p>
        </p:txBody>
      </p:sp>
      <p:sp>
        <p:nvSpPr>
          <p:cNvPr id="13" name="12 Flecha abajo"/>
          <p:cNvSpPr/>
          <p:nvPr/>
        </p:nvSpPr>
        <p:spPr>
          <a:xfrm>
            <a:off x="2558626" y="2643758"/>
            <a:ext cx="357190" cy="428628"/>
          </a:xfrm>
          <a:prstGeom prst="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sp>
        <p:nvSpPr>
          <p:cNvPr id="15" name="14 Flecha abajo"/>
          <p:cNvSpPr/>
          <p:nvPr/>
        </p:nvSpPr>
        <p:spPr>
          <a:xfrm>
            <a:off x="6786578" y="2647178"/>
            <a:ext cx="357190" cy="428628"/>
          </a:xfrm>
          <a:prstGeom prst="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99" y="-380578"/>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61520"/>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85786" y="948556"/>
            <a:ext cx="7500990"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MX" sz="2000" b="1" dirty="0" smtClean="0"/>
              <a:t>NO se ha generado </a:t>
            </a:r>
            <a:r>
              <a:rPr lang="es-MX" sz="2000" dirty="0" smtClean="0"/>
              <a:t>nunca información que por normatividad sea competencia del SO, y </a:t>
            </a:r>
            <a:r>
              <a:rPr lang="es-MX" sz="2000" b="1" dirty="0" smtClean="0"/>
              <a:t>NO existe información equivalente</a:t>
            </a:r>
            <a:r>
              <a:rPr lang="es-MX" sz="2000" dirty="0" smtClean="0"/>
              <a:t>. </a:t>
            </a:r>
          </a:p>
        </p:txBody>
      </p:sp>
      <p:sp>
        <p:nvSpPr>
          <p:cNvPr id="7" name="6 Rectángulo"/>
          <p:cNvSpPr/>
          <p:nvPr/>
        </p:nvSpPr>
        <p:spPr>
          <a:xfrm>
            <a:off x="1393025" y="2446055"/>
            <a:ext cx="6286512" cy="1384995"/>
          </a:xfrm>
          <a:prstGeom prst="rect">
            <a:avLst/>
          </a:prstGeom>
          <a:ln w="38100">
            <a:prstDash val="sysDo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MX" sz="2800" dirty="0" smtClean="0"/>
              <a:t>Explicar que la información </a:t>
            </a:r>
            <a:r>
              <a:rPr lang="es-MX" sz="2800" b="1" dirty="0" smtClean="0"/>
              <a:t>será generada y publicada</a:t>
            </a:r>
            <a:r>
              <a:rPr lang="es-MX" sz="2800" dirty="0" smtClean="0"/>
              <a:t> y </a:t>
            </a:r>
            <a:r>
              <a:rPr lang="es-MX" sz="2800" b="1" dirty="0" smtClean="0"/>
              <a:t>fundar los motivos por los cuales no se genera la información.</a:t>
            </a:r>
            <a:endParaRPr lang="es-MX" sz="2800" dirty="0"/>
          </a:p>
        </p:txBody>
      </p:sp>
      <p:sp>
        <p:nvSpPr>
          <p:cNvPr id="8" name="7 Flecha abajo"/>
          <p:cNvSpPr/>
          <p:nvPr/>
        </p:nvSpPr>
        <p:spPr>
          <a:xfrm>
            <a:off x="4179091" y="1656442"/>
            <a:ext cx="714380" cy="696521"/>
          </a:xfrm>
          <a:prstGeom prst="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MX"/>
          </a:p>
        </p:txBody>
      </p:sp>
      <p:pic>
        <p:nvPicPr>
          <p:cNvPr id="9" name="Picture 2" descr="C:\Users\malcantar\Documents\COMUNICACION SOCIAL ICHITAIP\Publicidad\Campañas 2019\Spots 2019\Jornada de Transparencia\Logo Ichitaip-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99" y="-380578"/>
            <a:ext cx="1691631" cy="17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102194"/>
      </p:ext>
    </p:extLst>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2546" y="1203598"/>
            <a:ext cx="8515350" cy="2308324"/>
          </a:xfrm>
          <a:prstGeom prst="rect">
            <a:avLst/>
          </a:prstGeom>
          <a:noFill/>
        </p:spPr>
        <p:txBody>
          <a:bodyPr>
            <a:spAutoFit/>
          </a:bodyPr>
          <a:lstStyle/>
          <a:p>
            <a:pPr algn="ctr" fontAlgn="auto">
              <a:spcBef>
                <a:spcPts val="0"/>
              </a:spcBef>
              <a:spcAft>
                <a:spcPts val="0"/>
              </a:spcAft>
              <a:defRPr/>
            </a:pPr>
            <a:r>
              <a:rPr lang="es-MX" sz="4800" b="1" dirty="0">
                <a:solidFill>
                  <a:srgbClr val="800000"/>
                </a:solidFill>
                <a:latin typeface="+mj-lt"/>
                <a:cs typeface="+mn-cs"/>
              </a:rPr>
              <a:t>CONFIRMAR SI LA INFORMACIÓN QUE SE CARGÓ SE ENCUENTRA EN LA PNT</a:t>
            </a:r>
          </a:p>
        </p:txBody>
      </p:sp>
    </p:spTree>
    <p:extLst>
      <p:ext uri="{BB962C8B-B14F-4D97-AF65-F5344CB8AC3E}">
        <p14:creationId xmlns:p14="http://schemas.microsoft.com/office/powerpoint/2010/main" val="593702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TotalTime>
  <Words>3164</Words>
  <Application>Microsoft Office PowerPoint</Application>
  <PresentationFormat>Presentación en pantalla (16:9)</PresentationFormat>
  <Paragraphs>606</Paragraphs>
  <Slides>113</Slides>
  <Notes>2</Notes>
  <HiddenSlides>2</HiddenSlides>
  <MMClips>0</MMClips>
  <ScaleCrop>false</ScaleCrop>
  <HeadingPairs>
    <vt:vector size="4" baseType="variant">
      <vt:variant>
        <vt:lpstr>Tema</vt:lpstr>
      </vt:variant>
      <vt:variant>
        <vt:i4>1</vt:i4>
      </vt:variant>
      <vt:variant>
        <vt:lpstr>Títulos de diapositiva</vt:lpstr>
      </vt:variant>
      <vt:variant>
        <vt:i4>113</vt:i4>
      </vt:variant>
    </vt:vector>
  </HeadingPairs>
  <TitlesOfParts>
    <vt:vector size="11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Datos relevantes del SIPOT</vt:lpstr>
      <vt:lpstr>PNT</vt:lpstr>
      <vt:lpstr>Cómo entrar a la PNT (A cada Sujeto Obligado de la LTAIPECH, el Ichitaip  le asigna un usuario y una contraseña).</vt:lpstr>
      <vt:lpstr>Entrar a la PNT con el usuario y contraseña del SO a  “Portales de Obligaciones de Transparencia”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PNT</vt:lpstr>
      <vt:lpstr>PNT</vt:lpstr>
      <vt:lpstr>PNT</vt:lpstr>
      <vt:lpstr>PNT</vt:lpstr>
      <vt:lpstr>PNT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Marissa Alcantar Flores</dc:creator>
  <cp:lastModifiedBy>Laura LPU. Patricia Ugalde</cp:lastModifiedBy>
  <cp:revision>245</cp:revision>
  <dcterms:created xsi:type="dcterms:W3CDTF">2021-10-20T19:07:44Z</dcterms:created>
  <dcterms:modified xsi:type="dcterms:W3CDTF">2021-10-22T15:29:30Z</dcterms:modified>
</cp:coreProperties>
</file>