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35" r:id="rId3"/>
    <p:sldId id="436" r:id="rId4"/>
    <p:sldId id="264" r:id="rId5"/>
    <p:sldId id="438" r:id="rId6"/>
    <p:sldId id="437" r:id="rId7"/>
    <p:sldId id="440" r:id="rId8"/>
    <p:sldId id="439" r:id="rId9"/>
    <p:sldId id="441" r:id="rId10"/>
    <p:sldId id="443" r:id="rId11"/>
    <p:sldId id="442" r:id="rId12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E8D0C-5376-470E-93F9-DB50937CA36B}" type="datetimeFigureOut">
              <a:rPr lang="es-ES" smtClean="0"/>
              <a:pPr/>
              <a:t>13/02/2020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D42BC-01F7-4AF6-B755-63BFF37E333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984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D42BC-01F7-4AF6-B755-63BFF37E3335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21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CA62DCE-EA52-45CC-BF75-DE2C94EAADB7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ED975-140D-4AF2-94F2-FA17EE75AEDF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53E2B0B-3084-4865-BA04-E8454E9FF29A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B226F-EEBB-4E49-92F9-F18A436AB0D4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EED-0A02-46C1-A8EF-AE9C9B2EDFA3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BDD91A-667B-44DB-A12D-A6E7DD9FFC88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640BCA1-65FB-4F5F-A47F-1A7ECE0C3D7B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27D7-12A5-4071-937A-4186AF5BC789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0F38-90C3-4E59-A1AE-3D4C9512C93D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C96BE-8A83-4245-AA34-615B91B3BAB9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A3F0FED-7D1D-4C25-9AE5-226856A2708C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5DFA36-9EE2-4749-8A1D-C0AD43C4C996}" type="datetime1">
              <a:rPr lang="es-ES" smtClean="0"/>
              <a:pPr/>
              <a:t>13/02/2020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80A797-8BD3-4649-BDD3-437FE131111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Rogelio Guzmán Holguín</a:t>
            </a:r>
            <a:endParaRPr lang="es-E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7F0B5652-C460-4FAB-902C-5B3D4F3B6F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6684" y="764704"/>
            <a:ext cx="3757524" cy="1857533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9439AC01-EF93-4B1A-9DF1-FB214F30FE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2016223" cy="201622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9250EFFD-444F-46F7-B1AE-B3C47B9350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347" y="1268760"/>
            <a:ext cx="2143125" cy="214312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E3675177-B739-44C2-B1E3-A880F27A6684}"/>
              </a:ext>
            </a:extLst>
          </p:cNvPr>
          <p:cNvSpPr/>
          <p:nvPr/>
        </p:nvSpPr>
        <p:spPr>
          <a:xfrm>
            <a:off x="1979712" y="3068960"/>
            <a:ext cx="48782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Instrumentos para la implementación y atención de la protección de datos personales </a:t>
            </a:r>
          </a:p>
          <a:p>
            <a:pPr algn="ctr"/>
            <a:r>
              <a:rPr lang="es-MX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</a:t>
            </a:r>
          </a:p>
          <a:p>
            <a:pPr algn="ctr"/>
            <a:r>
              <a:rPr lang="es-MX" sz="24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Los adolescentes en conflicto con la ley penal</a:t>
            </a:r>
            <a:endParaRPr lang="es-ES" sz="24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522EFB9-C841-43D0-B40C-226AD3646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80A797-8BD3-4649-BDD3-437FE131111E}" type="slidenum">
              <a:rPr lang="es-ES" smtClean="0"/>
              <a:pPr/>
              <a:t>10</a:t>
            </a:fld>
            <a:endParaRPr lang="es-ES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48FA2332-2991-477E-9C04-6CC3F7A6DB9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47500" lnSpcReduction="2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8. Convención sobre los Derechos del Niño (21/VIII/1990): artículos 16 y 40, apartado 1, inciso </a:t>
            </a:r>
            <a:r>
              <a:rPr lang="es-ES_tradnl" altLang="es-MX" sz="3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vii</a:t>
            </a:r>
            <a:r>
              <a:rPr lang="es-ES_tradnl" altLang="es-MX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)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" altLang="es-MX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Ningún niño será objeto de injerencias arbitrarias o ilegales en su vida privada, su familia, su domicilio o su correspondencia ni de ataques ilegales a su honra y a su reputación. 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" altLang="es-MX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" altLang="es-MX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Todo niño al que se atribuya haber infringido las leyes penales tiene derecho a ser tratado de manera acorde con el fomento de su sentido de la dignidad y el valor, que fortalezca el respeto del niño por los derechos humanos y las libertades fundamentales de terceros, a que se tenga en cuenta su edad, a que se promueva su reintegración y a que asuma una función constructiva de la sociedad, así como a que, en todas las fases del procedimiento, se respete plenamente su vida privada.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" altLang="es-MX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9. Reglas mínimas de las Naciones Unidas para la administración de justicia de menores (Reglas de Beijing) 	(29/XI/1985): artículo 8</a:t>
            </a:r>
          </a:p>
          <a:p>
            <a:r>
              <a:rPr lang="es-MX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Contiene la misma regla a que hace referencia la CDN y enfatiza que, e</a:t>
            </a:r>
            <a:r>
              <a:rPr lang="es-E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 principio, no se publicará ninguna información que pueda dar lugar a la individualización de un “menor delincuente”.</a:t>
            </a:r>
            <a:endParaRPr lang="es-MX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0330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26138223-EA8D-4CDD-B917-B4736369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80A797-8BD3-4649-BDD3-437FE131111E}" type="slidenum">
              <a:rPr lang="es-ES" smtClean="0"/>
              <a:pPr/>
              <a:t>11</a:t>
            </a:fld>
            <a:endParaRPr lang="es-ES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C49113B2-9116-4344-BCF4-B6FB85FE595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8. Convención sobre los Derechos del Niño (21/VIII/1990): artículos 16 y 40, apartado 1, inciso </a:t>
            </a:r>
            <a:r>
              <a:rPr lang="es-ES_tradnl" altLang="es-MX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vii</a:t>
            </a: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)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Ningún niño será objeto de injerencias arbitrarias o ilegales en su vida privada, su familia, su domicilio o su correspondencia ni de ataques ilegales a su honra y a su reputación. 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Todo niño al que se atribuya haber infringido las leyes penales tiene derecho a ser tratado de manera acorde con el fomento de su sentido de la dignidad y el valor, que fortalezca el respeto del niño por los derechos humanos y las libertades fundamentales de terceros, a que se tenga en cuenta su edad, a que se promueva su reintegración y a que asuma una función constructiva de la sociedad, así como a que, en todas las fases del procedimiento, se respete plenamente su vida privada.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9. Reglas mínimas de las Naciones Unidas para la administración de justicia de menores (Reglas de Beijing) (29/XI/1985): artículo 8</a:t>
            </a:r>
          </a:p>
          <a:p>
            <a:pPr algn="just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Contiene la misma regla a que hace referencia la CDN y enfatiza que, e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 principio, no se publicará ninguna información que pueda dar lugar a la individualización de un “menor delincuente”.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556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pie de página">
            <a:extLst>
              <a:ext uri="{FF2B5EF4-FFF2-40B4-BE49-F238E27FC236}">
                <a16:creationId xmlns:a16="http://schemas.microsoft.com/office/drawing/2014/main" xmlns="" id="{344477B7-E3D9-41F9-9B72-1605B62DA066}"/>
              </a:ext>
            </a:extLst>
          </p:cNvPr>
          <p:cNvSpPr txBox="1">
            <a:spLocks noGrp="1"/>
          </p:cNvSpPr>
          <p:nvPr/>
        </p:nvSpPr>
        <p:spPr bwMode="auto">
          <a:xfrm>
            <a:off x="5867400" y="6537325"/>
            <a:ext cx="2895600" cy="3206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defRPr/>
            </a:pPr>
            <a:r>
              <a:rPr lang="en-US" sz="1000" b="1">
                <a:latin typeface="+mn-lt"/>
              </a:rPr>
              <a:t>Company Logo</a:t>
            </a:r>
          </a:p>
        </p:txBody>
      </p:sp>
      <p:sp>
        <p:nvSpPr>
          <p:cNvPr id="17411" name="Oval 11">
            <a:extLst>
              <a:ext uri="{FF2B5EF4-FFF2-40B4-BE49-F238E27FC236}">
                <a16:creationId xmlns:a16="http://schemas.microsoft.com/office/drawing/2014/main" xmlns="" id="{A499596D-53D8-459E-9142-18A143637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1412875"/>
            <a:ext cx="7561262" cy="54006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1800">
              <a:latin typeface="Arial" panose="020B0604020202020204" pitchFamily="34" charset="0"/>
            </a:endParaRPr>
          </a:p>
        </p:txBody>
      </p:sp>
      <p:sp>
        <p:nvSpPr>
          <p:cNvPr id="63492" name="Rectangle 4">
            <a:extLst>
              <a:ext uri="{FF2B5EF4-FFF2-40B4-BE49-F238E27FC236}">
                <a16:creationId xmlns:a16="http://schemas.microsoft.com/office/drawing/2014/main" xmlns="" id="{055744A0-4E51-4069-B600-C10A453B7D4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457200" y="319088"/>
            <a:ext cx="83820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s-MX" altLang="es-MX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Introducción</a:t>
            </a:r>
            <a:r>
              <a:rPr lang="es-MX" altLang="es-MX" sz="2400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</a:t>
            </a:r>
            <a:endParaRPr lang="es-ES" altLang="es-MX" sz="24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7413" name="Text Box 10">
            <a:extLst>
              <a:ext uri="{FF2B5EF4-FFF2-40B4-BE49-F238E27FC236}">
                <a16:creationId xmlns:a16="http://schemas.microsoft.com/office/drawing/2014/main" xmlns="" id="{C19AFBB2-9B01-41C9-9950-2BCA5A9FF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629025"/>
            <a:ext cx="8280400" cy="37623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 b="1" dirty="0">
                <a:solidFill>
                  <a:schemeClr val="folHlink"/>
                </a:solidFill>
                <a:latin typeface="Arial" panose="020B0604020202020204" pitchFamily="34" charset="0"/>
              </a:rPr>
              <a:t>Normatividad internacional relativa a los Derechos del Niño</a:t>
            </a:r>
            <a:endParaRPr lang="es-ES" altLang="es-MX" sz="1800" dirty="0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xmlns="" id="{C06DEF36-A710-4B10-AE85-FE2E5390A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2836863"/>
            <a:ext cx="4176712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 b="1">
                <a:solidFill>
                  <a:schemeClr val="bg1"/>
                </a:solidFill>
                <a:latin typeface="Arial" panose="020B0604020202020204" pitchFamily="34" charset="0"/>
              </a:rPr>
              <a:t>Art. 18 de la CPEUM</a:t>
            </a:r>
            <a:endParaRPr lang="es-ES" altLang="es-MX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xmlns="" id="{FEC31CAB-C483-43AE-9E45-BE97EC983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836863"/>
            <a:ext cx="3887787" cy="3762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 b="1" dirty="0">
                <a:solidFill>
                  <a:schemeClr val="bg1"/>
                </a:solidFill>
                <a:latin typeface="Arial" panose="020B0604020202020204" pitchFamily="34" charset="0"/>
              </a:rPr>
              <a:t>Art. 4 de la CPEUM</a:t>
            </a:r>
            <a:endParaRPr lang="es-ES" altLang="es-MX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xmlns="" id="{F9A12C64-ABAB-4EA2-A12D-79D21E83D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494213"/>
            <a:ext cx="3887788" cy="8778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 b="1">
                <a:latin typeface="Arial" panose="020B0604020202020204" pitchFamily="34" charset="0"/>
              </a:rPr>
              <a:t>Ley general de los derechos de niñas, niños y adolescentes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ES" altLang="es-MX" sz="1000" b="1">
              <a:latin typeface="Arial" panose="020B0604020202020204" pitchFamily="34" charset="0"/>
            </a:endParaRP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xmlns="" id="{98C3CA77-68F9-4A10-B7BC-7D2EFDA82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519613"/>
            <a:ext cx="4032250" cy="923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 b="1" dirty="0">
                <a:latin typeface="Arial" panose="020B0604020202020204" pitchFamily="34" charset="0"/>
              </a:rPr>
              <a:t>Ley de los derechos de niñas, niños y adolescentes del estado de Chihuahua y LNSIJPA  </a:t>
            </a:r>
            <a:endParaRPr lang="es-ES" altLang="es-MX" sz="1800" b="1" dirty="0">
              <a:latin typeface="Arial" panose="020B0604020202020204" pitchFamily="34" charset="0"/>
            </a:endParaRPr>
          </a:p>
        </p:txBody>
      </p:sp>
      <p:sp>
        <p:nvSpPr>
          <p:cNvPr id="17420" name="Text Box 14">
            <a:extLst>
              <a:ext uri="{FF2B5EF4-FFF2-40B4-BE49-F238E27FC236}">
                <a16:creationId xmlns:a16="http://schemas.microsoft.com/office/drawing/2014/main" xmlns="" id="{E0FFE4E5-8220-4697-B24B-86EA56673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198688"/>
            <a:ext cx="35290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MX" altLang="es-MX" sz="1800">
              <a:latin typeface="Arial" panose="020B0604020202020204" pitchFamily="34" charset="0"/>
            </a:endParaRPr>
          </a:p>
        </p:txBody>
      </p:sp>
      <p:sp>
        <p:nvSpPr>
          <p:cNvPr id="17421" name="Text Box 15">
            <a:extLst>
              <a:ext uri="{FF2B5EF4-FFF2-40B4-BE49-F238E27FC236}">
                <a16:creationId xmlns:a16="http://schemas.microsoft.com/office/drawing/2014/main" xmlns="" id="{1A916BEA-739C-4871-BD0D-A918AE558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2260600"/>
            <a:ext cx="4175125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 b="1" dirty="0">
                <a:solidFill>
                  <a:schemeClr val="bg1"/>
                </a:solidFill>
                <a:latin typeface="Arial" panose="020B0604020202020204" pitchFamily="34" charset="0"/>
              </a:rPr>
              <a:t>Art. 1 de la CPEUM</a:t>
            </a:r>
            <a:endParaRPr lang="es-ES" altLang="es-MX" sz="1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422" name="Text Box 17">
            <a:extLst>
              <a:ext uri="{FF2B5EF4-FFF2-40B4-BE49-F238E27FC236}">
                <a16:creationId xmlns:a16="http://schemas.microsoft.com/office/drawing/2014/main" xmlns="" id="{A129B2FA-0B42-4118-BC9B-AB9FDF2F8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942013"/>
            <a:ext cx="43926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Marco constitucional de derechos humanos </a:t>
            </a:r>
            <a:endParaRPr lang="es-ES" altLang="es-MX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7423" name="Rectangle 15">
            <a:extLst>
              <a:ext uri="{FF2B5EF4-FFF2-40B4-BE49-F238E27FC236}">
                <a16:creationId xmlns:a16="http://schemas.microsoft.com/office/drawing/2014/main" xmlns="" id="{1352E83E-A51C-43BA-880A-06572E889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188" y="6524625"/>
            <a:ext cx="1368425" cy="217488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1800">
              <a:latin typeface="Arial" panose="020B0604020202020204" pitchFamily="34" charset="0"/>
            </a:endParaRPr>
          </a:p>
        </p:txBody>
      </p:sp>
      <p:sp>
        <p:nvSpPr>
          <p:cNvPr id="17424" name="Marcador de número de diapositiva 1">
            <a:extLst>
              <a:ext uri="{FF2B5EF4-FFF2-40B4-BE49-F238E27FC236}">
                <a16:creationId xmlns:a16="http://schemas.microsoft.com/office/drawing/2014/main" xmlns="" id="{F77FBFA4-D7FB-4764-98FA-87D14ADEA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69B3D2-54F5-4D1B-B49E-5D1B1417E823}" type="slidenum">
              <a:rPr lang="es-CL" altLang="es-MX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s-CL" altLang="es-MX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E1AAB600-C921-487F-9A93-54F962CA0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CPEUM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8" name="5 Marcador de número de diapositiva">
            <a:extLst>
              <a:ext uri="{FF2B5EF4-FFF2-40B4-BE49-F238E27FC236}">
                <a16:creationId xmlns:a16="http://schemas.microsoft.com/office/drawing/2014/main" xmlns="" id="{E77614FF-ED14-4243-9641-C360E86C3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71C73B-6DA3-4C99-A482-210BE3F28DFB}" type="slidenum">
              <a:rPr lang="es-ES" altLang="es-MX" sz="12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s-ES" altLang="es-MX" sz="12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CFBCF027-99DE-4732-BC9E-68D46B9210D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Reformas constitucionales determinantes en la justicia para adolescentes: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2005, artículo 18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2008, artículo 20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s-MX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2011, derechos humanos </a:t>
            </a:r>
            <a:r>
              <a:rPr lang="es-MX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*(Arts. 26 y 27 de la Convención de Viena sobre el derecho de los tratados – 29/XII/1972)</a:t>
            </a:r>
            <a:endParaRPr lang="es-E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®</a:t>
            </a:r>
            <a:fld id="{3980A797-8BD3-4649-BDD3-437FE131111E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816224"/>
            <a:ext cx="8153400" cy="4997152"/>
          </a:xfrm>
        </p:spPr>
        <p:txBody>
          <a:bodyPr>
            <a:normAutofit fontScale="32500" lnSpcReduction="2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1. CPEUM: artículos 1 y 6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Todas las personas gozarán de los derechos humanos reconocidos en la CPEUM y en los tratados internacionales de los que México sea parte.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Derecho a la información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2. Ley General de los Derechos de Niñas, Niños y Adolescentes (4/XII/2014): artículos 79 y 80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Las autoridades de los tres niveles garantizarán la protección de la identidad y de la intimidad de NNA que sean víctimas, ofendidos, testigos, relacionados de cualquier manera —incluso como responsables— en la comisión de un delito, para evitar su identificación pública.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AB2A11FB-8186-4897-961C-0150C0653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80A797-8BD3-4649-BDD3-437FE131111E}" type="slidenum">
              <a:rPr lang="es-ES" smtClean="0"/>
              <a:pPr/>
              <a:t>5</a:t>
            </a:fld>
            <a:endParaRPr lang="es-ES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513D3F0F-492D-4B4C-9647-EC1D8E42DAB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741512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Los medios de comunicación deberán asegurarse de que las imágenes, la voz o los datos que difundan no pongan en peligro la vida, la integridad, la dignidad de NNA, ni vulneren derechos de éstos, “aun cuando se modifiquen, se difuminen o no se especifiquen sus identidades, y evitarán la difusión de imágenes o noticias que propicien o sean tendentes a su discriminación, criminalización o estigmatización, en contravención a las disposiciones aplicables.</a:t>
            </a:r>
          </a:p>
          <a:p>
            <a:pPr algn="just"/>
            <a:endParaRPr lang="es-ES" sz="2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/>
            <a:r>
              <a:rPr lang="es-ES" sz="2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 En caso de incumplimiento a lo establecido en el presente artículo, niñas, niños o adolescentes afectados, por conducto de su representante legal o, en su caso, de la Procuraduría de Protección competente, actuando de oficio o en representación sustituta, podrá promover las acciones civiles de reparación del daño e iniciar los procedimientos por la responsabilidad administrativa a que haya lugar; así como dar seguimiento a los procedimientos hasta su conclusión”.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907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48784718-AABF-4F87-8AD6-B1AC46D8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80A797-8BD3-4649-BDD3-437FE131111E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FFC4F2F0-8F18-4FA8-8AE3-B38C29303B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5141168"/>
          </a:xfrm>
        </p:spPr>
        <p:txBody>
          <a:bodyPr>
            <a:normAutofit fontScale="25000" lnSpcReduction="2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3. Ley Nacional del Sistema Integral de Justicia Penal para Adolescentes: artículos 32, 35, 36, 37, 66, fr. IX, 78 a 81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Por regla general, las audiencias serán privadas.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Se prohíbe la divulgación al público de registros audiovisuales de las audiencias.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Las personas adolescentes tienen derecho a la intimidad personal y familiar, y a que no haya intromisión indebida a su vida privada o a la de su familia.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En todas las etapas del procedimiento, debe garantizarse la protección del derecho de las personas adolescentes a la confidencialidad y privacidad de sus datos personales y familiares. La divulgación relativa, por parte de funcionarios, es constitutiva del delito contra la administración de justicia (2 a 8 años de prisión y multa de 50 a 300 veces el salario); y, de medios de comunicación, dará lugar a las sanciones previstas en el art. 149 de la LGDNNA, y estarán obligados a retractarse “de la misma forma en que se hubiere dado publicidad a la información”.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77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C5211D46-43AA-4D65-BF07-8F9059A38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80A797-8BD3-4649-BDD3-437FE131111E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DC2EE9AE-C4A3-4E7F-9ECD-32D260BF7C5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813520"/>
            <a:ext cx="8153400" cy="4495800"/>
          </a:xfrm>
        </p:spPr>
        <p:txBody>
          <a:bodyPr>
            <a:normAutofit fontScale="70000" lnSpcReduction="2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Los antecedentes y registros, en caso de sentencia absolutoria firme, deben destruirse en tres meses; tratándose de salidas alternas, en dos años; y los relativos a medidas sancionadoras, en tres años. Sólo se preservará la sentencia, en la que se salvaguardarán los datos personales de partes, peritos y testigos.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El Ministerio Público está obligado a garantizar que no se divulgue la identidad de la persona adolescente y de la víctima o el ofendido.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Debe recopilarse y sistematizarse la información estadística del sistema especializado en justicia para adolescentes.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897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B8DE52EB-F8FF-40E4-A984-82ECBD1B7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80A797-8BD3-4649-BDD3-437FE131111E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D9CA5ED5-5486-404A-8C46-389DDD19207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4. Código Nacional de Procedimientos Penales: artículos 15, 54, 106, 109, fr. XXVI, 347, fr. VII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En todo procedimiento penal, debe respetarse el derecho a la intimidad de cualquier interviniente, y protegerse la información que ataña a la vida privada y los datos personales.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Todo declarante tiene el derecho de determinar si sus datos personales pueden o no hacerse públicos.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La información confidencial relativa a datos personales deberá reservarse a terceros no legitimados.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Las víctimas y los ofendidos de delitos tienen derecho al resguardo de su identidad tratándose de delitos de violación contra la libertad y el normal desarrollo psicosexual, violencia familiar, secuestro, trata de personas y los demás que el juez considere.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En el auto de apertura, el juez de control deberá indicar las medidas de resguardo de la identidad y los datos personales.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745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9337B9F7-E1C6-4C4E-A351-DE4A4F7F2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980A797-8BD3-4649-BDD3-437FE131111E}" type="slidenum">
              <a:rPr lang="es-ES" smtClean="0"/>
              <a:pPr/>
              <a:t>9</a:t>
            </a:fld>
            <a:endParaRPr lang="es-ES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8BC3CF71-8327-427E-B8A0-78B0DA9064F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_tradnl" alt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5. Ley de los Derechos de Niñas, Niños y Adolescentes del Estado de Chihuahua (3/VI/2015 – 1/I/2016): artículo 82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" alt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" alt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Tienen derecho a la intimidad personal y familiar, y a la protección de sus datos personales.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" alt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r>
              <a:rPr lang="es-ES" alt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No deben ser objeto de injerencias arbitrarias o ilegales en su vida privada, su familia, su domicilio o su correspondencia; ni de divulgaciones o difusiones ilícitas de información o datos personales, incluyendo aquélla que tenga carácter informativo a la opinión pública o de noticia que permita identificarlos y que atenten contra su honra, su imagen o su reputación. </a:t>
            </a: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just">
              <a:spcBef>
                <a:spcPct val="0"/>
              </a:spcBef>
              <a:buFont typeface="Wingdings" pitchFamily="2" charset="2"/>
              <a:buChar char="ü"/>
            </a:pPr>
            <a:endParaRPr lang="es-ES_tradnl" alt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0377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3578</TotalTime>
  <Words>1335</Words>
  <Application>Microsoft Office PowerPoint</Application>
  <PresentationFormat>Presentación en pantalla (4:3)</PresentationFormat>
  <Paragraphs>98</Paragraphs>
  <Slides>11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Tahoma</vt:lpstr>
      <vt:lpstr>Tw Cen MT</vt:lpstr>
      <vt:lpstr>Wingdings</vt:lpstr>
      <vt:lpstr>Wingdings 2</vt:lpstr>
      <vt:lpstr>Intermedio</vt:lpstr>
      <vt:lpstr>Presentación de PowerPoint</vt:lpstr>
      <vt:lpstr>Presentación de PowerPoint</vt:lpstr>
      <vt:lpstr>CPEUM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Tribunales para el Tratamiento de Adicciones</dc:title>
  <dc:creator>S08P_MG</dc:creator>
  <cp:lastModifiedBy>IchitaipSistemas</cp:lastModifiedBy>
  <cp:revision>295</cp:revision>
  <cp:lastPrinted>2019-11-21T20:11:50Z</cp:lastPrinted>
  <dcterms:created xsi:type="dcterms:W3CDTF">2014-11-25T01:25:29Z</dcterms:created>
  <dcterms:modified xsi:type="dcterms:W3CDTF">2020-02-13T19:57:52Z</dcterms:modified>
</cp:coreProperties>
</file>