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465" r:id="rId2"/>
    <p:sldId id="464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8" r:id="rId13"/>
    <p:sldId id="459" r:id="rId14"/>
    <p:sldId id="460" r:id="rId15"/>
    <p:sldId id="461" r:id="rId16"/>
    <p:sldId id="462" r:id="rId17"/>
    <p:sldId id="463" r:id="rId18"/>
    <p:sldId id="346" r:id="rId19"/>
    <p:sldId id="353" r:id="rId20"/>
    <p:sldId id="476" r:id="rId21"/>
    <p:sldId id="344" r:id="rId22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D0B0B0"/>
    <a:srgbClr val="DBA5A5"/>
    <a:srgbClr val="CC0066"/>
    <a:srgbClr val="800000"/>
    <a:srgbClr val="990000"/>
    <a:srgbClr val="990033"/>
    <a:srgbClr val="777777"/>
    <a:srgbClr val="990099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8890D-058E-477E-B9A2-AA664430C9E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19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D37A8-646C-4025-ACB6-B0B2F96215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73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358BF-4F2F-4896-89B0-B2F58D35AC4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063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856E-7316-427C-8DF6-68E1032E2BD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218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C5C88-963A-4F1C-8CB0-7914EDDF676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90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FEC83-6DF6-490D-AB72-23D369C67EF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231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5F640-5F5D-47F9-AD2E-94059E049B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65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A99BB-3AB7-433A-851F-CCAA394A7BB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99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B1AED-CBE3-431E-8031-4D20E1A6062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243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B64D-8EAC-4EF7-A708-1F4A55CEAFB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46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F5E07-829E-426E-9A05-79ACCD491D0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01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2E29D-841B-4348-8BE2-A17306CF9D7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16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38519" y="2420888"/>
            <a:ext cx="6624736" cy="108012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 smtClean="0">
                <a:solidFill>
                  <a:schemeClr val="tx1"/>
                </a:solidFill>
                <a:latin typeface="Calibri" pitchFamily="34" charset="0"/>
              </a:rPr>
              <a:t>«</a:t>
            </a:r>
            <a:r>
              <a:rPr lang="es-MX" sz="3600" dirty="0" smtClean="0">
                <a:solidFill>
                  <a:schemeClr val="tx1"/>
                </a:solidFill>
                <a:latin typeface="Calibri" pitchFamily="34" charset="0"/>
              </a:rPr>
              <a:t>Instrumentos para la implementación y atención de la protección de datos personales</a:t>
            </a:r>
            <a:r>
              <a:rPr lang="es-MX" sz="3600" dirty="0" smtClean="0">
                <a:solidFill>
                  <a:schemeClr val="tx1"/>
                </a:solidFill>
                <a:latin typeface="Calibri" pitchFamily="34" charset="0"/>
              </a:rPr>
              <a:t>»</a:t>
            </a:r>
            <a:endParaRPr lang="es-ES" sz="3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808" y="3846132"/>
            <a:ext cx="38884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noProof="0" dirty="0" smtClean="0">
                <a:latin typeface="Calibri" pitchFamily="34" charset="0"/>
                <a:ea typeface="+mj-ea"/>
                <a:cs typeface="+mj-cs"/>
              </a:rPr>
              <a:t>Dr. Diego García </a:t>
            </a:r>
            <a:r>
              <a:rPr lang="es-MX" sz="2400" kern="0" noProof="0" dirty="0" err="1" smtClean="0">
                <a:latin typeface="Calibri" pitchFamily="34" charset="0"/>
                <a:ea typeface="+mj-ea"/>
                <a:cs typeface="+mj-cs"/>
              </a:rPr>
              <a:t>Ricci</a:t>
            </a:r>
            <a:endParaRPr kumimoji="0" lang="es-ES" sz="3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6889" y="5645027"/>
            <a:ext cx="2177559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s-ES" sz="2000" smtClean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</a:rPr>
              <a:t>2020</a:t>
            </a:r>
            <a:endParaRPr lang="es-ES" sz="2000" dirty="0" smtClean="0">
              <a:latin typeface="Calibri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609862" y="3645024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iber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78" r="15582"/>
          <a:stretch/>
        </p:blipFill>
        <p:spPr bwMode="auto">
          <a:xfrm>
            <a:off x="323528" y="332656"/>
            <a:ext cx="1624084" cy="13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9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5157192"/>
            <a:ext cx="2232248" cy="56693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Cuerpo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980728"/>
            <a:ext cx="7467600" cy="3594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653136"/>
            <a:ext cx="3744416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Información personal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052736"/>
            <a:ext cx="74037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  <a14:imgEffect>
                      <a14:sharpenSoften amount="-51000"/>
                    </a14:imgEffect>
                    <a14:imgEffect>
                      <a14:saturation sat="70000"/>
                    </a14:imgEffect>
                    <a14:imgEffect>
                      <a14:brightnessContrast contrast="-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632848" cy="37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349177"/>
            <a:ext cx="4681239" cy="5676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</a:rPr>
              <a:t>Protección de Datos Personales</a:t>
            </a:r>
            <a:endParaRPr lang="es-E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7992888" cy="432048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s-MX" sz="7400" dirty="0" smtClean="0">
              <a:latin typeface="Calibri" pitchFamily="34" charset="0"/>
            </a:endParaRPr>
          </a:p>
          <a:p>
            <a:pPr eaLnBrk="1" hangingPunct="1"/>
            <a:r>
              <a:rPr lang="es-MX" sz="9600" dirty="0" smtClean="0">
                <a:latin typeface="Calibri" pitchFamily="34" charset="0"/>
              </a:rPr>
              <a:t>Surge con la Sociedad de la Información en el mundo industrializado durante los años 70.</a:t>
            </a:r>
          </a:p>
          <a:p>
            <a:pPr eaLnBrk="1" hangingPunct="1">
              <a:buNone/>
            </a:pPr>
            <a:endParaRPr lang="es-MX" sz="9600" dirty="0" smtClean="0">
              <a:latin typeface="Calibri" pitchFamily="34" charset="0"/>
            </a:endParaRPr>
          </a:p>
          <a:p>
            <a:pPr eaLnBrk="1" hangingPunct="1"/>
            <a:r>
              <a:rPr lang="es-MX" sz="9600" dirty="0" smtClean="0">
                <a:latin typeface="Calibri" pitchFamily="34" charset="0"/>
              </a:rPr>
              <a:t>Busca proteger la privacidad, dignidad y autonomía de las personas.</a:t>
            </a:r>
          </a:p>
          <a:p>
            <a:pPr eaLnBrk="1" hangingPunct="1">
              <a:buNone/>
            </a:pPr>
            <a:endParaRPr lang="es-MX" sz="9600" dirty="0" smtClean="0">
              <a:latin typeface="Calibri" pitchFamily="34" charset="0"/>
            </a:endParaRPr>
          </a:p>
          <a:p>
            <a:pPr eaLnBrk="1" hangingPunct="1"/>
            <a:r>
              <a:rPr lang="es-MX" sz="9600" dirty="0" smtClean="0">
                <a:latin typeface="Calibri" pitchFamily="34" charset="0"/>
              </a:rPr>
              <a:t>Facilita el tratamiento de la información personal que hacen las organizaciones públicas y privadas.</a:t>
            </a:r>
          </a:p>
          <a:p>
            <a:pPr algn="ctr" eaLnBrk="1" hangingPunct="1">
              <a:buNone/>
            </a:pPr>
            <a:endParaRPr lang="es-MX" sz="74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 eaLnBrk="1" hangingPunct="1">
              <a:buNone/>
            </a:pPr>
            <a:endParaRPr lang="es-MX" sz="74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None/>
            </a:pPr>
            <a:r>
              <a:rPr lang="es-MX" sz="8400" i="1" dirty="0" smtClean="0">
                <a:solidFill>
                  <a:srgbClr val="CC0000"/>
                </a:solidFill>
                <a:latin typeface="Calibri" pitchFamily="34" charset="0"/>
              </a:rPr>
              <a:t>Política pública adoptada frente al creciente uso de las tecnologías  de la información</a:t>
            </a:r>
            <a:endParaRPr lang="es-MX" sz="8400" dirty="0" smtClean="0">
              <a:solidFill>
                <a:srgbClr val="CC000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ES" sz="2400" dirty="0" smtClean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95536" y="72405"/>
            <a:ext cx="2448272" cy="2276475"/>
          </a:xfrm>
          <a:prstGeom prst="ellipse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Defensa de la </a:t>
            </a:r>
          </a:p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información </a:t>
            </a:r>
          </a:p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personal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276350"/>
            <a:ext cx="5760639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</a:rPr>
              <a:t>Derecho a la Protección de Datos Personales</a:t>
            </a:r>
            <a:endParaRPr lang="es-E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564904"/>
            <a:ext cx="8208590" cy="3816424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es-MX" sz="2800" dirty="0" smtClean="0">
                <a:latin typeface="Calibri" pitchFamily="34" charset="0"/>
              </a:rPr>
              <a:t>Ha venido surgiendo en diversos países (incluido México) como un derecho autónomo e independiente del derecho a la privacidad.</a:t>
            </a:r>
          </a:p>
          <a:p>
            <a:pPr algn="just" eaLnBrk="1" hangingPunct="1"/>
            <a:endParaRPr lang="es-MX" sz="2800" dirty="0" smtClean="0">
              <a:latin typeface="Calibri" pitchFamily="34" charset="0"/>
            </a:endParaRPr>
          </a:p>
          <a:p>
            <a:pPr algn="just" eaLnBrk="1" hangingPunct="1"/>
            <a:r>
              <a:rPr lang="es-MX" sz="2800" dirty="0" smtClean="0">
                <a:latin typeface="Calibri" pitchFamily="34" charset="0"/>
              </a:rPr>
              <a:t>Le confiere a las personas control sobre su información personal.</a:t>
            </a:r>
          </a:p>
          <a:p>
            <a:pPr algn="just" eaLnBrk="1" hangingPunct="1">
              <a:buNone/>
            </a:pPr>
            <a:endParaRPr lang="es-MX" sz="2800" dirty="0" smtClean="0">
              <a:latin typeface="Calibri" pitchFamily="34" charset="0"/>
            </a:endParaRPr>
          </a:p>
          <a:p>
            <a:pPr algn="just" eaLnBrk="1" hangingPunct="1"/>
            <a:r>
              <a:rPr lang="es-MX" sz="2800" dirty="0" smtClean="0">
                <a:latin typeface="Calibri" pitchFamily="34" charset="0"/>
              </a:rPr>
              <a:t>Faculta al individuo a decidir quién, cómo, cuándo y hasta que punto utilizará su información personal.</a:t>
            </a:r>
          </a:p>
          <a:p>
            <a:pPr algn="ctr" eaLnBrk="1" hangingPunct="1">
              <a:buFontTx/>
              <a:buNone/>
            </a:pPr>
            <a:endParaRPr lang="es-MX" sz="28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s-MX" sz="2500" i="1" dirty="0" smtClean="0">
                <a:solidFill>
                  <a:srgbClr val="CC0000"/>
                </a:solidFill>
                <a:latin typeface="Calibri" pitchFamily="34" charset="0"/>
              </a:rPr>
              <a:t>Protege la dimensión informativa de nuestra vida privada</a:t>
            </a:r>
          </a:p>
          <a:p>
            <a:pPr eaLnBrk="1" hangingPunct="1">
              <a:buFontTx/>
              <a:buNone/>
            </a:pPr>
            <a:endParaRPr lang="es-MX" sz="2400" dirty="0" smtClean="0">
              <a:solidFill>
                <a:srgbClr val="777777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MX" sz="2400" dirty="0" smtClean="0">
              <a:solidFill>
                <a:srgbClr val="777777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MX" sz="2400" dirty="0" smtClean="0">
              <a:latin typeface="Calibri" pitchFamily="34" charset="0"/>
            </a:endParaRPr>
          </a:p>
          <a:p>
            <a:pPr eaLnBrk="1" hangingPunct="1"/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ES" sz="2400" dirty="0" smtClean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1520" y="116632"/>
            <a:ext cx="2448272" cy="2276475"/>
          </a:xfrm>
          <a:prstGeom prst="ellipse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Poder a </a:t>
            </a:r>
          </a:p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los ciudadanos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254869"/>
            <a:ext cx="5760639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</a:rPr>
              <a:t>Derecho a la Protección de Datos Personales (2)</a:t>
            </a:r>
            <a:endParaRPr lang="es-E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492896"/>
            <a:ext cx="8280598" cy="4032448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es-MX" dirty="0" smtClean="0">
                <a:latin typeface="Calibri" pitchFamily="34" charset="0"/>
              </a:rPr>
              <a:t>No es derecho absoluto.</a:t>
            </a:r>
          </a:p>
          <a:p>
            <a:pPr algn="just" eaLnBrk="1" hangingPunct="1">
              <a:buNone/>
            </a:pPr>
            <a:endParaRPr lang="es-MX" dirty="0" smtClean="0">
              <a:latin typeface="Calibri" pitchFamily="34" charset="0"/>
            </a:endParaRPr>
          </a:p>
          <a:p>
            <a:pPr algn="just" eaLnBrk="1" hangingPunct="1"/>
            <a:r>
              <a:rPr lang="es-MX" dirty="0" smtClean="0">
                <a:latin typeface="Calibri" pitchFamily="34" charset="0"/>
              </a:rPr>
              <a:t>Sólo admite aquellas restricciones </a:t>
            </a:r>
            <a:r>
              <a:rPr lang="es-MX" i="1" dirty="0" smtClean="0">
                <a:latin typeface="Calibri" pitchFamily="34" charset="0"/>
              </a:rPr>
              <a:t>prescritas en ley</a:t>
            </a:r>
            <a:r>
              <a:rPr lang="es-MX" dirty="0" smtClean="0">
                <a:latin typeface="Calibri" pitchFamily="34" charset="0"/>
              </a:rPr>
              <a:t> que resulten razonables en una sociedad democrática: seguridad nacional, seguridad pública, preservación de la salud, prevención del delito y la protección de los derechos y libertades de los demás.</a:t>
            </a:r>
          </a:p>
          <a:p>
            <a:pPr eaLnBrk="1" hangingPunct="1">
              <a:buNone/>
            </a:pPr>
            <a:endParaRPr lang="es-MX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s-MX" i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es-MX" i="1" dirty="0" smtClean="0">
                <a:latin typeface="Calibri" pitchFamily="34" charset="0"/>
              </a:rPr>
              <a:t> </a:t>
            </a:r>
            <a:r>
              <a:rPr lang="es-MX" sz="2100" i="1" dirty="0" smtClean="0">
                <a:solidFill>
                  <a:srgbClr val="CC0000"/>
                </a:solidFill>
                <a:latin typeface="Calibri" pitchFamily="34" charset="0"/>
              </a:rPr>
              <a:t>Su ejercicio se limita sólo por excepción</a:t>
            </a:r>
            <a:endParaRPr lang="es-MX" sz="2100" dirty="0" smtClean="0">
              <a:solidFill>
                <a:srgbClr val="CC0000"/>
              </a:solidFill>
              <a:latin typeface="Calibri" pitchFamily="34" charset="0"/>
            </a:endParaRPr>
          </a:p>
          <a:p>
            <a:pPr eaLnBrk="1" hangingPunct="1"/>
            <a:endParaRPr lang="es-ES" sz="2400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388" y="620713"/>
            <a:ext cx="236855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2400" b="1" dirty="0">
              <a:latin typeface="Trebuchet MS" pitchFamily="34" charset="0"/>
            </a:endParaRPr>
          </a:p>
          <a:p>
            <a:pPr algn="ctr"/>
            <a:endParaRPr lang="es-MX" sz="2600" b="1" dirty="0">
              <a:latin typeface="Trebuchet MS" pitchFamily="34" charset="0"/>
            </a:endParaRPr>
          </a:p>
          <a:p>
            <a:pPr algn="ctr"/>
            <a:endParaRPr lang="es-MX" sz="2600" b="1" dirty="0">
              <a:latin typeface="Trebuchet MS" pitchFamily="34" charset="0"/>
            </a:endParaRPr>
          </a:p>
          <a:p>
            <a:pPr algn="ctr"/>
            <a:endParaRPr lang="es-MX" b="1" dirty="0">
              <a:latin typeface="Trebuchet MS" pitchFamily="34" charset="0"/>
            </a:endParaRPr>
          </a:p>
          <a:p>
            <a:pPr algn="ctr"/>
            <a:endParaRPr lang="es-MX" b="1" dirty="0"/>
          </a:p>
          <a:p>
            <a:pPr algn="ctr"/>
            <a:endParaRPr lang="es-ES" b="1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1520" y="116632"/>
            <a:ext cx="2448272" cy="227647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Límites </a:t>
            </a:r>
          </a:p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democráticos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5" y="1628800"/>
            <a:ext cx="4320480" cy="611547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</a:rPr>
              <a:t>Fundamento Constitucional</a:t>
            </a:r>
            <a:endParaRPr lang="es-E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564904"/>
            <a:ext cx="7920558" cy="3888432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alibri" pitchFamily="34" charset="0"/>
              </a:rPr>
              <a:t>Artículo 16 Constitucional:</a:t>
            </a:r>
          </a:p>
          <a:p>
            <a:pPr marL="365760" lvl="1" indent="0" algn="just">
              <a:buNone/>
            </a:pPr>
            <a:r>
              <a:rPr lang="es-MX" sz="2400" dirty="0" smtClean="0">
                <a:latin typeface="Calibri" pitchFamily="34" charset="0"/>
              </a:rPr>
              <a:t>Se reforma en 2009 para darle status constitucional al </a:t>
            </a:r>
            <a:r>
              <a:rPr lang="es-MX" sz="2400" i="1" dirty="0" smtClean="0">
                <a:latin typeface="Calibri" pitchFamily="34" charset="0"/>
              </a:rPr>
              <a:t>Derecho a la protección de los datos personales</a:t>
            </a:r>
            <a:r>
              <a:rPr lang="es-MX" sz="2400" dirty="0" smtClean="0">
                <a:latin typeface="Calibri" pitchFamily="34" charset="0"/>
              </a:rPr>
              <a:t>. También se reconocen los derechos de acceso, rectificación y cancelación de los datos personales, así como el derecho a manifestar su oposición (Derechos ARCO)</a:t>
            </a:r>
            <a:endParaRPr lang="es-MX" sz="2400" i="1" dirty="0" smtClean="0">
              <a:latin typeface="Calibri" pitchFamily="34" charset="0"/>
            </a:endParaRPr>
          </a:p>
          <a:p>
            <a:pPr algn="ctr"/>
            <a:endParaRPr lang="es-MX" sz="21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s-MX" sz="21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100" i="1" dirty="0" smtClean="0">
                <a:solidFill>
                  <a:srgbClr val="CC0000"/>
                </a:solidFill>
                <a:latin typeface="Calibri" pitchFamily="34" charset="0"/>
              </a:rPr>
              <a:t>Protección de la privacidad desde el punto de vista informacional </a:t>
            </a:r>
            <a:endParaRPr lang="es-MX" sz="2100" dirty="0" smtClean="0">
              <a:solidFill>
                <a:srgbClr val="CC000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MX" sz="2100" dirty="0" smtClean="0">
              <a:solidFill>
                <a:srgbClr val="777777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ES" sz="2400" dirty="0" smtClean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79512" y="116632"/>
            <a:ext cx="2448272" cy="227647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Protección expresa</a:t>
            </a:r>
          </a:p>
          <a:p>
            <a:pPr algn="ctr"/>
            <a:r>
              <a:rPr lang="es-MX" sz="2200" b="1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n la constitución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556792"/>
            <a:ext cx="4681239" cy="5676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</a:rPr>
              <a:t>Fundamento Constitucional (2) </a:t>
            </a:r>
            <a:endParaRPr lang="es-E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564904"/>
            <a:ext cx="8352606" cy="4166096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alibri" pitchFamily="34" charset="0"/>
              </a:rPr>
              <a:t>Artículo 16 Constitucional:	</a:t>
            </a:r>
          </a:p>
          <a:p>
            <a:pPr marL="365760" lvl="1" indent="0" algn="just">
              <a:buNone/>
            </a:pPr>
            <a:r>
              <a:rPr lang="es-MX" sz="2400" dirty="0" smtClean="0">
                <a:latin typeface="Calibri" pitchFamily="34" charset="0"/>
              </a:rPr>
              <a:t>“</a:t>
            </a:r>
            <a:r>
              <a:rPr lang="es-MX" sz="2400" i="1" dirty="0" smtClean="0">
                <a:latin typeface="Calibri" pitchFamily="34" charset="0"/>
              </a:rPr>
              <a:t>Toda persona tiene derecho a la protección de sus datos personales, al acceso, rectificación y cancelación de los mismos, así como a manifestar su oposición, </a:t>
            </a:r>
            <a:r>
              <a:rPr lang="es-MX" sz="2400" i="1" u="sng" dirty="0" smtClean="0">
                <a:latin typeface="Calibri" pitchFamily="34" charset="0"/>
              </a:rPr>
              <a:t>en los términos que fije la ley</a:t>
            </a:r>
            <a:r>
              <a:rPr lang="es-MX" sz="2400" i="1" dirty="0" smtClean="0">
                <a:latin typeface="Calibri" pitchFamily="34" charset="0"/>
              </a:rPr>
              <a:t>, la cual establecerá los supuestos de excepción a los principios que rijan el tratamiento de datos, por razones de seguridad nacional, disposiciones de orden público, seguridad y salud públicas o para proteger los derechos de terceros</a:t>
            </a:r>
            <a:r>
              <a:rPr lang="es-MX" sz="2400" dirty="0" smtClean="0">
                <a:latin typeface="Calibri" pitchFamily="34" charset="0"/>
              </a:rPr>
              <a:t>”.</a:t>
            </a:r>
          </a:p>
          <a:p>
            <a:endParaRPr lang="es-MX" sz="21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100" i="1" dirty="0" smtClean="0">
                <a:solidFill>
                  <a:srgbClr val="FF0000"/>
                </a:solidFill>
                <a:latin typeface="Calibri" pitchFamily="34" charset="0"/>
              </a:rPr>
              <a:t>El ejercicio del derecho será determinado por la ley</a:t>
            </a: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ES" sz="2400" dirty="0" smtClean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79630" y="116632"/>
            <a:ext cx="2448272" cy="227647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Criterios de </a:t>
            </a:r>
          </a:p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regulación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76250"/>
            <a:ext cx="5976663" cy="1497369"/>
          </a:xfrm>
        </p:spPr>
        <p:txBody>
          <a:bodyPr>
            <a:normAutofit fontScale="90000"/>
          </a:bodyPr>
          <a:lstStyle/>
          <a:p>
            <a:r>
              <a:rPr lang="es-MX" sz="3100" b="1" dirty="0" smtClean="0">
                <a:solidFill>
                  <a:schemeClr val="tx1"/>
                </a:solidFill>
                <a:latin typeface="Calibri" pitchFamily="34" charset="0"/>
              </a:rPr>
              <a:t>Derechos </a:t>
            </a:r>
            <a:r>
              <a:rPr lang="es-MX" sz="3100" b="1" dirty="0">
                <a:solidFill>
                  <a:schemeClr val="tx1"/>
                </a:solidFill>
                <a:latin typeface="Calibri" pitchFamily="34" charset="0"/>
              </a:rPr>
              <a:t>incluidos en el Derecho a la Protección de Datos Personales</a:t>
            </a:r>
            <a:br>
              <a:rPr lang="es-MX" sz="31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s-MX" sz="3100" b="1" dirty="0">
                <a:solidFill>
                  <a:schemeClr val="tx1"/>
                </a:solidFill>
                <a:latin typeface="Calibri" pitchFamily="34" charset="0"/>
              </a:rPr>
              <a:t>(derechos ARCO</a:t>
            </a:r>
            <a:r>
              <a:rPr lang="es-MX" sz="3100" b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es-ES" sz="2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ctángulo 16"/>
          <p:cNvSpPr/>
          <p:nvPr/>
        </p:nvSpPr>
        <p:spPr>
          <a:xfrm>
            <a:off x="971600" y="1988840"/>
            <a:ext cx="751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 smtClean="0">
              <a:latin typeface="Calibri" pitchFamily="34" charset="0"/>
              <a:ea typeface="Century Gothic" charset="0"/>
              <a:cs typeface="Century Gothic" charset="0"/>
            </a:endParaRPr>
          </a:p>
          <a:p>
            <a:pPr marL="285750" indent="-285750" algn="ctr">
              <a:buFont typeface="Courier New" pitchFamily="49" charset="0"/>
              <a:buChar char="o"/>
            </a:pPr>
            <a:r>
              <a:rPr lang="es-MX" sz="2400" dirty="0">
                <a:latin typeface="Calibri" pitchFamily="34" charset="0"/>
              </a:rPr>
              <a:t>Cualquier individuo tiene derecho a:</a:t>
            </a:r>
          </a:p>
          <a:p>
            <a:pPr marL="457200" indent="-457200"/>
            <a:endParaRPr lang="es-MX" sz="24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400" dirty="0">
                <a:latin typeface="Calibri" pitchFamily="34" charset="0"/>
              </a:rPr>
              <a:t>A </a:t>
            </a:r>
            <a:r>
              <a:rPr lang="es-MX" sz="2400" dirty="0" err="1">
                <a:latin typeface="Calibri" pitchFamily="34" charset="0"/>
              </a:rPr>
              <a:t>cceder</a:t>
            </a:r>
            <a:r>
              <a:rPr lang="es-MX" sz="2400" dirty="0">
                <a:latin typeface="Calibri" pitchFamily="34" charset="0"/>
              </a:rPr>
              <a:t> a sus datos personales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24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400" dirty="0">
                <a:latin typeface="Calibri" pitchFamily="34" charset="0"/>
              </a:rPr>
              <a:t>R </a:t>
            </a:r>
            <a:r>
              <a:rPr lang="es-MX" sz="2400" dirty="0" err="1">
                <a:latin typeface="Calibri" pitchFamily="34" charset="0"/>
              </a:rPr>
              <a:t>ectificar</a:t>
            </a:r>
            <a:r>
              <a:rPr lang="es-MX" sz="2400" dirty="0">
                <a:latin typeface="Calibri" pitchFamily="34" charset="0"/>
              </a:rPr>
              <a:t> sus datos personales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24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400" dirty="0">
                <a:latin typeface="Calibri" pitchFamily="34" charset="0"/>
              </a:rPr>
              <a:t>C </a:t>
            </a:r>
            <a:r>
              <a:rPr lang="es-MX" sz="2400" dirty="0" err="1">
                <a:latin typeface="Calibri" pitchFamily="34" charset="0"/>
              </a:rPr>
              <a:t>ancelar</a:t>
            </a:r>
            <a:r>
              <a:rPr lang="es-MX" sz="2400" dirty="0">
                <a:latin typeface="Calibri" pitchFamily="34" charset="0"/>
              </a:rPr>
              <a:t> sus datos personales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24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O ponerse </a:t>
            </a:r>
            <a:r>
              <a:rPr lang="es-MX" sz="2400" dirty="0">
                <a:latin typeface="Calibri" pitchFamily="34" charset="0"/>
              </a:rPr>
              <a:t>al tratamiento de sus datos </a:t>
            </a:r>
            <a:r>
              <a:rPr lang="es-MX" sz="2400" dirty="0" smtClean="0">
                <a:latin typeface="Calibri" pitchFamily="34" charset="0"/>
              </a:rPr>
              <a:t>personales</a:t>
            </a:r>
          </a:p>
          <a:p>
            <a:pPr marL="457200" indent="-457200">
              <a:buFont typeface="Arial" pitchFamily="34" charset="0"/>
              <a:buChar char="•"/>
            </a:pPr>
            <a:endParaRPr lang="es-MX" sz="2400" dirty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400" dirty="0">
                <a:latin typeface="Calibri" pitchFamily="34" charset="0"/>
              </a:rPr>
              <a:t>La portabilidad de sus datos personales </a:t>
            </a:r>
          </a:p>
          <a:p>
            <a:endParaRPr lang="es-MX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s-ES" sz="1600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79630" y="116632"/>
            <a:ext cx="2448272" cy="227647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luralidad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03766" y="3068960"/>
            <a:ext cx="259922" cy="2736304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7"/>
          <p:cNvSpPr/>
          <p:nvPr/>
        </p:nvSpPr>
        <p:spPr>
          <a:xfrm>
            <a:off x="1043608" y="2869745"/>
            <a:ext cx="239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CC0000"/>
                </a:solidFill>
                <a:latin typeface="Calibri" pitchFamily="34" charset="0"/>
              </a:rPr>
              <a:t>Derecho a la privacidad</a:t>
            </a:r>
            <a:endParaRPr lang="es-MX" sz="2400" b="1" dirty="0">
              <a:solidFill>
                <a:srgbClr val="CC0000"/>
              </a:solidFill>
              <a:latin typeface="Calibri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ángulo 17"/>
          <p:cNvSpPr/>
          <p:nvPr/>
        </p:nvSpPr>
        <p:spPr>
          <a:xfrm>
            <a:off x="4572000" y="2869745"/>
            <a:ext cx="3602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C0000"/>
                </a:solidFill>
                <a:latin typeface="Calibri" pitchFamily="34" charset="0"/>
              </a:rPr>
              <a:t>Derecho a la Protección de </a:t>
            </a:r>
            <a:r>
              <a:rPr lang="es-MX" sz="2400" b="1" dirty="0" smtClean="0">
                <a:solidFill>
                  <a:srgbClr val="CC0000"/>
                </a:solidFill>
                <a:latin typeface="Calibri" pitchFamily="34" charset="0"/>
              </a:rPr>
              <a:t>Datos </a:t>
            </a:r>
            <a:r>
              <a:rPr lang="es-MX" sz="2400" b="1" dirty="0">
                <a:solidFill>
                  <a:srgbClr val="CC0000"/>
                </a:solidFill>
                <a:latin typeface="Calibri" pitchFamily="34" charset="0"/>
              </a:rPr>
              <a:t>Personales</a:t>
            </a:r>
          </a:p>
        </p:txBody>
      </p:sp>
      <p:sp>
        <p:nvSpPr>
          <p:cNvPr id="11" name="Rectángulo 17"/>
          <p:cNvSpPr/>
          <p:nvPr/>
        </p:nvSpPr>
        <p:spPr>
          <a:xfrm>
            <a:off x="1043608" y="3946758"/>
            <a:ext cx="2769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libri" pitchFamily="34" charset="0"/>
              </a:rPr>
              <a:t>Protege al individuo </a:t>
            </a:r>
            <a:r>
              <a:rPr lang="es-MX" sz="2400" dirty="0" smtClean="0">
                <a:latin typeface="Calibri" pitchFamily="34" charset="0"/>
              </a:rPr>
              <a:t>de </a:t>
            </a:r>
            <a:r>
              <a:rPr lang="es-MX" sz="2400" dirty="0">
                <a:latin typeface="Calibri" pitchFamily="34" charset="0"/>
              </a:rPr>
              <a:t>intromisiones arbitrarias o ilegales en su vida privada.</a:t>
            </a:r>
            <a:endParaRPr lang="es-MX" sz="2400" dirty="0">
              <a:latin typeface="Calibri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ángulo 17"/>
          <p:cNvSpPr/>
          <p:nvPr/>
        </p:nvSpPr>
        <p:spPr>
          <a:xfrm>
            <a:off x="4571999" y="3946758"/>
            <a:ext cx="3386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libri" pitchFamily="34" charset="0"/>
              </a:rPr>
              <a:t>Le confiere al individuo la </a:t>
            </a:r>
            <a:r>
              <a:rPr lang="es-MX" sz="2400" dirty="0" smtClean="0">
                <a:latin typeface="Calibri" pitchFamily="34" charset="0"/>
              </a:rPr>
              <a:t>facultad </a:t>
            </a:r>
            <a:r>
              <a:rPr lang="es-MX" sz="2400" dirty="0">
                <a:latin typeface="Calibri" pitchFamily="34" charset="0"/>
              </a:rPr>
              <a:t>de </a:t>
            </a:r>
            <a:r>
              <a:rPr lang="es-MX" sz="2400" dirty="0" smtClean="0">
                <a:latin typeface="Calibri" pitchFamily="34" charset="0"/>
              </a:rPr>
              <a:t>participar en </a:t>
            </a:r>
            <a:r>
              <a:rPr lang="es-MX" sz="2400" dirty="0">
                <a:latin typeface="Calibri" pitchFamily="34" charset="0"/>
              </a:rPr>
              <a:t>el tratamiento que </a:t>
            </a:r>
            <a:r>
              <a:rPr lang="es-MX" sz="2400" dirty="0" smtClean="0">
                <a:latin typeface="Calibri" pitchFamily="34" charset="0"/>
              </a:rPr>
              <a:t>otros hacen </a:t>
            </a:r>
            <a:r>
              <a:rPr lang="es-MX" sz="2400" dirty="0">
                <a:latin typeface="Calibri" pitchFamily="34" charset="0"/>
              </a:rPr>
              <a:t>de sus datos </a:t>
            </a:r>
            <a:r>
              <a:rPr lang="es-MX" sz="2400" dirty="0" smtClean="0">
                <a:latin typeface="Calibri" pitchFamily="34" charset="0"/>
              </a:rPr>
              <a:t>personales</a:t>
            </a:r>
            <a:r>
              <a:rPr lang="es-MX" sz="2400" dirty="0">
                <a:latin typeface="Calibri" pitchFamily="34" charset="0"/>
              </a:rPr>
              <a:t>.</a:t>
            </a:r>
            <a:endParaRPr lang="es-MX" sz="2400" i="1" dirty="0">
              <a:latin typeface="Calibri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95536" y="313935"/>
            <a:ext cx="2448272" cy="227647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>
                <a:latin typeface="Calibri" pitchFamily="34" charset="0"/>
              </a:rPr>
              <a:t>Protección de la </a:t>
            </a:r>
          </a:p>
          <a:p>
            <a:pPr algn="ctr"/>
            <a:r>
              <a:rPr lang="es-MX" sz="2200" b="1" dirty="0">
                <a:latin typeface="Calibri" pitchFamily="34" charset="0"/>
              </a:rPr>
              <a:t>libertad y </a:t>
            </a:r>
            <a:endParaRPr lang="es-MX" sz="2200" b="1" dirty="0" smtClean="0">
              <a:latin typeface="Calibri" pitchFamily="34" charset="0"/>
            </a:endParaRPr>
          </a:p>
          <a:p>
            <a:pPr algn="ctr"/>
            <a:r>
              <a:rPr lang="es-MX" sz="2200" b="1" dirty="0" smtClean="0">
                <a:latin typeface="Calibri" pitchFamily="34" charset="0"/>
              </a:rPr>
              <a:t>autonomía </a:t>
            </a:r>
            <a:endParaRPr lang="es-MX" sz="2200" b="1" dirty="0">
              <a:latin typeface="Calibri" pitchFamily="34" charset="0"/>
            </a:endParaRPr>
          </a:p>
          <a:p>
            <a:pPr algn="ctr"/>
            <a:r>
              <a:rPr lang="es-MX" sz="2200" b="1" dirty="0">
                <a:latin typeface="Calibri" pitchFamily="34" charset="0"/>
              </a:rPr>
              <a:t>personales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275856" y="1844824"/>
            <a:ext cx="1950120" cy="63894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Calibri" pitchFamily="34" charset="0"/>
              </a:rPr>
              <a:t>Distinción</a:t>
            </a:r>
            <a:endParaRPr lang="es-ES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1179" y="74158"/>
            <a:ext cx="2448272" cy="2276475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>
                <a:latin typeface="Calibri" pitchFamily="34" charset="0"/>
              </a:rPr>
              <a:t>Protección de la </a:t>
            </a:r>
          </a:p>
          <a:p>
            <a:pPr algn="ctr"/>
            <a:r>
              <a:rPr lang="es-MX" sz="2200" b="1" dirty="0">
                <a:latin typeface="Calibri" pitchFamily="34" charset="0"/>
              </a:rPr>
              <a:t>libertad y </a:t>
            </a:r>
            <a:endParaRPr lang="es-MX" sz="2200" b="1" dirty="0" smtClean="0">
              <a:latin typeface="Calibri" pitchFamily="34" charset="0"/>
            </a:endParaRPr>
          </a:p>
          <a:p>
            <a:pPr algn="ctr"/>
            <a:r>
              <a:rPr lang="es-MX" sz="2200" b="1" dirty="0" smtClean="0">
                <a:latin typeface="Calibri" pitchFamily="34" charset="0"/>
              </a:rPr>
              <a:t>autonomía </a:t>
            </a:r>
            <a:endParaRPr lang="es-MX" sz="2200" b="1" dirty="0">
              <a:latin typeface="Calibri" pitchFamily="34" charset="0"/>
            </a:endParaRPr>
          </a:p>
          <a:p>
            <a:pPr algn="ctr"/>
            <a:r>
              <a:rPr lang="es-MX" sz="2200" b="1" dirty="0">
                <a:latin typeface="Calibri" pitchFamily="34" charset="0"/>
              </a:rPr>
              <a:t>personales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ángulo 17"/>
          <p:cNvSpPr/>
          <p:nvPr/>
        </p:nvSpPr>
        <p:spPr>
          <a:xfrm>
            <a:off x="1115616" y="2363354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CC0000"/>
                </a:solidFill>
                <a:latin typeface="Calibri" pitchFamily="34" charset="0"/>
              </a:rPr>
              <a:t>Derecho a la privacidad</a:t>
            </a:r>
            <a:endParaRPr lang="es-MX" sz="2400" b="1" dirty="0">
              <a:solidFill>
                <a:srgbClr val="CC0000"/>
              </a:solidFill>
              <a:latin typeface="Calibri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ángulo 17"/>
          <p:cNvSpPr/>
          <p:nvPr/>
        </p:nvSpPr>
        <p:spPr>
          <a:xfrm>
            <a:off x="4461033" y="2386467"/>
            <a:ext cx="3602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C0000"/>
                </a:solidFill>
                <a:latin typeface="Calibri" pitchFamily="34" charset="0"/>
              </a:rPr>
              <a:t>Derecho a la Protección de </a:t>
            </a:r>
            <a:r>
              <a:rPr lang="es-MX" sz="2400" b="1" dirty="0" smtClean="0">
                <a:solidFill>
                  <a:srgbClr val="CC0000"/>
                </a:solidFill>
                <a:latin typeface="Calibri" pitchFamily="34" charset="0"/>
              </a:rPr>
              <a:t>Datos </a:t>
            </a:r>
            <a:r>
              <a:rPr lang="es-MX" sz="2400" b="1" dirty="0">
                <a:solidFill>
                  <a:srgbClr val="CC0000"/>
                </a:solidFill>
                <a:latin typeface="Calibri" pitchFamily="34" charset="0"/>
              </a:rPr>
              <a:t>Personales</a:t>
            </a:r>
          </a:p>
        </p:txBody>
      </p:sp>
      <p:sp>
        <p:nvSpPr>
          <p:cNvPr id="13" name="Rectángulo 17"/>
          <p:cNvSpPr/>
          <p:nvPr/>
        </p:nvSpPr>
        <p:spPr>
          <a:xfrm>
            <a:off x="683568" y="3182594"/>
            <a:ext cx="36813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libri" pitchFamily="34" charset="0"/>
              </a:rPr>
              <a:t>Protege diversas áreas </a:t>
            </a:r>
            <a:r>
              <a:rPr lang="es-MX" sz="2400" dirty="0" smtClean="0">
                <a:latin typeface="Calibri" pitchFamily="34" charset="0"/>
              </a:rPr>
              <a:t>relacionadas</a:t>
            </a:r>
            <a:r>
              <a:rPr lang="es-MX" sz="2400" dirty="0">
                <a:latin typeface="Calibri" pitchFamily="34" charset="0"/>
              </a:rPr>
              <a:t> con la vida privada del individuo</a:t>
            </a:r>
            <a:r>
              <a:rPr lang="es-MX" sz="2400" dirty="0" smtClean="0">
                <a:latin typeface="Calibri" pitchFamily="34" charset="0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  <a:ea typeface="Century Gothic" charset="0"/>
                <a:cs typeface="Century Gothic" charset="0"/>
              </a:rPr>
              <a:t>Domicilio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  <a:ea typeface="Century Gothic" charset="0"/>
                <a:cs typeface="Century Gothic" charset="0"/>
              </a:rPr>
              <a:t>Comunicaciones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  <a:ea typeface="Century Gothic" charset="0"/>
                <a:cs typeface="Century Gothic" charset="0"/>
              </a:rPr>
              <a:t>Familia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  <a:ea typeface="Century Gothic" charset="0"/>
                <a:cs typeface="Century Gothic" charset="0"/>
              </a:rPr>
              <a:t>Cuerpo </a:t>
            </a:r>
            <a:endParaRPr lang="es-MX" sz="2400" dirty="0">
              <a:latin typeface="Calibri" pitchFamily="34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  <a:ea typeface="Century Gothic" charset="0"/>
                <a:cs typeface="Century Gothic" charset="0"/>
              </a:rPr>
              <a:t>Información personal</a:t>
            </a:r>
            <a:endParaRPr lang="es-MX" sz="2400" dirty="0">
              <a:latin typeface="Calibri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ángulo 17"/>
          <p:cNvSpPr/>
          <p:nvPr/>
        </p:nvSpPr>
        <p:spPr>
          <a:xfrm>
            <a:off x="4461033" y="3218239"/>
            <a:ext cx="3507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libri" pitchFamily="34" charset="0"/>
              </a:rPr>
              <a:t>Protege el manejo justo </a:t>
            </a:r>
            <a:r>
              <a:rPr lang="es-MX" sz="2400" dirty="0" smtClean="0">
                <a:latin typeface="Calibri" pitchFamily="34" charset="0"/>
              </a:rPr>
              <a:t>de </a:t>
            </a:r>
            <a:r>
              <a:rPr lang="es-MX" sz="2400" dirty="0">
                <a:latin typeface="Calibri" pitchFamily="34" charset="0"/>
              </a:rPr>
              <a:t>los datos </a:t>
            </a:r>
            <a:r>
              <a:rPr lang="es-MX" sz="2400" dirty="0" smtClean="0">
                <a:latin typeface="Calibri" pitchFamily="34" charset="0"/>
              </a:rPr>
              <a:t>personales: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Acceso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Rectificación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Cancelación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Oposición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Medidas </a:t>
            </a:r>
            <a:r>
              <a:rPr lang="es-MX" sz="2400" dirty="0">
                <a:latin typeface="Calibri" pitchFamily="34" charset="0"/>
              </a:rPr>
              <a:t>de Seguridad</a:t>
            </a:r>
            <a:endParaRPr lang="es-MX" sz="2400" i="1" dirty="0">
              <a:latin typeface="Calibri" pitchFamily="34" charset="0"/>
            </a:endParaRPr>
          </a:p>
        </p:txBody>
      </p:sp>
      <p:sp>
        <p:nvSpPr>
          <p:cNvPr id="15" name="Rectángulo 16"/>
          <p:cNvSpPr/>
          <p:nvPr/>
        </p:nvSpPr>
        <p:spPr>
          <a:xfrm>
            <a:off x="1979712" y="6237312"/>
            <a:ext cx="53126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100" i="1" dirty="0">
                <a:solidFill>
                  <a:srgbClr val="CC0000"/>
                </a:solidFill>
                <a:latin typeface="Calibri" pitchFamily="34" charset="0"/>
              </a:rPr>
              <a:t>Derechos íntimamente relacionados</a:t>
            </a:r>
            <a:endParaRPr lang="es-MX" sz="21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915816" y="1484784"/>
            <a:ext cx="1950120" cy="638944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Calibri" pitchFamily="34" charset="0"/>
              </a:rPr>
              <a:t>Distinción (2)</a:t>
            </a:r>
            <a:endParaRPr lang="es-ES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1412776"/>
            <a:ext cx="3673127" cy="567655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</a:rPr>
              <a:t>Derecho a la privacidad</a:t>
            </a:r>
            <a:endParaRPr lang="es-E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23866" y="2274960"/>
            <a:ext cx="5724598" cy="3386287"/>
          </a:xfrm>
        </p:spPr>
        <p:txBody>
          <a:bodyPr>
            <a:normAutofit fontScale="85000" lnSpcReduction="20000"/>
          </a:bodyPr>
          <a:lstStyle/>
          <a:p>
            <a:pPr marL="177800" indent="0" algn="just" eaLnBrk="1" hangingPunct="1">
              <a:lnSpc>
                <a:spcPct val="110000"/>
              </a:lnSpc>
              <a:buFontTx/>
              <a:buNone/>
            </a:pPr>
            <a:endParaRPr lang="es-MX" sz="2500" dirty="0" smtClean="0">
              <a:latin typeface="Calibri" pitchFamily="34" charset="0"/>
            </a:endParaRPr>
          </a:p>
          <a:p>
            <a:pPr marL="177800" indent="0" algn="just" eaLnBrk="1" hangingPunct="1">
              <a:lnSpc>
                <a:spcPct val="110000"/>
              </a:lnSpc>
              <a:buFontTx/>
              <a:buNone/>
            </a:pPr>
            <a:endParaRPr lang="es-MX" sz="2500" dirty="0" smtClean="0">
              <a:latin typeface="Calibri" pitchFamily="34" charset="0"/>
            </a:endParaRPr>
          </a:p>
          <a:p>
            <a:pPr marL="177800" indent="0" algn="just" eaLnBrk="1" hangingPunct="1">
              <a:lnSpc>
                <a:spcPct val="110000"/>
              </a:lnSpc>
              <a:buFontTx/>
              <a:buNone/>
            </a:pPr>
            <a:r>
              <a:rPr lang="es-MX" sz="2500" dirty="0" smtClean="0">
                <a:latin typeface="Calibri" pitchFamily="34" charset="0"/>
              </a:rPr>
              <a:t>Es el derecho que todo individuo tiene a separar aspectos de su vida privada del escrutinio público.</a:t>
            </a:r>
          </a:p>
          <a:p>
            <a:pPr marL="0" indent="0" eaLnBrk="1" hangingPunct="1">
              <a:buFontTx/>
              <a:buNone/>
            </a:pPr>
            <a:endParaRPr lang="es-MX" sz="2400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s-MX" sz="2400" i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s-MX" sz="2400" i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s-MX" i="1" dirty="0">
              <a:solidFill>
                <a:schemeClr val="accent5"/>
              </a:solidFill>
              <a:latin typeface="Calibri" pitchFamily="34" charset="0"/>
            </a:endParaRPr>
          </a:p>
          <a:p>
            <a:pPr lvl="1" algn="ctr">
              <a:buFontTx/>
              <a:buNone/>
            </a:pPr>
            <a:r>
              <a:rPr lang="es-MX" sz="2500" i="1" dirty="0" smtClean="0">
                <a:solidFill>
                  <a:srgbClr val="CC0000"/>
                </a:solidFill>
                <a:latin typeface="Calibri" pitchFamily="34" charset="0"/>
              </a:rPr>
              <a:t>Privacidad: “la entiendes cuando la pierdes”</a:t>
            </a:r>
          </a:p>
          <a:p>
            <a:pPr eaLnBrk="1" hangingPunct="1">
              <a:buFontTx/>
              <a:buNone/>
            </a:pPr>
            <a:endParaRPr lang="es-MX" sz="2400" dirty="0" smtClean="0"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endParaRPr lang="es-MX" sz="2400" dirty="0" smtClean="0"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ES" sz="2400" dirty="0" smtClean="0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23528" y="2132856"/>
            <a:ext cx="2448272" cy="2276475"/>
          </a:xfrm>
          <a:prstGeom prst="ellipse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Calibri" pitchFamily="34" charset="0"/>
              </a:rPr>
              <a:t>Compleja </a:t>
            </a:r>
          </a:p>
          <a:p>
            <a:pPr algn="ctr"/>
            <a:r>
              <a:rPr lang="es-MX" sz="2200" b="1" dirty="0">
                <a:solidFill>
                  <a:schemeClr val="bg1"/>
                </a:solidFill>
                <a:latin typeface="Calibri" pitchFamily="34" charset="0"/>
              </a:rPr>
              <a:t>articulación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8"/>
            <a:ext cx="920115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276872"/>
            <a:ext cx="2520280" cy="922114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chemeClr val="tx1"/>
                </a:solidFill>
                <a:latin typeface="Calibri" pitchFamily="34" charset="0"/>
              </a:rPr>
              <a:t>¡Gracias</a:t>
            </a:r>
            <a:r>
              <a:rPr lang="es-ES" sz="4800" b="1" dirty="0" smtClean="0">
                <a:solidFill>
                  <a:schemeClr val="tx1"/>
                </a:solidFill>
                <a:latin typeface="Calibri" pitchFamily="34" charset="0"/>
              </a:rPr>
              <a:t>!</a:t>
            </a:r>
            <a:endParaRPr lang="es-ES" sz="36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3635896" y="3284984"/>
            <a:ext cx="1746114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3563888" y="33569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C0000"/>
                </a:solidFill>
                <a:latin typeface="Calibri" pitchFamily="34" charset="0"/>
              </a:rPr>
              <a:t>@dgricci</a:t>
            </a:r>
            <a:endParaRPr lang="es-ES" sz="3200" dirty="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76250"/>
            <a:ext cx="2376983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</a:rPr>
              <a:t>Componentes</a:t>
            </a:r>
            <a:endParaRPr lang="es-E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43808" y="1412776"/>
            <a:ext cx="5904656" cy="50405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es-MX" sz="2200" dirty="0" smtClean="0">
              <a:latin typeface="Trebuchet MS" pitchFamily="34" charset="0"/>
            </a:endParaRPr>
          </a:p>
          <a:p>
            <a:pPr marL="355600" indent="-355600" algn="just" eaLnBrk="1" hangingPunct="1">
              <a:buNone/>
            </a:pPr>
            <a:r>
              <a:rPr lang="es-MX" sz="2700" dirty="0" smtClean="0">
                <a:latin typeface="Calibri" pitchFamily="34" charset="0"/>
              </a:rPr>
              <a:t>1) Derecho a aislarte (Warren &amp; </a:t>
            </a:r>
            <a:r>
              <a:rPr lang="es-MX" sz="2700" dirty="0" err="1" smtClean="0">
                <a:latin typeface="Calibri" pitchFamily="34" charset="0"/>
              </a:rPr>
              <a:t>Brandeis</a:t>
            </a:r>
            <a:r>
              <a:rPr lang="es-MX" sz="2700" dirty="0" smtClean="0">
                <a:latin typeface="Calibri" pitchFamily="34" charset="0"/>
              </a:rPr>
              <a:t>, 1890): </a:t>
            </a:r>
          </a:p>
          <a:p>
            <a:pPr marL="365760" lvl="1" indent="0" algn="just">
              <a:buNone/>
            </a:pPr>
            <a:r>
              <a:rPr lang="es-MX" sz="2600" dirty="0" smtClean="0">
                <a:latin typeface="Calibri" pitchFamily="34" charset="0"/>
              </a:rPr>
              <a:t>Implica poder escudarnos física y psicológicamente de los demás.</a:t>
            </a:r>
          </a:p>
          <a:p>
            <a:pPr algn="just" eaLnBrk="1" hangingPunct="1">
              <a:buFontTx/>
              <a:buNone/>
            </a:pPr>
            <a:endParaRPr lang="es-MX" sz="2700" dirty="0" smtClean="0">
              <a:latin typeface="Calibri" pitchFamily="34" charset="0"/>
            </a:endParaRPr>
          </a:p>
          <a:p>
            <a:pPr marL="355600" indent="-355600" algn="just" eaLnBrk="1" hangingPunct="1">
              <a:buFontTx/>
              <a:buNone/>
            </a:pPr>
            <a:r>
              <a:rPr lang="es-MX" sz="2700" dirty="0" smtClean="0">
                <a:latin typeface="Calibri" pitchFamily="34" charset="0"/>
              </a:rPr>
              <a:t>2) Derecho a controlar la información de uno mismo incluso después de divulgarse (</a:t>
            </a:r>
            <a:r>
              <a:rPr lang="es-MX" sz="2700" dirty="0" err="1" smtClean="0">
                <a:latin typeface="Calibri" pitchFamily="34" charset="0"/>
              </a:rPr>
              <a:t>Westin</a:t>
            </a:r>
            <a:r>
              <a:rPr lang="es-MX" sz="2700" dirty="0" smtClean="0">
                <a:latin typeface="Calibri" pitchFamily="34" charset="0"/>
              </a:rPr>
              <a:t>, 1967): </a:t>
            </a:r>
          </a:p>
          <a:p>
            <a:pPr marL="355600" lvl="1" indent="9525" algn="just">
              <a:buFontTx/>
              <a:buNone/>
            </a:pPr>
            <a:r>
              <a:rPr lang="es-MX" sz="2600" dirty="0" smtClean="0">
                <a:latin typeface="Calibri" pitchFamily="34" charset="0"/>
              </a:rPr>
              <a:t>Implica poder participar activamente en sociedad.</a:t>
            </a:r>
          </a:p>
          <a:p>
            <a:pPr algn="ctr" eaLnBrk="1" hangingPunct="1">
              <a:buFontTx/>
              <a:buNone/>
            </a:pPr>
            <a:endParaRPr lang="es-MX" sz="2200" i="1" dirty="0" smtClean="0">
              <a:latin typeface="Calibri" pitchFamily="34" charset="0"/>
            </a:endParaRPr>
          </a:p>
          <a:p>
            <a:pPr lvl="1" algn="ctr">
              <a:buFontTx/>
              <a:buNone/>
            </a:pPr>
            <a:r>
              <a:rPr lang="es-MX" sz="2300" i="1" dirty="0" smtClean="0">
                <a:solidFill>
                  <a:srgbClr val="CC0000"/>
                </a:solidFill>
                <a:latin typeface="Calibri" pitchFamily="34" charset="0"/>
              </a:rPr>
              <a:t>Aspectos distintos pero intrínsecamente vinculados</a:t>
            </a:r>
          </a:p>
          <a:p>
            <a:pPr lvl="1">
              <a:buFontTx/>
              <a:buNone/>
            </a:pPr>
            <a:endParaRPr lang="es-MX" sz="2300" i="1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MX" sz="2200" dirty="0" smtClean="0">
              <a:solidFill>
                <a:srgbClr val="777777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endParaRPr lang="es-MX" sz="2100" dirty="0" smtClean="0">
              <a:solidFill>
                <a:srgbClr val="777777"/>
              </a:solidFill>
              <a:latin typeface="Trebuchet MS" pitchFamily="34" charset="0"/>
            </a:endParaRP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MX" sz="2400" dirty="0" smtClean="0"/>
          </a:p>
          <a:p>
            <a:pPr eaLnBrk="1" hangingPunct="1"/>
            <a:endParaRPr lang="es-ES" sz="2400" dirty="0" smtClean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3528" y="2204864"/>
            <a:ext cx="2448272" cy="2276475"/>
          </a:xfrm>
          <a:prstGeom prst="ellipse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Calibri" pitchFamily="34" charset="0"/>
              </a:rPr>
              <a:t>Doble vertiente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32650\Desktop\29608\Documents\Respaldo Noviembre 11.11.2014\Documents\Respaldo 23083\Documents\Platica ESIA IPN\dr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2316"/>
            <a:ext cx="4644009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toshiba\Desktop\32650\Desktop\29608\Documents\Respaldo Noviembre 11.11.2014\Documents\Respaldo 23083\Documents\Platica ESIA IPN\dr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848" y="3435697"/>
            <a:ext cx="452411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67544" y="4509120"/>
            <a:ext cx="4546848" cy="13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000" b="1" kern="0" dirty="0" smtClean="0">
                <a:latin typeface="Calibri" pitchFamily="34" charset="0"/>
                <a:ea typeface="+mj-ea"/>
                <a:cs typeface="+mj-cs"/>
              </a:rPr>
              <a:t>No ser molestados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148064" y="980728"/>
            <a:ext cx="33843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000" b="1" kern="0" dirty="0" smtClean="0">
                <a:latin typeface="Calibri" pitchFamily="34" charset="0"/>
                <a:ea typeface="+mj-ea"/>
                <a:cs typeface="+mj-cs"/>
              </a:rPr>
              <a:t>Derecho a aislarnos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850"/>
            <a:ext cx="4499992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toshiba\Desktop\32650\Desktop\29608\Documents\Respaldo Noviembre 11.11.2014\Documents\Respaldo 23083\Documents\Platica ESIA IPN\dr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644008" cy="3121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4716016" y="765133"/>
            <a:ext cx="367240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Derecho a controlar nuestra información personal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539552" y="4422589"/>
            <a:ext cx="367240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Decidir qué aspectos de nuestra vida privada</a:t>
            </a:r>
            <a:r>
              <a:rPr kumimoji="0" lang="es-MX" sz="3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compartimos con los demás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latin typeface="Calibri" pitchFamily="34" charset="0"/>
              </a:rPr>
              <a:t>Áreas protegidas por 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el </a:t>
            </a:r>
            <a:r>
              <a:rPr lang="es-ES" b="1" dirty="0">
                <a:solidFill>
                  <a:schemeClr val="tx1"/>
                </a:solidFill>
                <a:latin typeface="Calibri" pitchFamily="34" charset="0"/>
              </a:rPr>
              <a:t>derecho a la 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privacidad</a:t>
            </a:r>
            <a:endParaRPr lang="es-MX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979712" y="3717032"/>
            <a:ext cx="48245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63888" y="5517232"/>
            <a:ext cx="2448272" cy="56693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Domicilio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toshiba\Desktop\32650\Desktop\29608\Documents\Respaldo Noviembre 11.11.2014\Documents\Respaldo 23083\Documents\Platica ESIA IPN\dr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764704"/>
            <a:ext cx="5524774" cy="3961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733256"/>
            <a:ext cx="3672408" cy="56693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Comunicaciones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692696"/>
            <a:ext cx="7467600" cy="4695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5589240"/>
            <a:ext cx="2016224" cy="71095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Familia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toshiba\Desktop\32650\Desktop\29608\Documents\Respaldo Noviembre 11.11.2014\Documents\Respaldo 23083\Documents\Platica ESIA IPN\dr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692696"/>
            <a:ext cx="5441007" cy="4534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13694</TotalTime>
  <Words>590</Words>
  <Application>Microsoft Office PowerPoint</Application>
  <PresentationFormat>Presentación en pantalla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Derecho a la privacidad</vt:lpstr>
      <vt:lpstr>Componentes</vt:lpstr>
      <vt:lpstr>Diapositiva 4</vt:lpstr>
      <vt:lpstr>Diapositiva 5</vt:lpstr>
      <vt:lpstr>Áreas protegidas por el derecho a la privacidad</vt:lpstr>
      <vt:lpstr>Domicilio</vt:lpstr>
      <vt:lpstr>Comunicaciones</vt:lpstr>
      <vt:lpstr>Familia</vt:lpstr>
      <vt:lpstr>Cuerpo</vt:lpstr>
      <vt:lpstr>Información personal</vt:lpstr>
      <vt:lpstr>Protección de Datos Personales</vt:lpstr>
      <vt:lpstr>Derecho a la Protección de Datos Personales</vt:lpstr>
      <vt:lpstr>Derecho a la Protección de Datos Personales (2)</vt:lpstr>
      <vt:lpstr>Fundamento Constitucional</vt:lpstr>
      <vt:lpstr>Fundamento Constitucional (2) </vt:lpstr>
      <vt:lpstr>Derechos incluidos en el Derecho a la Protección de Datos Personales (derechos ARCO)</vt:lpstr>
      <vt:lpstr>Distinción</vt:lpstr>
      <vt:lpstr>Distinción (2)</vt:lpstr>
      <vt:lpstr>Diapositiva 20</vt:lpstr>
      <vt:lpstr>¡Gracias!</vt:lpstr>
    </vt:vector>
  </TitlesOfParts>
  <Company>CNDH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Funcionamiento de los Tribunales Constitucionales: los Exámenes de Proporcionalidad</dc:title>
  <dc:creator>CNDH</dc:creator>
  <cp:lastModifiedBy>toshiba</cp:lastModifiedBy>
  <cp:revision>668</cp:revision>
  <dcterms:created xsi:type="dcterms:W3CDTF">2009-03-05T15:36:23Z</dcterms:created>
  <dcterms:modified xsi:type="dcterms:W3CDTF">2020-02-13T18:52:06Z</dcterms:modified>
</cp:coreProperties>
</file>