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4" r:id="rId5"/>
    <p:sldId id="265" r:id="rId6"/>
    <p:sldId id="263" r:id="rId7"/>
    <p:sldId id="276" r:id="rId8"/>
    <p:sldId id="267" r:id="rId9"/>
    <p:sldId id="268" r:id="rId10"/>
    <p:sldId id="269" r:id="rId11"/>
    <p:sldId id="277" r:id="rId12"/>
    <p:sldId id="271" r:id="rId13"/>
    <p:sldId id="272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60243-8B61-4498-8A85-0E729C788B9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1F74E9DA-6190-4957-B786-3F76D9E25E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MX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MX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Escenario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MX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 futuro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MX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</dgm:t>
    </dgm:pt>
    <dgm:pt modelId="{4EC08960-744D-4B09-B00F-8F7B59B4A18A}" type="parTrans" cxnId="{23D10833-DAD0-4719-A27A-D282BD49D32D}">
      <dgm:prSet/>
      <dgm:spPr/>
      <dgm:t>
        <a:bodyPr/>
        <a:lstStyle/>
        <a:p>
          <a:endParaRPr lang="es-MX"/>
        </a:p>
      </dgm:t>
    </dgm:pt>
    <dgm:pt modelId="{1CAE89D9-3F0E-4354-9DD5-42E56887F751}" type="sibTrans" cxnId="{23D10833-DAD0-4719-A27A-D282BD49D32D}">
      <dgm:prSet/>
      <dgm:spPr/>
      <dgm:t>
        <a:bodyPr/>
        <a:lstStyle/>
        <a:p>
          <a:endParaRPr lang="es-MX"/>
        </a:p>
      </dgm:t>
    </dgm:pt>
    <dgm:pt modelId="{4C429A0A-6F87-43F6-A7C9-8FF4BAB8FF5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altLang="es-MX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9DAC661F-FB78-4E36-8C4F-E842D391B3CD}" type="parTrans" cxnId="{21C094F1-63FB-445B-AE90-C089005B7CF9}">
      <dgm:prSet/>
      <dgm:spPr/>
      <dgm:t>
        <a:bodyPr/>
        <a:lstStyle/>
        <a:p>
          <a:endParaRPr lang="es-MX"/>
        </a:p>
      </dgm:t>
    </dgm:pt>
    <dgm:pt modelId="{4CA353DE-D1B4-4AC2-AF85-104793983BB8}" type="sibTrans" cxnId="{21C094F1-63FB-445B-AE90-C089005B7CF9}">
      <dgm:prSet/>
      <dgm:spPr/>
      <dgm:t>
        <a:bodyPr/>
        <a:lstStyle/>
        <a:p>
          <a:endParaRPr lang="es-MX"/>
        </a:p>
      </dgm:t>
    </dgm:pt>
    <dgm:pt modelId="{D54527BD-4CD4-4C05-AC15-0C251454EEA8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MX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Factores Internos</a:t>
          </a:r>
        </a:p>
      </dgm:t>
    </dgm:pt>
    <dgm:pt modelId="{F4A601BE-A71A-4CE3-9DE4-79658E224A21}" type="parTrans" cxnId="{14FB3540-0672-43E1-8899-96D3634BF99D}">
      <dgm:prSet/>
      <dgm:spPr/>
      <dgm:t>
        <a:bodyPr/>
        <a:lstStyle/>
        <a:p>
          <a:endParaRPr lang="es-MX"/>
        </a:p>
      </dgm:t>
    </dgm:pt>
    <dgm:pt modelId="{D1821B1C-A37A-4809-997B-598A97013394}" type="sibTrans" cxnId="{14FB3540-0672-43E1-8899-96D3634BF99D}">
      <dgm:prSet/>
      <dgm:spPr/>
      <dgm:t>
        <a:bodyPr/>
        <a:lstStyle/>
        <a:p>
          <a:endParaRPr lang="es-MX"/>
        </a:p>
      </dgm:t>
    </dgm:pt>
    <dgm:pt modelId="{51E18431-9E03-48B3-9780-38B4F75AC943}" type="pres">
      <dgm:prSet presAssocID="{4FB60243-8B61-4498-8A85-0E729C788B9D}" presName="composite" presStyleCnt="0">
        <dgm:presLayoutVars>
          <dgm:chMax val="5"/>
          <dgm:dir/>
          <dgm:resizeHandles val="exact"/>
        </dgm:presLayoutVars>
      </dgm:prSet>
      <dgm:spPr/>
    </dgm:pt>
    <dgm:pt modelId="{1B5DDF05-CE71-4BD7-932B-09778D300D05}" type="pres">
      <dgm:prSet presAssocID="{1F74E9DA-6190-4957-B786-3F76D9E25E7F}" presName="circle1" presStyleLbl="lnNode1" presStyleIdx="0" presStyleCnt="3"/>
      <dgm:spPr/>
    </dgm:pt>
    <dgm:pt modelId="{BF0A4B68-396F-417C-BD61-97EFF1715012}" type="pres">
      <dgm:prSet presAssocID="{1F74E9DA-6190-4957-B786-3F76D9E25E7F}" presName="text1" presStyleLbl="revTx" presStyleIdx="0" presStyleCnt="3" custLinFactNeighborX="-5493" custLinFactNeighborY="-33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76588C-5049-4611-B676-7B090A3DA5FF}" type="pres">
      <dgm:prSet presAssocID="{1F74E9DA-6190-4957-B786-3F76D9E25E7F}" presName="line1" presStyleLbl="callout" presStyleIdx="0" presStyleCnt="6"/>
      <dgm:spPr/>
    </dgm:pt>
    <dgm:pt modelId="{CE2A02E5-8406-48B5-9CC8-4B6B0313D797}" type="pres">
      <dgm:prSet presAssocID="{1F74E9DA-6190-4957-B786-3F76D9E25E7F}" presName="d1" presStyleLbl="callout" presStyleIdx="1" presStyleCnt="6"/>
      <dgm:spPr/>
    </dgm:pt>
    <dgm:pt modelId="{4FF282B3-2347-4686-99FD-E88EE6EA9F0F}" type="pres">
      <dgm:prSet presAssocID="{4C429A0A-6F87-43F6-A7C9-8FF4BAB8FF5C}" presName="circle2" presStyleLbl="lnNode1" presStyleIdx="1" presStyleCnt="3"/>
      <dgm:spPr/>
    </dgm:pt>
    <dgm:pt modelId="{97298A64-D45B-4486-B975-A2BDAA4802B6}" type="pres">
      <dgm:prSet presAssocID="{4C429A0A-6F87-43F6-A7C9-8FF4BAB8FF5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EBECAC-499F-4003-BD84-6B5DAE5A26E6}" type="pres">
      <dgm:prSet presAssocID="{4C429A0A-6F87-43F6-A7C9-8FF4BAB8FF5C}" presName="line2" presStyleLbl="callout" presStyleIdx="2" presStyleCnt="6"/>
      <dgm:spPr/>
    </dgm:pt>
    <dgm:pt modelId="{513E0D25-E0D2-4013-8F2D-75E8CF2ED8AE}" type="pres">
      <dgm:prSet presAssocID="{4C429A0A-6F87-43F6-A7C9-8FF4BAB8FF5C}" presName="d2" presStyleLbl="callout" presStyleIdx="3" presStyleCnt="6"/>
      <dgm:spPr/>
    </dgm:pt>
    <dgm:pt modelId="{3A95DBAA-08F4-4697-AE79-63DB42430B2F}" type="pres">
      <dgm:prSet presAssocID="{D54527BD-4CD4-4C05-AC15-0C251454EEA8}" presName="circle3" presStyleLbl="lnNode1" presStyleIdx="2" presStyleCnt="3" custLinFactNeighborX="1855" custLinFactNeighborY="-12202"/>
      <dgm:spPr/>
    </dgm:pt>
    <dgm:pt modelId="{307D3F68-4571-44A7-B2BD-82CA40998F0F}" type="pres">
      <dgm:prSet presAssocID="{D54527BD-4CD4-4C05-AC15-0C251454EEA8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637A06-06FD-4662-B34D-BEB7E4563994}" type="pres">
      <dgm:prSet presAssocID="{D54527BD-4CD4-4C05-AC15-0C251454EEA8}" presName="line3" presStyleLbl="callout" presStyleIdx="4" presStyleCnt="6"/>
      <dgm:spPr/>
    </dgm:pt>
    <dgm:pt modelId="{B4285C10-A1EF-410B-81EE-6498032E2726}" type="pres">
      <dgm:prSet presAssocID="{D54527BD-4CD4-4C05-AC15-0C251454EEA8}" presName="d3" presStyleLbl="callout" presStyleIdx="5" presStyleCnt="6"/>
      <dgm:spPr/>
    </dgm:pt>
  </dgm:ptLst>
  <dgm:cxnLst>
    <dgm:cxn modelId="{D71D309E-9311-47EA-8D20-C296D1D24464}" type="presOf" srcId="{1F74E9DA-6190-4957-B786-3F76D9E25E7F}" destId="{BF0A4B68-396F-417C-BD61-97EFF1715012}" srcOrd="0" destOrd="0" presId="urn:microsoft.com/office/officeart/2005/8/layout/target1"/>
    <dgm:cxn modelId="{263418C2-9F04-4103-8220-C6959A687B83}" type="presOf" srcId="{D54527BD-4CD4-4C05-AC15-0C251454EEA8}" destId="{307D3F68-4571-44A7-B2BD-82CA40998F0F}" srcOrd="0" destOrd="0" presId="urn:microsoft.com/office/officeart/2005/8/layout/target1"/>
    <dgm:cxn modelId="{128AFDCA-E4EB-46E0-859C-DC8C8FB88413}" type="presOf" srcId="{4FB60243-8B61-4498-8A85-0E729C788B9D}" destId="{51E18431-9E03-48B3-9780-38B4F75AC943}" srcOrd="0" destOrd="0" presId="urn:microsoft.com/office/officeart/2005/8/layout/target1"/>
    <dgm:cxn modelId="{21C094F1-63FB-445B-AE90-C089005B7CF9}" srcId="{4FB60243-8B61-4498-8A85-0E729C788B9D}" destId="{4C429A0A-6F87-43F6-A7C9-8FF4BAB8FF5C}" srcOrd="1" destOrd="0" parTransId="{9DAC661F-FB78-4E36-8C4F-E842D391B3CD}" sibTransId="{4CA353DE-D1B4-4AC2-AF85-104793983BB8}"/>
    <dgm:cxn modelId="{14FB3540-0672-43E1-8899-96D3634BF99D}" srcId="{4FB60243-8B61-4498-8A85-0E729C788B9D}" destId="{D54527BD-4CD4-4C05-AC15-0C251454EEA8}" srcOrd="2" destOrd="0" parTransId="{F4A601BE-A71A-4CE3-9DE4-79658E224A21}" sibTransId="{D1821B1C-A37A-4809-997B-598A97013394}"/>
    <dgm:cxn modelId="{23D10833-DAD0-4719-A27A-D282BD49D32D}" srcId="{4FB60243-8B61-4498-8A85-0E729C788B9D}" destId="{1F74E9DA-6190-4957-B786-3F76D9E25E7F}" srcOrd="0" destOrd="0" parTransId="{4EC08960-744D-4B09-B00F-8F7B59B4A18A}" sibTransId="{1CAE89D9-3F0E-4354-9DD5-42E56887F751}"/>
    <dgm:cxn modelId="{ED6E1829-55F9-4D46-8159-CDB9FD1C49D5}" type="presOf" srcId="{4C429A0A-6F87-43F6-A7C9-8FF4BAB8FF5C}" destId="{97298A64-D45B-4486-B975-A2BDAA4802B6}" srcOrd="0" destOrd="0" presId="urn:microsoft.com/office/officeart/2005/8/layout/target1"/>
    <dgm:cxn modelId="{70542667-D34E-448F-B252-32886A3ADCBC}" type="presParOf" srcId="{51E18431-9E03-48B3-9780-38B4F75AC943}" destId="{1B5DDF05-CE71-4BD7-932B-09778D300D05}" srcOrd="0" destOrd="0" presId="urn:microsoft.com/office/officeart/2005/8/layout/target1"/>
    <dgm:cxn modelId="{F0AD0A94-3D68-4BC6-9A6D-CCBE7B6E2C71}" type="presParOf" srcId="{51E18431-9E03-48B3-9780-38B4F75AC943}" destId="{BF0A4B68-396F-417C-BD61-97EFF1715012}" srcOrd="1" destOrd="0" presId="urn:microsoft.com/office/officeart/2005/8/layout/target1"/>
    <dgm:cxn modelId="{EAB8EF35-AB38-4D12-8DF2-00F5213F5C8D}" type="presParOf" srcId="{51E18431-9E03-48B3-9780-38B4F75AC943}" destId="{4076588C-5049-4611-B676-7B090A3DA5FF}" srcOrd="2" destOrd="0" presId="urn:microsoft.com/office/officeart/2005/8/layout/target1"/>
    <dgm:cxn modelId="{F566176D-14B2-4244-B3D5-AE2381093660}" type="presParOf" srcId="{51E18431-9E03-48B3-9780-38B4F75AC943}" destId="{CE2A02E5-8406-48B5-9CC8-4B6B0313D797}" srcOrd="3" destOrd="0" presId="urn:microsoft.com/office/officeart/2005/8/layout/target1"/>
    <dgm:cxn modelId="{A65B8E57-0621-42B4-BC17-9F81591DE963}" type="presParOf" srcId="{51E18431-9E03-48B3-9780-38B4F75AC943}" destId="{4FF282B3-2347-4686-99FD-E88EE6EA9F0F}" srcOrd="4" destOrd="0" presId="urn:microsoft.com/office/officeart/2005/8/layout/target1"/>
    <dgm:cxn modelId="{9CF91CBA-FB3E-4380-A62F-C6B3157E6793}" type="presParOf" srcId="{51E18431-9E03-48B3-9780-38B4F75AC943}" destId="{97298A64-D45B-4486-B975-A2BDAA4802B6}" srcOrd="5" destOrd="0" presId="urn:microsoft.com/office/officeart/2005/8/layout/target1"/>
    <dgm:cxn modelId="{B16D775B-DCED-46F5-A2EC-B284167A48B5}" type="presParOf" srcId="{51E18431-9E03-48B3-9780-38B4F75AC943}" destId="{1CEBECAC-499F-4003-BD84-6B5DAE5A26E6}" srcOrd="6" destOrd="0" presId="urn:microsoft.com/office/officeart/2005/8/layout/target1"/>
    <dgm:cxn modelId="{3E2FC5BE-EB58-4383-B1F7-6CDD667380C4}" type="presParOf" srcId="{51E18431-9E03-48B3-9780-38B4F75AC943}" destId="{513E0D25-E0D2-4013-8F2D-75E8CF2ED8AE}" srcOrd="7" destOrd="0" presId="urn:microsoft.com/office/officeart/2005/8/layout/target1"/>
    <dgm:cxn modelId="{856BDD42-D32A-45B2-A371-CC80132BCAFA}" type="presParOf" srcId="{51E18431-9E03-48B3-9780-38B4F75AC943}" destId="{3A95DBAA-08F4-4697-AE79-63DB42430B2F}" srcOrd="8" destOrd="0" presId="urn:microsoft.com/office/officeart/2005/8/layout/target1"/>
    <dgm:cxn modelId="{11970DA5-233B-441B-AB4E-FB419E4CC1AE}" type="presParOf" srcId="{51E18431-9E03-48B3-9780-38B4F75AC943}" destId="{307D3F68-4571-44A7-B2BD-82CA40998F0F}" srcOrd="9" destOrd="0" presId="urn:microsoft.com/office/officeart/2005/8/layout/target1"/>
    <dgm:cxn modelId="{25F86AAF-CE80-45C1-A19B-477ECF89DB3D}" type="presParOf" srcId="{51E18431-9E03-48B3-9780-38B4F75AC943}" destId="{63637A06-06FD-4662-B34D-BEB7E4563994}" srcOrd="10" destOrd="0" presId="urn:microsoft.com/office/officeart/2005/8/layout/target1"/>
    <dgm:cxn modelId="{78969AB7-D5BC-4906-925A-01150B59A9FC}" type="presParOf" srcId="{51E18431-9E03-48B3-9780-38B4F75AC943}" destId="{B4285C10-A1EF-410B-81EE-6498032E272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5DBAA-08F4-4697-AE79-63DB42430B2F}">
      <dsp:nvSpPr>
        <dsp:cNvPr id="0" name=""/>
        <dsp:cNvSpPr/>
      </dsp:nvSpPr>
      <dsp:spPr>
        <a:xfrm>
          <a:off x="1542775" y="570298"/>
          <a:ext cx="2698830" cy="2698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282B3-2347-4686-99FD-E88EE6EA9F0F}">
      <dsp:nvSpPr>
        <dsp:cNvPr id="0" name=""/>
        <dsp:cNvSpPr/>
      </dsp:nvSpPr>
      <dsp:spPr>
        <a:xfrm>
          <a:off x="2032478" y="1439376"/>
          <a:ext cx="1619298" cy="1619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DDF05-CE71-4BD7-932B-09778D300D05}">
      <dsp:nvSpPr>
        <dsp:cNvPr id="0" name=""/>
        <dsp:cNvSpPr/>
      </dsp:nvSpPr>
      <dsp:spPr>
        <a:xfrm>
          <a:off x="2572244" y="1979142"/>
          <a:ext cx="539766" cy="539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A4B68-396F-417C-BD61-97EFF1715012}">
      <dsp:nvSpPr>
        <dsp:cNvPr id="0" name=""/>
        <dsp:cNvSpPr/>
      </dsp:nvSpPr>
      <dsp:spPr>
        <a:xfrm>
          <a:off x="4567224" y="0"/>
          <a:ext cx="1349415" cy="78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MX" sz="12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MX" sz="12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Escenario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MX" sz="12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 futuro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MX" sz="12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endParaRPr>
        </a:p>
      </dsp:txBody>
      <dsp:txXfrm>
        <a:off x="4567224" y="0"/>
        <a:ext cx="1349415" cy="787158"/>
      </dsp:txXfrm>
    </dsp:sp>
    <dsp:sp modelId="{4076588C-5049-4611-B676-7B090A3DA5FF}">
      <dsp:nvSpPr>
        <dsp:cNvPr id="0" name=""/>
        <dsp:cNvSpPr/>
      </dsp:nvSpPr>
      <dsp:spPr>
        <a:xfrm>
          <a:off x="4303993" y="393579"/>
          <a:ext cx="33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A02E5-8406-48B5-9CC8-4B6B0313D797}">
      <dsp:nvSpPr>
        <dsp:cNvPr id="0" name=""/>
        <dsp:cNvSpPr/>
      </dsp:nvSpPr>
      <dsp:spPr>
        <a:xfrm rot="5400000">
          <a:off x="2644888" y="591268"/>
          <a:ext cx="1854995" cy="14605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98A64-D45B-4486-B975-A2BDAA4802B6}">
      <dsp:nvSpPr>
        <dsp:cNvPr id="0" name=""/>
        <dsp:cNvSpPr/>
      </dsp:nvSpPr>
      <dsp:spPr>
        <a:xfrm>
          <a:off x="4641347" y="787158"/>
          <a:ext cx="1349415" cy="78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altLang="es-MX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641347" y="787158"/>
        <a:ext cx="1349415" cy="787158"/>
      </dsp:txXfrm>
    </dsp:sp>
    <dsp:sp modelId="{1CEBECAC-499F-4003-BD84-6B5DAE5A26E6}">
      <dsp:nvSpPr>
        <dsp:cNvPr id="0" name=""/>
        <dsp:cNvSpPr/>
      </dsp:nvSpPr>
      <dsp:spPr>
        <a:xfrm>
          <a:off x="4303993" y="1180738"/>
          <a:ext cx="33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E0D25-E0D2-4013-8F2D-75E8CF2ED8AE}">
      <dsp:nvSpPr>
        <dsp:cNvPr id="0" name=""/>
        <dsp:cNvSpPr/>
      </dsp:nvSpPr>
      <dsp:spPr>
        <a:xfrm rot="5400000">
          <a:off x="3043055" y="1366147"/>
          <a:ext cx="1445493" cy="107368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D3F68-4571-44A7-B2BD-82CA40998F0F}">
      <dsp:nvSpPr>
        <dsp:cNvPr id="0" name=""/>
        <dsp:cNvSpPr/>
      </dsp:nvSpPr>
      <dsp:spPr>
        <a:xfrm>
          <a:off x="4641347" y="1574317"/>
          <a:ext cx="1349415" cy="78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s-MX" sz="12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Factores Internos</a:t>
          </a:r>
        </a:p>
      </dsp:txBody>
      <dsp:txXfrm>
        <a:off x="4641347" y="1574317"/>
        <a:ext cx="1349415" cy="787158"/>
      </dsp:txXfrm>
    </dsp:sp>
    <dsp:sp modelId="{63637A06-06FD-4662-B34D-BEB7E4563994}">
      <dsp:nvSpPr>
        <dsp:cNvPr id="0" name=""/>
        <dsp:cNvSpPr/>
      </dsp:nvSpPr>
      <dsp:spPr>
        <a:xfrm>
          <a:off x="4303993" y="1967896"/>
          <a:ext cx="337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85C10-A1EF-410B-81EE-6498032E2726}">
      <dsp:nvSpPr>
        <dsp:cNvPr id="0" name=""/>
        <dsp:cNvSpPr/>
      </dsp:nvSpPr>
      <dsp:spPr>
        <a:xfrm rot="5400000">
          <a:off x="3441717" y="2140397"/>
          <a:ext cx="1032752" cy="68685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7EE9-87F1-4AE4-BD01-9DBE6417B5F9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80C0-C1B6-43C5-9F51-4F128F154C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56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180C0-C1B6-43C5-9F51-4F128F154C5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750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47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32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45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1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23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85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68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40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7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01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CE63-CA86-479B-B7A5-77AC8FF41676}" type="datetimeFigureOut">
              <a:rPr lang="es-MX" smtClean="0"/>
              <a:t>13/02/2020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3AE9E-D6F9-4637-931A-8B423EABC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58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an.edu.pe/conexion/bloggers/comportamiento-socialmente-responsable/2014/07/importancia-prospectiva-estrategia-plan-negocio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1.gif"/><Relationship Id="rId4" Type="http://schemas.openxmlformats.org/officeDocument/2006/relationships/image" Target="../media/image16.wmf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q=felicidad+filosofia+y+persona+collage&amp;source=lnms&amp;tbm=isch&amp;sa=X&amp;ved=0ahUKEwi0_srIvrrjAhXJVs0KHbJXBYoQ_AUIECgB&amp;biw=1093&amp;bih=526&amp;dpr=1.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timetoast.com/timelines/proteccion-de-datos-personales-02faed9f-ebd0-4356-8e53-4ab4bee8b4a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imetoast.com/timelines/proteccion-de-datos-personales-02faed9f-ebd0-4356-8e53-4ab4bee8b4a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to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4399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o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65305"/>
            <a:ext cx="9143999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3999" cy="547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3245" y="116632"/>
            <a:ext cx="73245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robo  de los datos personales por </a:t>
            </a:r>
            <a:r>
              <a:rPr lang="es-E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ic</a:t>
            </a:r>
            <a:endParaRPr lang="es-E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990496" y="6448860"/>
            <a:ext cx="4082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Modificado de:  Mercado, W.</a:t>
            </a:r>
            <a:endParaRPr lang="es-MX" sz="1100" dirty="0"/>
          </a:p>
        </p:txBody>
      </p:sp>
      <p:sp>
        <p:nvSpPr>
          <p:cNvPr id="39" name="TextBox 80"/>
          <p:cNvSpPr txBox="1"/>
          <p:nvPr/>
        </p:nvSpPr>
        <p:spPr>
          <a:xfrm>
            <a:off x="0" y="6662736"/>
            <a:ext cx="9144000" cy="207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8435975" algn="l"/>
              </a:tabLst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Australian government, (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2019). 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Data Breaches Quarterly Statistics Report”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Recuperado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 https://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www.oaic.gov.au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/privacy/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-data-breaches-statistics/</a:t>
            </a:r>
          </a:p>
        </p:txBody>
      </p:sp>
      <p:sp>
        <p:nvSpPr>
          <p:cNvPr id="42" name="31 Rectángulo"/>
          <p:cNvSpPr/>
          <p:nvPr/>
        </p:nvSpPr>
        <p:spPr>
          <a:xfrm>
            <a:off x="2613772" y="6208411"/>
            <a:ext cx="900196" cy="441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Arial"/>
                <a:cs typeface="Arial"/>
              </a:rPr>
              <a:t>SECTOR</a:t>
            </a:r>
            <a:endParaRPr lang="es-MX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8" name="TextBox 80"/>
          <p:cNvSpPr txBox="1"/>
          <p:nvPr/>
        </p:nvSpPr>
        <p:spPr>
          <a:xfrm>
            <a:off x="0" y="6662736"/>
            <a:ext cx="9144000" cy="207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8435975" algn="l"/>
              </a:tabLst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Australian government, (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2019). 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Data Breaches Quarterly Statistics Report”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Recuperado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 https://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www.oaic.gov.au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/privacy/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-data-breaches-statistics/</a:t>
            </a:r>
          </a:p>
        </p:txBody>
      </p:sp>
      <p:sp>
        <p:nvSpPr>
          <p:cNvPr id="79" name="TextBox 46"/>
          <p:cNvSpPr txBox="1"/>
          <p:nvPr/>
        </p:nvSpPr>
        <p:spPr>
          <a:xfrm>
            <a:off x="807331" y="545189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7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0" name="TextBox 47"/>
          <p:cNvSpPr txBox="1"/>
          <p:nvPr/>
        </p:nvSpPr>
        <p:spPr>
          <a:xfrm>
            <a:off x="807331" y="4603176"/>
            <a:ext cx="34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6</a:t>
            </a:r>
          </a:p>
          <a:p>
            <a:pPr algn="ctr"/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1" name="TextBox 48"/>
          <p:cNvSpPr txBox="1"/>
          <p:nvPr/>
        </p:nvSpPr>
        <p:spPr>
          <a:xfrm>
            <a:off x="807331" y="3754030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7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2" name="TextBox 49"/>
          <p:cNvSpPr txBox="1"/>
          <p:nvPr/>
        </p:nvSpPr>
        <p:spPr>
          <a:xfrm>
            <a:off x="807331" y="2799464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6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3" name="TextBox 50"/>
          <p:cNvSpPr txBox="1"/>
          <p:nvPr/>
        </p:nvSpPr>
        <p:spPr>
          <a:xfrm>
            <a:off x="807331" y="3283444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4" name="TextBox 51"/>
          <p:cNvSpPr txBox="1"/>
          <p:nvPr/>
        </p:nvSpPr>
        <p:spPr>
          <a:xfrm>
            <a:off x="807331" y="2368640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5" name="TextBox 52"/>
          <p:cNvSpPr txBox="1"/>
          <p:nvPr/>
        </p:nvSpPr>
        <p:spPr>
          <a:xfrm>
            <a:off x="1890335" y="571350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6" name="TextBox 53"/>
          <p:cNvSpPr txBox="1"/>
          <p:nvPr/>
        </p:nvSpPr>
        <p:spPr>
          <a:xfrm>
            <a:off x="1890335" y="5373684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4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7" name="TextBox 54"/>
          <p:cNvSpPr txBox="1"/>
          <p:nvPr/>
        </p:nvSpPr>
        <p:spPr>
          <a:xfrm>
            <a:off x="1890335" y="508106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8" name="TextBox 55"/>
          <p:cNvSpPr txBox="1"/>
          <p:nvPr/>
        </p:nvSpPr>
        <p:spPr>
          <a:xfrm>
            <a:off x="1890335" y="4848992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3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9" name="TextBox 56"/>
          <p:cNvSpPr txBox="1"/>
          <p:nvPr/>
        </p:nvSpPr>
        <p:spPr>
          <a:xfrm>
            <a:off x="1890335" y="4597801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0" name="TextBox 57"/>
          <p:cNvSpPr txBox="1"/>
          <p:nvPr/>
        </p:nvSpPr>
        <p:spPr>
          <a:xfrm>
            <a:off x="3012721" y="571350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1" name="TextBox 58"/>
          <p:cNvSpPr txBox="1"/>
          <p:nvPr/>
        </p:nvSpPr>
        <p:spPr>
          <a:xfrm>
            <a:off x="3012721" y="534267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5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2" name="TextBox 59"/>
          <p:cNvSpPr txBox="1"/>
          <p:nvPr/>
        </p:nvSpPr>
        <p:spPr>
          <a:xfrm>
            <a:off x="3012721" y="497979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3" name="TextBox 60"/>
          <p:cNvSpPr txBox="1"/>
          <p:nvPr/>
        </p:nvSpPr>
        <p:spPr>
          <a:xfrm>
            <a:off x="4046498" y="4903258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4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4" name="TextBox 61"/>
          <p:cNvSpPr txBox="1"/>
          <p:nvPr/>
        </p:nvSpPr>
        <p:spPr>
          <a:xfrm>
            <a:off x="4046498" y="519028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5" name="TextBox 62"/>
          <p:cNvSpPr txBox="1"/>
          <p:nvPr/>
        </p:nvSpPr>
        <p:spPr>
          <a:xfrm>
            <a:off x="4046498" y="5481432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4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6" name="TextBox 63"/>
          <p:cNvSpPr txBox="1"/>
          <p:nvPr/>
        </p:nvSpPr>
        <p:spPr>
          <a:xfrm>
            <a:off x="4046498" y="5768461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7" name="TextBox 64"/>
          <p:cNvSpPr txBox="1"/>
          <p:nvPr/>
        </p:nvSpPr>
        <p:spPr>
          <a:xfrm>
            <a:off x="5170653" y="5768461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pic>
        <p:nvPicPr>
          <p:cNvPr id="98" name="Picture 4" descr="image1170x530cropped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94"/>
          <a:stretch/>
        </p:blipFill>
        <p:spPr>
          <a:xfrm>
            <a:off x="0" y="1196752"/>
            <a:ext cx="9143999" cy="6336704"/>
          </a:xfrm>
          <a:prstGeom prst="rect">
            <a:avLst/>
          </a:prstGeom>
        </p:spPr>
      </p:pic>
      <p:sp>
        <p:nvSpPr>
          <p:cNvPr id="100" name="Block Arc 2"/>
          <p:cNvSpPr/>
          <p:nvPr/>
        </p:nvSpPr>
        <p:spPr>
          <a:xfrm>
            <a:off x="2682904" y="3207076"/>
            <a:ext cx="3446797" cy="3222717"/>
          </a:xfrm>
          <a:prstGeom prst="blockArc">
            <a:avLst>
              <a:gd name="adj1" fmla="val 492387"/>
              <a:gd name="adj2" fmla="val 567657"/>
              <a:gd name="adj3" fmla="val 17964"/>
            </a:avLst>
          </a:prstGeom>
          <a:solidFill>
            <a:srgbClr val="FFFF00">
              <a:alpha val="65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1" name="Block Arc 45"/>
          <p:cNvSpPr/>
          <p:nvPr/>
        </p:nvSpPr>
        <p:spPr>
          <a:xfrm>
            <a:off x="2614519" y="3188205"/>
            <a:ext cx="3446797" cy="3222717"/>
          </a:xfrm>
          <a:prstGeom prst="blockArc">
            <a:avLst>
              <a:gd name="adj1" fmla="val 13134667"/>
              <a:gd name="adj2" fmla="val 16168606"/>
              <a:gd name="adj3" fmla="val 18257"/>
            </a:avLst>
          </a:prstGeom>
          <a:solidFill>
            <a:srgbClr val="FFFF00">
              <a:alpha val="36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2" name="Block Arc 46"/>
          <p:cNvSpPr/>
          <p:nvPr/>
        </p:nvSpPr>
        <p:spPr>
          <a:xfrm>
            <a:off x="2673135" y="3287479"/>
            <a:ext cx="3446797" cy="3222717"/>
          </a:xfrm>
          <a:prstGeom prst="blockArc">
            <a:avLst>
              <a:gd name="adj1" fmla="val 368975"/>
              <a:gd name="adj2" fmla="val 9368695"/>
              <a:gd name="adj3" fmla="val 16537"/>
            </a:avLst>
          </a:prstGeom>
          <a:solidFill>
            <a:srgbClr val="FFFF00">
              <a:alpha val="65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3" name="Block Arc 47"/>
          <p:cNvSpPr/>
          <p:nvPr/>
        </p:nvSpPr>
        <p:spPr>
          <a:xfrm>
            <a:off x="2682904" y="3188205"/>
            <a:ext cx="3446797" cy="3222717"/>
          </a:xfrm>
          <a:prstGeom prst="blockArc">
            <a:avLst>
              <a:gd name="adj1" fmla="val 16028253"/>
              <a:gd name="adj2" fmla="val 20673257"/>
              <a:gd name="adj3" fmla="val 18033"/>
            </a:avLst>
          </a:prstGeom>
          <a:solidFill>
            <a:srgbClr val="FFFF00">
              <a:alpha val="5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4" name="Block Arc 50"/>
          <p:cNvSpPr/>
          <p:nvPr/>
        </p:nvSpPr>
        <p:spPr>
          <a:xfrm>
            <a:off x="2682904" y="3188205"/>
            <a:ext cx="3446797" cy="3222717"/>
          </a:xfrm>
          <a:prstGeom prst="blockArc">
            <a:avLst>
              <a:gd name="adj1" fmla="val 20721180"/>
              <a:gd name="adj2" fmla="val 560797"/>
              <a:gd name="adj3" fmla="val 17576"/>
            </a:avLst>
          </a:prstGeom>
          <a:solidFill>
            <a:srgbClr val="FFFF00">
              <a:alpha val="2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5" name="Block Arc 51"/>
          <p:cNvSpPr/>
          <p:nvPr/>
        </p:nvSpPr>
        <p:spPr>
          <a:xfrm>
            <a:off x="2614519" y="3188205"/>
            <a:ext cx="3446797" cy="3222717"/>
          </a:xfrm>
          <a:prstGeom prst="blockArc">
            <a:avLst>
              <a:gd name="adj1" fmla="val 11551407"/>
              <a:gd name="adj2" fmla="val 13100644"/>
              <a:gd name="adj3" fmla="val 18508"/>
            </a:avLst>
          </a:prstGeom>
          <a:solidFill>
            <a:srgbClr val="FFFF00">
              <a:alpha val="2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6" name="Block Arc 52"/>
          <p:cNvSpPr/>
          <p:nvPr/>
        </p:nvSpPr>
        <p:spPr>
          <a:xfrm>
            <a:off x="2614519" y="3207076"/>
            <a:ext cx="3446797" cy="3222717"/>
          </a:xfrm>
          <a:prstGeom prst="blockArc">
            <a:avLst>
              <a:gd name="adj1" fmla="val 9059866"/>
              <a:gd name="adj2" fmla="val 11659815"/>
              <a:gd name="adj3" fmla="val 17193"/>
            </a:avLst>
          </a:prstGeom>
          <a:solidFill>
            <a:srgbClr val="FFFF00">
              <a:alpha val="36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7" name="TextBox 12"/>
          <p:cNvSpPr txBox="1"/>
          <p:nvPr/>
        </p:nvSpPr>
        <p:spPr>
          <a:xfrm>
            <a:off x="7209907" y="5694181"/>
            <a:ext cx="1292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Credenciales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comprometidas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o </a:t>
            </a:r>
            <a:r>
              <a:rPr lang="en-US" sz="1400" b="1" dirty="0" err="1" smtClean="0">
                <a:latin typeface="Arial"/>
                <a:cs typeface="Arial"/>
              </a:rPr>
              <a:t>robadas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(</a:t>
            </a:r>
            <a:r>
              <a:rPr lang="en-US" sz="1000" dirty="0" err="1">
                <a:latin typeface="Arial"/>
                <a:cs typeface="Arial"/>
              </a:rPr>
              <a:t>método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desconocido</a:t>
            </a:r>
            <a:r>
              <a:rPr lang="en-US" sz="1000" dirty="0">
                <a:latin typeface="Arial"/>
                <a:cs typeface="Arial"/>
              </a:rPr>
              <a:t>) </a:t>
            </a:r>
            <a:endParaRPr lang="es-ES_tradnl" sz="1000" dirty="0">
              <a:latin typeface="Arial"/>
              <a:cs typeface="Arial"/>
            </a:endParaRPr>
          </a:p>
        </p:txBody>
      </p:sp>
      <p:sp>
        <p:nvSpPr>
          <p:cNvPr id="108" name="TextBox 53"/>
          <p:cNvSpPr txBox="1"/>
          <p:nvPr/>
        </p:nvSpPr>
        <p:spPr>
          <a:xfrm>
            <a:off x="6976709" y="2562511"/>
            <a:ext cx="11361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Phishing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US" sz="1000" dirty="0" err="1">
                <a:solidFill>
                  <a:srgbClr val="FFFFFF"/>
                </a:solidFill>
                <a:latin typeface="Arial"/>
                <a:cs typeface="Arial"/>
              </a:rPr>
              <a:t>credenciales</a:t>
            </a: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/>
                <a:cs typeface="Arial"/>
              </a:rPr>
              <a:t>comprometidas</a:t>
            </a:r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es-ES_tradnl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9" name="TextBox 55"/>
          <p:cNvSpPr txBox="1"/>
          <p:nvPr/>
        </p:nvSpPr>
        <p:spPr>
          <a:xfrm>
            <a:off x="1153524" y="2427910"/>
            <a:ext cx="874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Hackeo</a:t>
            </a:r>
            <a:endParaRPr lang="es-ES_tradnl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0" name="Oval 56"/>
          <p:cNvSpPr/>
          <p:nvPr/>
        </p:nvSpPr>
        <p:spPr>
          <a:xfrm>
            <a:off x="6329890" y="5736508"/>
            <a:ext cx="716438" cy="669863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/>
                <a:cs typeface="Arial"/>
              </a:rPr>
              <a:t>40%</a:t>
            </a:r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1" name="Oval 57"/>
          <p:cNvSpPr/>
          <p:nvPr/>
        </p:nvSpPr>
        <p:spPr>
          <a:xfrm>
            <a:off x="4710077" y="6113000"/>
            <a:ext cx="131998" cy="123417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112" name="Elbow Connector 59"/>
          <p:cNvCxnSpPr>
            <a:stCxn id="111" idx="0"/>
            <a:endCxn id="110" idx="2"/>
          </p:cNvCxnSpPr>
          <p:nvPr/>
        </p:nvCxnSpPr>
        <p:spPr>
          <a:xfrm rot="5400000" flipH="1" flipV="1">
            <a:off x="5532203" y="5315313"/>
            <a:ext cx="41560" cy="1553814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66"/>
          <p:cNvSpPr txBox="1"/>
          <p:nvPr/>
        </p:nvSpPr>
        <p:spPr>
          <a:xfrm>
            <a:off x="7652152" y="3949526"/>
            <a:ext cx="1162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/>
                <a:cs typeface="Arial"/>
              </a:rPr>
              <a:t>Ataques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cs typeface="Arial"/>
              </a:rPr>
              <a:t>fuerza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/>
                <a:cs typeface="Arial"/>
              </a:rPr>
              <a:t>bruta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000" dirty="0" err="1">
                <a:solidFill>
                  <a:schemeClr val="bg1"/>
                </a:solidFill>
                <a:latin typeface="Arial"/>
                <a:cs typeface="Arial"/>
              </a:rPr>
              <a:t>credenciales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/>
                <a:cs typeface="Arial"/>
              </a:rPr>
              <a:t>comprometidas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es-ES_tradnl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4" name="Oval 67"/>
          <p:cNvSpPr/>
          <p:nvPr/>
        </p:nvSpPr>
        <p:spPr>
          <a:xfrm>
            <a:off x="6920009" y="4097011"/>
            <a:ext cx="454265" cy="424734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/>
                <a:cs typeface="Arial"/>
              </a:rPr>
              <a:t>7%</a:t>
            </a:r>
            <a:endParaRPr lang="es-MX" sz="1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5" name="Oval 69"/>
          <p:cNvSpPr/>
          <p:nvPr/>
        </p:nvSpPr>
        <p:spPr>
          <a:xfrm>
            <a:off x="6098615" y="2487824"/>
            <a:ext cx="716438" cy="669863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/>
                <a:cs typeface="Arial"/>
              </a:rPr>
              <a:t>20%</a:t>
            </a:r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6" name="Oval 71"/>
          <p:cNvSpPr/>
          <p:nvPr/>
        </p:nvSpPr>
        <p:spPr>
          <a:xfrm>
            <a:off x="5534975" y="3273706"/>
            <a:ext cx="131998" cy="123417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117" name="Elbow Connector 72"/>
          <p:cNvCxnSpPr>
            <a:stCxn id="116" idx="0"/>
            <a:endCxn id="115" idx="2"/>
          </p:cNvCxnSpPr>
          <p:nvPr/>
        </p:nvCxnSpPr>
        <p:spPr>
          <a:xfrm rot="5400000" flipH="1" flipV="1">
            <a:off x="5624319" y="2799411"/>
            <a:ext cx="450950" cy="497641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77"/>
          <p:cNvSpPr/>
          <p:nvPr/>
        </p:nvSpPr>
        <p:spPr>
          <a:xfrm>
            <a:off x="2278812" y="2318509"/>
            <a:ext cx="567753" cy="530844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600" b="1" dirty="0" smtClean="0">
                <a:solidFill>
                  <a:srgbClr val="FFFF00"/>
                </a:solidFill>
                <a:latin typeface="Arial"/>
                <a:cs typeface="Arial"/>
              </a:rPr>
              <a:t>13%</a:t>
            </a:r>
            <a:endParaRPr lang="es-MX" sz="16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9" name="Oval 78"/>
          <p:cNvSpPr/>
          <p:nvPr/>
        </p:nvSpPr>
        <p:spPr>
          <a:xfrm>
            <a:off x="3742344" y="2965372"/>
            <a:ext cx="131998" cy="123417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120" name="Elbow Connector 79"/>
          <p:cNvCxnSpPr>
            <a:stCxn id="119" idx="0"/>
            <a:endCxn id="118" idx="6"/>
          </p:cNvCxnSpPr>
          <p:nvPr/>
        </p:nvCxnSpPr>
        <p:spPr>
          <a:xfrm rot="16200000" flipV="1">
            <a:off x="3136734" y="2293763"/>
            <a:ext cx="381441" cy="96177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84"/>
          <p:cNvSpPr/>
          <p:nvPr/>
        </p:nvSpPr>
        <p:spPr>
          <a:xfrm>
            <a:off x="1499613" y="5160389"/>
            <a:ext cx="567753" cy="530844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600" b="1" dirty="0" smtClean="0">
                <a:solidFill>
                  <a:srgbClr val="FFFF00"/>
                </a:solidFill>
                <a:latin typeface="Arial"/>
                <a:cs typeface="Arial"/>
              </a:rPr>
              <a:t>13%</a:t>
            </a:r>
            <a:endParaRPr lang="es-MX" sz="16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2" name="Oval 85"/>
          <p:cNvSpPr/>
          <p:nvPr/>
        </p:nvSpPr>
        <p:spPr>
          <a:xfrm>
            <a:off x="2770371" y="4752612"/>
            <a:ext cx="131998" cy="123417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123" name="Elbow Connector 86"/>
          <p:cNvCxnSpPr>
            <a:stCxn id="122" idx="4"/>
            <a:endCxn id="121" idx="6"/>
          </p:cNvCxnSpPr>
          <p:nvPr/>
        </p:nvCxnSpPr>
        <p:spPr>
          <a:xfrm rot="5400000">
            <a:off x="2176977" y="4766418"/>
            <a:ext cx="549782" cy="769004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89"/>
          <p:cNvSpPr txBox="1"/>
          <p:nvPr/>
        </p:nvSpPr>
        <p:spPr>
          <a:xfrm>
            <a:off x="288476" y="5254403"/>
            <a:ext cx="985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Malware</a:t>
            </a:r>
            <a:endParaRPr lang="es-ES_tradnl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5" name="Oval 94"/>
          <p:cNvSpPr/>
          <p:nvPr/>
        </p:nvSpPr>
        <p:spPr>
          <a:xfrm>
            <a:off x="1817455" y="3767054"/>
            <a:ext cx="408984" cy="382396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/>
                <a:cs typeface="Arial"/>
              </a:rPr>
              <a:t>7%</a:t>
            </a:r>
            <a:endParaRPr lang="es-MX" sz="1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26" name="Oval 95"/>
          <p:cNvSpPr/>
          <p:nvPr/>
        </p:nvSpPr>
        <p:spPr>
          <a:xfrm>
            <a:off x="3048293" y="3638402"/>
            <a:ext cx="131998" cy="123417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127" name="Elbow Connector 96"/>
          <p:cNvCxnSpPr>
            <a:stCxn id="126" idx="4"/>
            <a:endCxn id="125" idx="6"/>
          </p:cNvCxnSpPr>
          <p:nvPr/>
        </p:nvCxnSpPr>
        <p:spPr>
          <a:xfrm rot="5400000">
            <a:off x="2572150" y="3416109"/>
            <a:ext cx="196433" cy="887853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97"/>
          <p:cNvSpPr txBox="1"/>
          <p:nvPr/>
        </p:nvSpPr>
        <p:spPr>
          <a:xfrm>
            <a:off x="11361" y="3855620"/>
            <a:ext cx="167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FFFFFF"/>
                </a:solidFill>
                <a:latin typeface="Arial"/>
                <a:cs typeface="Arial"/>
              </a:rPr>
              <a:t>Ransomware</a:t>
            </a:r>
            <a:endParaRPr lang="es-ES_tradnl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9" name="Oval 105"/>
          <p:cNvSpPr/>
          <p:nvPr/>
        </p:nvSpPr>
        <p:spPr>
          <a:xfrm>
            <a:off x="6101275" y="4397599"/>
            <a:ext cx="131998" cy="123417"/>
          </a:xfrm>
          <a:prstGeom prst="ellipse">
            <a:avLst/>
          </a:prstGeom>
          <a:solidFill>
            <a:schemeClr val="accent2">
              <a:lumMod val="75000"/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130" name="Elbow Connector 106"/>
          <p:cNvCxnSpPr>
            <a:stCxn id="129" idx="0"/>
            <a:endCxn id="114" idx="2"/>
          </p:cNvCxnSpPr>
          <p:nvPr/>
        </p:nvCxnSpPr>
        <p:spPr>
          <a:xfrm rot="5400000" flipH="1" flipV="1">
            <a:off x="6499531" y="3977122"/>
            <a:ext cx="88221" cy="752735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80"/>
          <p:cNvSpPr txBox="1"/>
          <p:nvPr/>
        </p:nvSpPr>
        <p:spPr>
          <a:xfrm>
            <a:off x="152400" y="6850692"/>
            <a:ext cx="8105963" cy="172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8435975" algn="l"/>
              </a:tabLst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Australian government, (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2019). 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Data Breaches Quarterly Statistics Report”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Recuperado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 https://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www.oaic.gov.au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/privacy/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-data-breaches-statistics/</a:t>
            </a:r>
          </a:p>
        </p:txBody>
      </p:sp>
    </p:spTree>
    <p:extLst>
      <p:ext uri="{BB962C8B-B14F-4D97-AF65-F5344CB8AC3E}">
        <p14:creationId xmlns:p14="http://schemas.microsoft.com/office/powerpoint/2010/main" val="42703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ato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6137921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ato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rospectiva_estrate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7562"/>
            <a:ext cx="9144001" cy="5238294"/>
          </a:xfrm>
          <a:prstGeom prst="rect">
            <a:avLst/>
          </a:prstGeom>
          <a:solidFill>
            <a:srgbClr val="FFCC99"/>
          </a:solidFill>
        </p:spPr>
      </p:pic>
      <p:sp>
        <p:nvSpPr>
          <p:cNvPr id="3" name="2 CuadroTexto"/>
          <p:cNvSpPr txBox="1"/>
          <p:nvPr/>
        </p:nvSpPr>
        <p:spPr>
          <a:xfrm>
            <a:off x="3995936" y="2998693"/>
            <a:ext cx="13681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Prospectiva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V="1">
            <a:off x="4680012" y="2564904"/>
            <a:ext cx="0" cy="433789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067944" y="1988840"/>
            <a:ext cx="13681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Construye el futuro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67944" y="4149080"/>
            <a:ext cx="13681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 Escenarios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16216" y="3574757"/>
            <a:ext cx="129614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 proyecto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88224" y="4365104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Realistas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88224" y="4869160"/>
            <a:ext cx="12241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Construye Trayecto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80584" y="1916832"/>
            <a:ext cx="150378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Anticipación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935383"/>
            <a:ext cx="14401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44208" y="2924944"/>
            <a:ext cx="14401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Innovación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75656" y="2773377"/>
            <a:ext cx="14401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Horizonte temporal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475656" y="3923764"/>
            <a:ext cx="14401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Multiplicidad de futuros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75656" y="2092206"/>
            <a:ext cx="14401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44208" y="2420888"/>
            <a:ext cx="14401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Largo plazo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75656" y="1484784"/>
            <a:ext cx="14401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2200" y="1412776"/>
            <a:ext cx="14401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Largo plazo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39952" y="1403484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Brújula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516216" y="899428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139952" y="836712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555776" y="260648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139952" y="251356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52120" y="260648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Proactiva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771800" y="4725144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Actitudes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004048" y="4869160"/>
            <a:ext cx="10801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835696" y="5157192"/>
            <a:ext cx="2592288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Explorar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16016" y="5517232"/>
            <a:ext cx="172819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Ejemplo: Talleres de prospectiva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884368" y="5196814"/>
            <a:ext cx="1152128" cy="81560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 Imagen: </a:t>
            </a:r>
          </a:p>
          <a:p>
            <a:r>
              <a:rPr lang="es-MX" sz="600" dirty="0">
                <a:hlinkClick r:id="rId4"/>
              </a:rPr>
              <a:t>https://www.esan.edu.pe/conexion/bloggers/comportamiento-socialmente-responsable/2014/07/importancia-prospectiva-estrategia-plan-negocios/</a:t>
            </a:r>
            <a:endParaRPr lang="es-MX" sz="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5496" y="4820959"/>
            <a:ext cx="1440160" cy="120032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Conceptual:  Fuente Propia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30 Conector recto de flecha"/>
          <p:cNvCxnSpPr>
            <a:stCxn id="5" idx="0"/>
          </p:cNvCxnSpPr>
          <p:nvPr/>
        </p:nvCxnSpPr>
        <p:spPr>
          <a:xfrm flipH="1" flipV="1">
            <a:off x="4674954" y="1710234"/>
            <a:ext cx="77066" cy="278606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V="1">
            <a:off x="4644008" y="1124744"/>
            <a:ext cx="0" cy="361780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V="1">
            <a:off x="4644008" y="476672"/>
            <a:ext cx="0" cy="361780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endCxn id="12" idx="1"/>
          </p:cNvCxnSpPr>
          <p:nvPr/>
        </p:nvCxnSpPr>
        <p:spPr>
          <a:xfrm flipV="1">
            <a:off x="5475282" y="3109610"/>
            <a:ext cx="968926" cy="114401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7" idx="1"/>
          </p:cNvCxnSpPr>
          <p:nvPr/>
        </p:nvCxnSpPr>
        <p:spPr>
          <a:xfrm>
            <a:off x="5365485" y="3580144"/>
            <a:ext cx="1150731" cy="317779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5076754" y="3666493"/>
            <a:ext cx="1439462" cy="805752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752020" y="3645024"/>
            <a:ext cx="1916596" cy="1264786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6" idx="0"/>
          </p:cNvCxnSpPr>
          <p:nvPr/>
        </p:nvCxnSpPr>
        <p:spPr>
          <a:xfrm>
            <a:off x="4572000" y="3580144"/>
            <a:ext cx="180020" cy="568936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endCxn id="26" idx="0"/>
          </p:cNvCxnSpPr>
          <p:nvPr/>
        </p:nvCxnSpPr>
        <p:spPr>
          <a:xfrm>
            <a:off x="5400092" y="4510943"/>
            <a:ext cx="144016" cy="358217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5508104" y="5157192"/>
            <a:ext cx="144016" cy="358217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>
            <a:off x="4283968" y="4839867"/>
            <a:ext cx="234026" cy="398625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5148064" y="4695609"/>
            <a:ext cx="144016" cy="358217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endCxn id="25" idx="0"/>
          </p:cNvCxnSpPr>
          <p:nvPr/>
        </p:nvCxnSpPr>
        <p:spPr>
          <a:xfrm flipH="1">
            <a:off x="3311860" y="3624699"/>
            <a:ext cx="684076" cy="1100445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2770143" y="5073050"/>
            <a:ext cx="90010" cy="247529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3" idx="1"/>
          </p:cNvCxnSpPr>
          <p:nvPr/>
        </p:nvCxnSpPr>
        <p:spPr>
          <a:xfrm flipH="1">
            <a:off x="2915816" y="3321859"/>
            <a:ext cx="1080120" cy="747510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H="1">
            <a:off x="2860154" y="3224011"/>
            <a:ext cx="1063774" cy="97847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H="1" flipV="1">
            <a:off x="2771800" y="2461538"/>
            <a:ext cx="1224137" cy="537155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 flipH="1" flipV="1">
            <a:off x="2915816" y="1710234"/>
            <a:ext cx="1224136" cy="1288460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 flipV="1">
            <a:off x="3095836" y="711736"/>
            <a:ext cx="1302534" cy="2388228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H="1" flipV="1">
            <a:off x="2770143" y="1084094"/>
            <a:ext cx="1522209" cy="1846264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endCxn id="16" idx="1"/>
          </p:cNvCxnSpPr>
          <p:nvPr/>
        </p:nvCxnSpPr>
        <p:spPr>
          <a:xfrm flipV="1">
            <a:off x="5365485" y="2605554"/>
            <a:ext cx="1078723" cy="39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V="1">
            <a:off x="5365485" y="2101498"/>
            <a:ext cx="1150731" cy="89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V="1">
            <a:off x="5364088" y="1669450"/>
            <a:ext cx="1008112" cy="1260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flipV="1">
            <a:off x="5292079" y="620688"/>
            <a:ext cx="1044000" cy="241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V="1">
            <a:off x="5292080" y="1124744"/>
            <a:ext cx="1152128" cy="1873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00047" y="116632"/>
            <a:ext cx="517090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¿cuál es la prospectiva</a:t>
            </a: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los datos personales?</a:t>
            </a: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55588" y="4725144"/>
            <a:ext cx="7113156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EB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A3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MX" altLang="es-MX" sz="4400" b="1" dirty="0" smtClean="0">
                <a:solidFill>
                  <a:srgbClr val="CCCCFF"/>
                </a:solidFill>
                <a:latin typeface="Garamond" pitchFamily="18" charset="0"/>
              </a:rPr>
              <a:t>PESTEV</a:t>
            </a:r>
            <a:endParaRPr lang="es-ES" altLang="es-MX" sz="4400" b="1" dirty="0">
              <a:solidFill>
                <a:srgbClr val="CCCCFF"/>
              </a:solidFill>
              <a:latin typeface="Garamond" pitchFamily="18" charset="0"/>
            </a:endParaRPr>
          </a:p>
        </p:txBody>
      </p:sp>
      <p:grpSp>
        <p:nvGrpSpPr>
          <p:cNvPr id="9" name="Diagram 2"/>
          <p:cNvGrpSpPr>
            <a:grpSpLocks/>
          </p:cNvGrpSpPr>
          <p:nvPr/>
        </p:nvGrpSpPr>
        <p:grpSpPr bwMode="auto">
          <a:xfrm>
            <a:off x="472901" y="1431836"/>
            <a:ext cx="7483475" cy="3598440"/>
            <a:chOff x="170" y="1371"/>
            <a:chExt cx="5171" cy="3034"/>
          </a:xfrm>
        </p:grpSpPr>
        <p:graphicFrame>
          <p:nvGraphicFramePr>
            <p:cNvPr id="10" name="9 Diagrama"/>
            <p:cNvGraphicFramePr/>
            <p:nvPr>
              <p:extLst>
                <p:ext uri="{D42A27DB-BD31-4B8C-83A1-F6EECF244321}">
                  <p14:modId xmlns:p14="http://schemas.microsoft.com/office/powerpoint/2010/main" val="3507694310"/>
                </p:ext>
              </p:extLst>
            </p:nvPr>
          </p:nvGraphicFramePr>
          <p:xfrm>
            <a:off x="170" y="1371"/>
            <a:ext cx="5171" cy="30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18054448">
              <a:off x="2733" y="3461"/>
              <a:ext cx="1123" cy="625"/>
            </a:xfrm>
            <a:prstGeom prst="upArrowCallout">
              <a:avLst>
                <a:gd name="adj1" fmla="val 29669"/>
                <a:gd name="adj2" fmla="val 29560"/>
                <a:gd name="adj3" fmla="val 16778"/>
                <a:gd name="adj4" fmla="val 66667"/>
              </a:avLst>
            </a:prstGeom>
            <a:solidFill>
              <a:srgbClr val="FFFF0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MX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Tecnológico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rot="8070962">
              <a:off x="401" y="1895"/>
              <a:ext cx="1141" cy="522"/>
            </a:xfrm>
            <a:prstGeom prst="upArrowCallout">
              <a:avLst>
                <a:gd name="adj1" fmla="val 29717"/>
                <a:gd name="adj2" fmla="val 29607"/>
                <a:gd name="adj3" fmla="val 16778"/>
                <a:gd name="adj4" fmla="val 66667"/>
              </a:avLst>
            </a:prstGeom>
            <a:solidFill>
              <a:srgbClr val="FF9933"/>
            </a:solidFill>
            <a:ln w="28575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MX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Económico</a:t>
              </a:r>
            </a:p>
          </p:txBody>
        </p:sp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201555" y="4281627"/>
            <a:ext cx="1466789" cy="22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Factores Internos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411760" y="1772816"/>
            <a:ext cx="2103852" cy="28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Factores Externos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52817">
            <a:off x="2523324" y="4417567"/>
            <a:ext cx="1148962" cy="868724"/>
          </a:xfrm>
          <a:prstGeom prst="upArrowCallout">
            <a:avLst>
              <a:gd name="adj1" fmla="val 29497"/>
              <a:gd name="adj2" fmla="val 29388"/>
              <a:gd name="adj3" fmla="val 16778"/>
              <a:gd name="adj4" fmla="val 66667"/>
            </a:avLst>
          </a:prstGeom>
          <a:solidFill>
            <a:srgbClr val="008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b="1" dirty="0">
                <a:latin typeface="Arial" charset="0"/>
              </a:rPr>
              <a:t>Ecológico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20776453">
            <a:off x="722105" y="4090217"/>
            <a:ext cx="1319928" cy="1019969"/>
          </a:xfrm>
          <a:prstGeom prst="rightArrowCallout">
            <a:avLst>
              <a:gd name="adj1" fmla="val 26913"/>
              <a:gd name="adj2" fmla="val 26913"/>
              <a:gd name="adj3" fmla="val 16667"/>
              <a:gd name="adj4" fmla="val 6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9999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Valores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563313">
            <a:off x="434617" y="2886066"/>
            <a:ext cx="1070208" cy="1161217"/>
          </a:xfrm>
          <a:prstGeom prst="rightArrowCallout">
            <a:avLst>
              <a:gd name="adj1" fmla="val 30519"/>
              <a:gd name="adj2" fmla="val 30519"/>
              <a:gd name="adj3" fmla="val 16667"/>
              <a:gd name="adj4" fmla="val 66667"/>
            </a:avLst>
          </a:prstGeom>
          <a:solidFill>
            <a:srgbClr val="FF7C80"/>
          </a:solidFill>
          <a:ln w="2857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Político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20870093">
            <a:off x="4583748" y="2177247"/>
            <a:ext cx="1584176" cy="963721"/>
          </a:xfrm>
          <a:prstGeom prst="leftArrowCallout">
            <a:avLst>
              <a:gd name="adj1" fmla="val 25000"/>
              <a:gd name="adj2" fmla="val 25000"/>
              <a:gd name="adj3" fmla="val 16667"/>
              <a:gd name="adj4" fmla="val 66667"/>
            </a:avLst>
          </a:prstGeom>
          <a:solidFill>
            <a:srgbClr val="9999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Social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990496" y="6448860"/>
            <a:ext cx="4082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Modificado de:  Mercado, W.</a:t>
            </a:r>
            <a:endParaRPr lang="es-MX" sz="1100" dirty="0"/>
          </a:p>
        </p:txBody>
      </p:sp>
      <p:pic>
        <p:nvPicPr>
          <p:cNvPr id="19" name="Picture 2" descr="Resultado de imagen para percepciÃ³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2328987" cy="14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dim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4072" b="23922"/>
          <a:stretch/>
        </p:blipFill>
        <p:spPr>
          <a:xfrm>
            <a:off x="1" y="610303"/>
            <a:ext cx="9144000" cy="5987049"/>
          </a:xfrm>
          <a:prstGeom prst="rect">
            <a:avLst/>
          </a:prstGeom>
        </p:spPr>
      </p:pic>
      <p:sp>
        <p:nvSpPr>
          <p:cNvPr id="3" name="Oval 1"/>
          <p:cNvSpPr/>
          <p:nvPr/>
        </p:nvSpPr>
        <p:spPr>
          <a:xfrm>
            <a:off x="6160766" y="1008379"/>
            <a:ext cx="2720216" cy="2720216"/>
          </a:xfrm>
          <a:prstGeom prst="ellipse">
            <a:avLst/>
          </a:prstGeom>
          <a:solidFill>
            <a:schemeClr val="accent2">
              <a:lumMod val="50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TextBox 5"/>
          <p:cNvSpPr txBox="1"/>
          <p:nvPr/>
        </p:nvSpPr>
        <p:spPr>
          <a:xfrm>
            <a:off x="6588131" y="1605448"/>
            <a:ext cx="1875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Uso de equipos:</a:t>
            </a: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es-ES_tradnl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71% Smartphone</a:t>
            </a: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52% Laptop</a:t>
            </a: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41% Tablet</a:t>
            </a: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30% PC</a:t>
            </a:r>
          </a:p>
        </p:txBody>
      </p:sp>
      <p:sp>
        <p:nvSpPr>
          <p:cNvPr id="5" name="Oval 6"/>
          <p:cNvSpPr/>
          <p:nvPr/>
        </p:nvSpPr>
        <p:spPr>
          <a:xfrm>
            <a:off x="170605" y="2684387"/>
            <a:ext cx="4031022" cy="4031022"/>
          </a:xfrm>
          <a:prstGeom prst="ellipse">
            <a:avLst/>
          </a:prstGeom>
          <a:solidFill>
            <a:schemeClr val="accent2">
              <a:lumMod val="50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Box 2"/>
          <p:cNvSpPr txBox="1"/>
          <p:nvPr/>
        </p:nvSpPr>
        <p:spPr>
          <a:xfrm>
            <a:off x="846069" y="2554176"/>
            <a:ext cx="3715722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es-ES_tradnl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 smtClean="0">
                <a:solidFill>
                  <a:srgbClr val="FFFFFF"/>
                </a:solidFill>
                <a:latin typeface="Arial"/>
                <a:cs typeface="Arial"/>
              </a:rPr>
              <a:t>           Principales </a:t>
            </a: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 smtClean="0">
                <a:solidFill>
                  <a:srgbClr val="FFFFFF"/>
                </a:solidFill>
                <a:latin typeface="Arial"/>
                <a:cs typeface="Arial"/>
              </a:rPr>
              <a:t>           Actividades</a:t>
            </a:r>
          </a:p>
          <a:p>
            <a:pPr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es-ES_tradnl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79388" indent="-179388">
              <a:lnSpc>
                <a:spcPct val="120000"/>
              </a:lnSpc>
              <a:buFont typeface="Arial"/>
              <a:buChar char="•"/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Redes Sociales </a:t>
            </a:r>
            <a:r>
              <a:rPr lang="es-ES_tradnl" sz="1600" dirty="0">
                <a:solidFill>
                  <a:srgbClr val="FFFFFF"/>
                </a:solidFill>
                <a:latin typeface="Arial"/>
                <a:cs typeface="Arial"/>
              </a:rPr>
              <a:t>(Facebook, </a:t>
            </a:r>
            <a:r>
              <a:rPr lang="es-ES_tradnl" sz="1600" dirty="0" err="1">
                <a:solidFill>
                  <a:srgbClr val="FFFFFF"/>
                </a:solidFill>
                <a:latin typeface="Arial"/>
                <a:cs typeface="Arial"/>
              </a:rPr>
              <a:t>Youtube</a:t>
            </a:r>
            <a:r>
              <a:rPr lang="es-ES_tradnl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rgbClr val="FFFFFF"/>
                </a:solidFill>
                <a:latin typeface="Arial"/>
                <a:cs typeface="Arial"/>
              </a:rPr>
              <a:t>Instagram</a:t>
            </a:r>
            <a:r>
              <a:rPr lang="es-ES_tradnl" sz="16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s-ES_tradnl" sz="1600" dirty="0" err="1">
                <a:solidFill>
                  <a:srgbClr val="FFFFFF"/>
                </a:solidFill>
                <a:latin typeface="Arial"/>
                <a:cs typeface="Arial"/>
              </a:rPr>
              <a:t>Twitter</a:t>
            </a:r>
            <a:r>
              <a:rPr lang="es-ES_tradnl" sz="160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Mensajería </a:t>
            </a:r>
            <a:r>
              <a:rPr lang="es-ES_tradnl" sz="1600" b="1" dirty="0" err="1">
                <a:solidFill>
                  <a:srgbClr val="FFFFFF"/>
                </a:solidFill>
                <a:latin typeface="Arial"/>
                <a:cs typeface="Arial"/>
              </a:rPr>
              <a:t>instantánea</a:t>
            </a: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_tradnl"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s-ES_tradnl" sz="1600" dirty="0" err="1">
                <a:solidFill>
                  <a:srgbClr val="FFFFFF"/>
                </a:solidFill>
                <a:latin typeface="Arial"/>
                <a:cs typeface="Arial"/>
              </a:rPr>
              <a:t>Whatsapp</a:t>
            </a:r>
            <a:r>
              <a:rPr lang="es-ES_tradnl" sz="160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Correo electrónico.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 err="1">
                <a:solidFill>
                  <a:srgbClr val="FFFFFF"/>
                </a:solidFill>
                <a:latin typeface="Arial"/>
                <a:cs typeface="Arial"/>
              </a:rPr>
              <a:t>Búsqueda</a:t>
            </a: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s-ES_tradnl" sz="1600" b="1" dirty="0" err="1">
                <a:solidFill>
                  <a:srgbClr val="FFFFFF"/>
                </a:solidFill>
                <a:latin typeface="Arial"/>
                <a:cs typeface="Arial"/>
              </a:rPr>
              <a:t>información</a:t>
            </a: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179388" indent="-179388">
              <a:lnSpc>
                <a:spcPct val="120000"/>
              </a:lnSpc>
              <a:buFont typeface="Arial"/>
              <a:buChar char="•"/>
              <a:defRPr sz="7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s-ES_tradnl" sz="1600" b="1" dirty="0">
                <a:solidFill>
                  <a:srgbClr val="FFFFFF"/>
                </a:solidFill>
                <a:latin typeface="Arial"/>
                <a:cs typeface="Arial"/>
              </a:rPr>
              <a:t>Mapas.</a:t>
            </a:r>
          </a:p>
        </p:txBody>
      </p:sp>
      <p:sp>
        <p:nvSpPr>
          <p:cNvPr id="7" name="Oval 7"/>
          <p:cNvSpPr/>
          <p:nvPr/>
        </p:nvSpPr>
        <p:spPr>
          <a:xfrm>
            <a:off x="4448689" y="3355436"/>
            <a:ext cx="635000" cy="635000"/>
          </a:xfrm>
          <a:prstGeom prst="ellipse">
            <a:avLst/>
          </a:prstGeom>
          <a:noFill/>
          <a:ln w="12700" cmpd="sng">
            <a:solidFill>
              <a:srgbClr val="F9CF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Straight Connector 8"/>
          <p:cNvCxnSpPr>
            <a:stCxn id="7" idx="7"/>
          </p:cNvCxnSpPr>
          <p:nvPr/>
        </p:nvCxnSpPr>
        <p:spPr>
          <a:xfrm flipV="1">
            <a:off x="4990695" y="2900049"/>
            <a:ext cx="1170071" cy="548381"/>
          </a:xfrm>
          <a:prstGeom prst="line">
            <a:avLst/>
          </a:prstGeom>
          <a:noFill/>
          <a:ln w="12700" cmpd="sng">
            <a:solidFill>
              <a:srgbClr val="F9CF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10"/>
          <p:cNvCxnSpPr>
            <a:stCxn id="7" idx="3"/>
          </p:cNvCxnSpPr>
          <p:nvPr/>
        </p:nvCxnSpPr>
        <p:spPr>
          <a:xfrm flipH="1">
            <a:off x="4201627" y="3897442"/>
            <a:ext cx="340056" cy="225177"/>
          </a:xfrm>
          <a:prstGeom prst="line">
            <a:avLst/>
          </a:prstGeom>
          <a:noFill/>
          <a:ln w="12700" cmpd="sng">
            <a:solidFill>
              <a:srgbClr val="F9CF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0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001446" y="-171400"/>
            <a:ext cx="4010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REFLEXIONES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2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974725" y="836712"/>
            <a:ext cx="7269163" cy="4419600"/>
            <a:chOff x="589095" y="985854"/>
            <a:chExt cx="7269053" cy="4417221"/>
          </a:xfrm>
        </p:grpSpPr>
        <p:sp>
          <p:nvSpPr>
            <p:cNvPr id="3" name="Text Box 13"/>
            <p:cNvSpPr txBox="1">
              <a:spLocks noChangeArrowheads="1"/>
            </p:cNvSpPr>
            <p:nvPr/>
          </p:nvSpPr>
          <p:spPr bwMode="auto">
            <a:xfrm>
              <a:off x="6308725" y="42322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MX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28 Grupo"/>
            <p:cNvGrpSpPr>
              <a:grpSpLocks/>
            </p:cNvGrpSpPr>
            <p:nvPr/>
          </p:nvGrpSpPr>
          <p:grpSpPr bwMode="auto">
            <a:xfrm>
              <a:off x="3851920" y="985854"/>
              <a:ext cx="3300374" cy="1800204"/>
              <a:chOff x="4572000" y="857232"/>
              <a:chExt cx="3300374" cy="1800204"/>
            </a:xfrm>
          </p:grpSpPr>
          <p:pic>
            <p:nvPicPr>
              <p:cNvPr id="17" name="Picture 6" descr="http://www.humanet.com.co/opinion/lider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0" y="857232"/>
                <a:ext cx="3300374" cy="180020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8" name="17 CuadroTexto"/>
              <p:cNvSpPr txBox="1"/>
              <p:nvPr/>
            </p:nvSpPr>
            <p:spPr>
              <a:xfrm>
                <a:off x="6427198" y="857232"/>
                <a:ext cx="1430316" cy="4617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CO" b="1" dirty="0">
                    <a:solidFill>
                      <a:schemeClr val="accent3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Líder</a:t>
                </a:r>
              </a:p>
            </p:txBody>
          </p:sp>
        </p:grpSp>
        <p:grpSp>
          <p:nvGrpSpPr>
            <p:cNvPr id="5" name="29 Grupo"/>
            <p:cNvGrpSpPr>
              <a:grpSpLocks/>
            </p:cNvGrpSpPr>
            <p:nvPr/>
          </p:nvGrpSpPr>
          <p:grpSpPr bwMode="auto">
            <a:xfrm>
              <a:off x="1701552" y="2564904"/>
              <a:ext cx="2438400" cy="2785818"/>
              <a:chOff x="1643042" y="2928934"/>
              <a:chExt cx="2438400" cy="2785818"/>
            </a:xfrm>
          </p:grpSpPr>
          <p:pic>
            <p:nvPicPr>
              <p:cNvPr id="15" name="Picture 8" descr="[normas.gif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43042" y="2928934"/>
                <a:ext cx="2438400" cy="24384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6" name="15 CuadroTexto"/>
              <p:cNvSpPr txBox="1"/>
              <p:nvPr/>
            </p:nvSpPr>
            <p:spPr>
              <a:xfrm>
                <a:off x="1929152" y="5253033"/>
                <a:ext cx="1428728" cy="4617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CO" b="1" dirty="0">
                    <a:solidFill>
                      <a:schemeClr val="accent3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Normas</a:t>
                </a:r>
              </a:p>
            </p:txBody>
          </p:sp>
        </p:grpSp>
        <p:grpSp>
          <p:nvGrpSpPr>
            <p:cNvPr id="6" name="31 Grupo"/>
            <p:cNvGrpSpPr>
              <a:grpSpLocks/>
            </p:cNvGrpSpPr>
            <p:nvPr/>
          </p:nvGrpSpPr>
          <p:grpSpPr bwMode="auto">
            <a:xfrm>
              <a:off x="4429124" y="2564904"/>
              <a:ext cx="3429024" cy="2838171"/>
              <a:chOff x="4572000" y="2714620"/>
              <a:chExt cx="3429024" cy="2838171"/>
            </a:xfrm>
          </p:grpSpPr>
          <p:pic>
            <p:nvPicPr>
              <p:cNvPr id="10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80205" y="2714620"/>
                <a:ext cx="1120819" cy="1500198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86446" y="3000372"/>
                <a:ext cx="1071570" cy="2139817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2" name="Picture 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01874" y="3714752"/>
                <a:ext cx="1327448" cy="161800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3" name="Picture 1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15140" y="4143381"/>
                <a:ext cx="1143008" cy="14094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4572076" y="3188690"/>
                <a:ext cx="1428728" cy="4617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CO" b="1" dirty="0">
                    <a:solidFill>
                      <a:schemeClr val="accent3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Roles</a:t>
                </a:r>
              </a:p>
            </p:txBody>
          </p:sp>
        </p:grpSp>
        <p:grpSp>
          <p:nvGrpSpPr>
            <p:cNvPr id="7" name="25 Grupo"/>
            <p:cNvGrpSpPr>
              <a:grpSpLocks/>
            </p:cNvGrpSpPr>
            <p:nvPr/>
          </p:nvGrpSpPr>
          <p:grpSpPr bwMode="auto">
            <a:xfrm>
              <a:off x="589095" y="1245797"/>
              <a:ext cx="2332347" cy="2254889"/>
              <a:chOff x="739455" y="1066800"/>
              <a:chExt cx="2332347" cy="2254889"/>
            </a:xfrm>
          </p:grpSpPr>
          <p:pic>
            <p:nvPicPr>
              <p:cNvPr id="8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33928" y="1066800"/>
                <a:ext cx="2237874" cy="185163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pic>
          <p:sp>
            <p:nvSpPr>
              <p:cNvPr id="9" name="8 CuadroTexto"/>
              <p:cNvSpPr txBox="1"/>
              <p:nvPr/>
            </p:nvSpPr>
            <p:spPr>
              <a:xfrm>
                <a:off x="739455" y="2859977"/>
                <a:ext cx="1428729" cy="4617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CO" b="1" dirty="0">
                    <a:solidFill>
                      <a:schemeClr val="accent3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Metas</a:t>
                </a:r>
              </a:p>
            </p:txBody>
          </p:sp>
        </p:grp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atom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gifs de tecnologia y cienc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"/>
            <a:ext cx="9144000" cy="68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felicidad filosofia y persona 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136">
            <a:off x="1619672" y="1988840"/>
            <a:ext cx="6279270" cy="331236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23928" y="538067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hlinkClick r:id="rId4"/>
              </a:rPr>
              <a:t>https://www.google.com/search?q=felicidad+filosofia+y+persona+collage&amp;source=lnms&amp;tbm=isch&amp;sa=X&amp;ved=0ahUKEwi0_srIvrrjAhXJVs0KHbJXBYoQ_AUIECgB&amp;biw=1093&amp;bih=526&amp;dpr=1.25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60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2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 rot="20899874">
            <a:off x="1390679" y="3825928"/>
            <a:ext cx="6976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¡¡¡MUCHAS </a:t>
            </a:r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GRACIAS!!!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9551" y="1213009"/>
            <a:ext cx="8551893" cy="41857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Agenda:</a:t>
            </a:r>
          </a:p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son LOS DATOS PERSONALES?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dice la historia de los datos personales?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¿Para qué protegerlos?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¿Prospectiva de los datos personales?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reflexiones</a:t>
            </a:r>
          </a:p>
          <a:p>
            <a:pPr algn="ctr"/>
            <a:endParaRPr lang="es-E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87697" y="322920"/>
            <a:ext cx="6395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son los datos personales?</a:t>
            </a: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11916" y="5172000"/>
            <a:ext cx="84761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hlinkClick r:id="rId4"/>
              </a:rPr>
              <a:t>Fuente:  https://www.timetoast.com/timelines/proteccion-de-datos-personales-02faed9f-ebd0-4356-8e53-4ab4bee8b4a4</a:t>
            </a:r>
            <a:endParaRPr lang="es-MX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88632" cy="35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2207" y="322920"/>
            <a:ext cx="788658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normatividad existe con respecto</a:t>
            </a: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los datos personales?</a:t>
            </a: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0"/>
          <p:cNvGrpSpPr/>
          <p:nvPr/>
        </p:nvGrpSpPr>
        <p:grpSpPr>
          <a:xfrm>
            <a:off x="0" y="3084920"/>
            <a:ext cx="9144000" cy="2072272"/>
            <a:chOff x="0" y="2065412"/>
            <a:chExt cx="9619872" cy="24780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" t="27883" r="75037" b="17795"/>
            <a:stretch/>
          </p:blipFill>
          <p:spPr bwMode="auto">
            <a:xfrm>
              <a:off x="0" y="2065412"/>
              <a:ext cx="2404968" cy="24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45" t="27883" r="51962" b="17795"/>
            <a:stretch/>
          </p:blipFill>
          <p:spPr bwMode="auto">
            <a:xfrm>
              <a:off x="4809936" y="2065412"/>
              <a:ext cx="2404968" cy="24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69" t="27883" r="29538" b="17795"/>
            <a:stretch/>
          </p:blipFill>
          <p:spPr bwMode="auto">
            <a:xfrm>
              <a:off x="2404968" y="2065412"/>
              <a:ext cx="2404968" cy="24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20" t="27883" r="7187" b="17795"/>
            <a:stretch/>
          </p:blipFill>
          <p:spPr bwMode="auto">
            <a:xfrm>
              <a:off x="7214904" y="2065412"/>
              <a:ext cx="2404968" cy="24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2132856"/>
            <a:ext cx="8229600" cy="11072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UNIVERSAL </a:t>
            </a:r>
            <a:br>
              <a:rPr lang="en-US" sz="2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DERECHOS HUMANOS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3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2207" y="322920"/>
            <a:ext cx="788658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normatividad existe con respecto</a:t>
            </a: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los datos personales?</a:t>
            </a: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0" t="27883" r="7187" b="17795"/>
          <a:stretch/>
        </p:blipFill>
        <p:spPr bwMode="auto">
          <a:xfrm>
            <a:off x="0" y="2060848"/>
            <a:ext cx="2532665" cy="23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/>
          <p:cNvSpPr/>
          <p:nvPr/>
        </p:nvSpPr>
        <p:spPr>
          <a:xfrm>
            <a:off x="2860559" y="5412805"/>
            <a:ext cx="98818" cy="1083167"/>
          </a:xfrm>
          <a:prstGeom prst="rect">
            <a:avLst/>
          </a:prstGeom>
          <a:solidFill>
            <a:srgbClr val="F9CF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2 Rectángulo"/>
          <p:cNvSpPr/>
          <p:nvPr/>
        </p:nvSpPr>
        <p:spPr>
          <a:xfrm>
            <a:off x="0" y="4365104"/>
            <a:ext cx="914400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marL="355600" algn="just"/>
            <a:r>
              <a:rPr lang="es-MX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Nadie será objeto de injerencias arbitrarias en su vida privada, su familia, su domicilio o su correspondencia, ni de ataques a su honra o a su reputación. </a:t>
            </a:r>
          </a:p>
          <a:p>
            <a:pPr marL="355600" algn="just"/>
            <a:r>
              <a:rPr lang="es-MX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Toda persona tiene derecho a la protección de la ley, contra tales injerencias o ataques.</a:t>
            </a:r>
          </a:p>
        </p:txBody>
      </p:sp>
      <p:sp>
        <p:nvSpPr>
          <p:cNvPr id="19" name="Rectangle 2"/>
          <p:cNvSpPr/>
          <p:nvPr/>
        </p:nvSpPr>
        <p:spPr>
          <a:xfrm>
            <a:off x="2532665" y="2081621"/>
            <a:ext cx="6611335" cy="2355491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6800" rIns="468000" rtlCol="0" anchor="ctr"/>
          <a:lstStyle/>
          <a:p>
            <a:pPr marL="177800" algn="just">
              <a:tabLst>
                <a:tab pos="5745163" algn="l"/>
              </a:tabLst>
            </a:pPr>
            <a:r>
              <a:rPr lang="es-MX" sz="2400" b="1" dirty="0" smtClean="0">
                <a:solidFill>
                  <a:srgbClr val="F9C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Tienes </a:t>
            </a:r>
            <a:r>
              <a:rPr lang="es-MX" sz="2400" b="1" dirty="0">
                <a:solidFill>
                  <a:srgbClr val="F9C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derecho a proteción en caso de que alguíen  trate de calumniarte, de entrar en tu casa sin permiso o de violar tu correspondencia</a:t>
            </a:r>
            <a:r>
              <a:rPr lang="es-MX" sz="2400" b="1" dirty="0" smtClean="0">
                <a:solidFill>
                  <a:srgbClr val="F9C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es-ES_tradnl" sz="2400" dirty="0">
              <a:solidFill>
                <a:srgbClr val="F9C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21822" y="116632"/>
            <a:ext cx="9214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¿qué dice la historia de los datos personales?</a:t>
            </a: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7" r="1560"/>
          <a:stretch/>
        </p:blipFill>
        <p:spPr bwMode="auto">
          <a:xfrm>
            <a:off x="194202" y="1412776"/>
            <a:ext cx="877028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11916" y="5172000"/>
            <a:ext cx="84761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hlinkClick r:id="rId5"/>
              </a:rPr>
              <a:t>Fuente:  https://www.timetoast.com/timelines/proteccion-de-datos-personales-02faed9f-ebd0-4356-8e53-4ab4bee8b4a4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6601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net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12"/>
          <a:stretch/>
        </p:blipFill>
        <p:spPr>
          <a:xfrm>
            <a:off x="0" y="692695"/>
            <a:ext cx="9144000" cy="6165304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93653" y="3513198"/>
            <a:ext cx="25518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FF"/>
                </a:solidFill>
                <a:latin typeface="Arial"/>
                <a:cs typeface="Arial"/>
              </a:rPr>
              <a:t>Seguridad </a:t>
            </a:r>
          </a:p>
          <a:p>
            <a:pPr algn="ctr"/>
            <a:r>
              <a:rPr lang="es-MX" sz="2400" b="1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</a:p>
          <a:p>
            <a:pPr algn="ctr"/>
            <a:r>
              <a:rPr lang="es-MX" sz="2400" b="1" dirty="0" smtClean="0">
                <a:solidFill>
                  <a:srgbClr val="FFFFFF"/>
                </a:solidFill>
                <a:latin typeface="Arial"/>
                <a:cs typeface="Arial"/>
              </a:rPr>
              <a:t>Privacidad</a:t>
            </a:r>
            <a:endParaRPr lang="es-MX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6543469" y="3541849"/>
            <a:ext cx="25518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FF"/>
                </a:solidFill>
                <a:latin typeface="Arial"/>
                <a:cs typeface="Arial"/>
              </a:rPr>
              <a:t>Sociabilidad </a:t>
            </a:r>
          </a:p>
          <a:p>
            <a:pPr algn="ctr"/>
            <a:r>
              <a:rPr lang="es-MX" sz="2400" b="1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</a:p>
          <a:p>
            <a:pPr algn="ctr"/>
            <a:r>
              <a:rPr lang="es-MX" sz="2400" b="1" dirty="0" smtClean="0">
                <a:solidFill>
                  <a:srgbClr val="FFFFFF"/>
                </a:solidFill>
                <a:latin typeface="Arial"/>
                <a:cs typeface="Arial"/>
              </a:rPr>
              <a:t>Usabilidad</a:t>
            </a:r>
            <a:endParaRPr lang="es-MX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59263"/>
            <a:ext cx="8229600" cy="61983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Donut 4"/>
          <p:cNvSpPr/>
          <p:nvPr/>
        </p:nvSpPr>
        <p:spPr>
          <a:xfrm>
            <a:off x="3047220" y="2676751"/>
            <a:ext cx="3146728" cy="3146728"/>
          </a:xfrm>
          <a:prstGeom prst="donut">
            <a:avLst>
              <a:gd name="adj" fmla="val 14991"/>
            </a:avLst>
          </a:prstGeom>
          <a:solidFill>
            <a:srgbClr val="FFFF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3919203" y="2332944"/>
            <a:ext cx="1194242" cy="1194242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/>
                <a:cs typeface="Arial"/>
              </a:rPr>
              <a:t>Confidencialidad</a:t>
            </a:r>
            <a:endParaRPr lang="es-MX" sz="1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" name="Oval 12"/>
          <p:cNvSpPr/>
          <p:nvPr/>
        </p:nvSpPr>
        <p:spPr>
          <a:xfrm>
            <a:off x="2645533" y="3533272"/>
            <a:ext cx="1194242" cy="1194242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200" b="1" dirty="0">
                <a:solidFill>
                  <a:srgbClr val="FFFF00"/>
                </a:solidFill>
                <a:latin typeface="Arial"/>
                <a:cs typeface="Arial"/>
              </a:rPr>
              <a:t>Integridad </a:t>
            </a:r>
          </a:p>
        </p:txBody>
      </p:sp>
      <p:sp>
        <p:nvSpPr>
          <p:cNvPr id="9" name="Oval 13"/>
          <p:cNvSpPr/>
          <p:nvPr/>
        </p:nvSpPr>
        <p:spPr>
          <a:xfrm>
            <a:off x="5297132" y="3533272"/>
            <a:ext cx="1194242" cy="1194242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200" b="1" dirty="0">
                <a:solidFill>
                  <a:srgbClr val="FFFF00"/>
                </a:solidFill>
                <a:latin typeface="Arial"/>
                <a:cs typeface="Arial"/>
              </a:rPr>
              <a:t>Autenticación</a:t>
            </a:r>
          </a:p>
        </p:txBody>
      </p:sp>
      <p:sp>
        <p:nvSpPr>
          <p:cNvPr id="10" name="Oval 14"/>
          <p:cNvSpPr/>
          <p:nvPr/>
        </p:nvSpPr>
        <p:spPr>
          <a:xfrm>
            <a:off x="3919203" y="4948674"/>
            <a:ext cx="1194242" cy="1194242"/>
          </a:xfrm>
          <a:prstGeom prst="ellipse">
            <a:avLst/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200" b="1" dirty="0">
                <a:solidFill>
                  <a:srgbClr val="FFFF00"/>
                </a:solidFill>
                <a:latin typeface="Arial"/>
                <a:cs typeface="Arial"/>
              </a:rPr>
              <a:t>No repudio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3707904" y="3801814"/>
            <a:ext cx="173291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SOCIEDAD</a:t>
            </a:r>
          </a:p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INFORMACIÓN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" name="Picture 2" descr="ato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76" y="-27385"/>
            <a:ext cx="919967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5935" y="116632"/>
            <a:ext cx="8279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causas de robo  de los datos personales</a:t>
            </a: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990496" y="6448860"/>
            <a:ext cx="4082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Modificado de:  Mercado, W.</a:t>
            </a:r>
            <a:endParaRPr lang="es-MX" sz="1100" dirty="0"/>
          </a:p>
        </p:txBody>
      </p:sp>
      <p:pic>
        <p:nvPicPr>
          <p:cNvPr id="19" name="Picture 110" descr="cellphone-privacy-153213586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/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22" name="Block Arc 2"/>
          <p:cNvSpPr/>
          <p:nvPr/>
        </p:nvSpPr>
        <p:spPr>
          <a:xfrm>
            <a:off x="2530504" y="2389214"/>
            <a:ext cx="3888188" cy="3888180"/>
          </a:xfrm>
          <a:prstGeom prst="blockArc">
            <a:avLst>
              <a:gd name="adj1" fmla="val 492387"/>
              <a:gd name="adj2" fmla="val 567657"/>
              <a:gd name="adj3" fmla="val 17964"/>
            </a:avLst>
          </a:prstGeom>
          <a:solidFill>
            <a:srgbClr val="FFFF00">
              <a:alpha val="65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grpSp>
        <p:nvGrpSpPr>
          <p:cNvPr id="23" name="Group 122"/>
          <p:cNvGrpSpPr/>
          <p:nvPr/>
        </p:nvGrpSpPr>
        <p:grpSpPr>
          <a:xfrm>
            <a:off x="2425109" y="2465177"/>
            <a:ext cx="2994910" cy="2992772"/>
            <a:chOff x="2478828" y="2388319"/>
            <a:chExt cx="3939864" cy="3937052"/>
          </a:xfrm>
        </p:grpSpPr>
        <p:sp>
          <p:nvSpPr>
            <p:cNvPr id="24" name="Block Arc 45"/>
            <p:cNvSpPr/>
            <p:nvPr/>
          </p:nvSpPr>
          <p:spPr>
            <a:xfrm>
              <a:off x="2478828" y="2437191"/>
              <a:ext cx="3888188" cy="3888180"/>
            </a:xfrm>
            <a:prstGeom prst="blockArc">
              <a:avLst>
                <a:gd name="adj1" fmla="val 15108475"/>
                <a:gd name="adj2" fmla="val 16216247"/>
                <a:gd name="adj3" fmla="val 20407"/>
              </a:avLst>
            </a:prstGeom>
            <a:solidFill>
              <a:srgbClr val="FF6600">
                <a:alpha val="36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5" name="Block Arc 46"/>
            <p:cNvSpPr/>
            <p:nvPr/>
          </p:nvSpPr>
          <p:spPr>
            <a:xfrm>
              <a:off x="2513795" y="2388319"/>
              <a:ext cx="3888188" cy="3888180"/>
            </a:xfrm>
            <a:prstGeom prst="blockArc">
              <a:avLst>
                <a:gd name="adj1" fmla="val 1264186"/>
                <a:gd name="adj2" fmla="val 14815192"/>
                <a:gd name="adj3" fmla="val 21261"/>
              </a:avLst>
            </a:prstGeom>
            <a:solidFill>
              <a:srgbClr val="FF0000">
                <a:alpha val="65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6" name="Block Arc 47"/>
            <p:cNvSpPr/>
            <p:nvPr/>
          </p:nvSpPr>
          <p:spPr>
            <a:xfrm>
              <a:off x="2617970" y="2480475"/>
              <a:ext cx="3800722" cy="3727912"/>
            </a:xfrm>
            <a:prstGeom prst="blockArc">
              <a:avLst>
                <a:gd name="adj1" fmla="val 16235140"/>
                <a:gd name="adj2" fmla="val 1072779"/>
                <a:gd name="adj3" fmla="val 20333"/>
              </a:avLst>
            </a:prstGeom>
            <a:solidFill>
              <a:srgbClr val="FFFF00">
                <a:alpha val="5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53"/>
          <p:cNvSpPr txBox="1"/>
          <p:nvPr/>
        </p:nvSpPr>
        <p:spPr>
          <a:xfrm>
            <a:off x="6824309" y="2221400"/>
            <a:ext cx="128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Error </a:t>
            </a:r>
            <a:r>
              <a:rPr lang="en-U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humano</a:t>
            </a:r>
            <a:endParaRPr lang="es-ES_tradnl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Box 55"/>
          <p:cNvSpPr txBox="1"/>
          <p:nvPr/>
        </p:nvSpPr>
        <p:spPr>
          <a:xfrm>
            <a:off x="718488" y="2039002"/>
            <a:ext cx="135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Falla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del 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sistema</a:t>
            </a:r>
            <a:endParaRPr lang="es-ES_tradnl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Oval 69"/>
          <p:cNvSpPr/>
          <p:nvPr/>
        </p:nvSpPr>
        <p:spPr>
          <a:xfrm>
            <a:off x="5946215" y="2197104"/>
            <a:ext cx="808184" cy="808184"/>
          </a:xfrm>
          <a:prstGeom prst="ellipse">
            <a:avLst/>
          </a:prstGeom>
          <a:solidFill>
            <a:srgbClr val="008000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2000" b="1" dirty="0" smtClean="0">
                <a:solidFill>
                  <a:srgbClr val="FFFF00"/>
                </a:solidFill>
                <a:latin typeface="Arial"/>
                <a:cs typeface="Arial"/>
              </a:rPr>
              <a:t>35%</a:t>
            </a:r>
            <a:endParaRPr lang="es-MX" sz="2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0" name="Oval 71"/>
          <p:cNvSpPr/>
          <p:nvPr/>
        </p:nvSpPr>
        <p:spPr>
          <a:xfrm>
            <a:off x="4964849" y="3244723"/>
            <a:ext cx="148901" cy="148901"/>
          </a:xfrm>
          <a:prstGeom prst="ellipse">
            <a:avLst/>
          </a:prstGeom>
          <a:solidFill>
            <a:srgbClr val="008000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31" name="Elbow Connector 72"/>
          <p:cNvCxnSpPr>
            <a:stCxn id="30" idx="0"/>
            <a:endCxn id="29" idx="2"/>
          </p:cNvCxnSpPr>
          <p:nvPr/>
        </p:nvCxnSpPr>
        <p:spPr>
          <a:xfrm rot="5400000" flipH="1" flipV="1">
            <a:off x="5170994" y="2469503"/>
            <a:ext cx="643527" cy="906915"/>
          </a:xfrm>
          <a:prstGeom prst="bentConnector2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77"/>
          <p:cNvSpPr/>
          <p:nvPr/>
        </p:nvSpPr>
        <p:spPr>
          <a:xfrm>
            <a:off x="2126412" y="2056494"/>
            <a:ext cx="640459" cy="640459"/>
          </a:xfrm>
          <a:prstGeom prst="ellipse">
            <a:avLst/>
          </a:prstGeom>
          <a:solidFill>
            <a:srgbClr val="008000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1600" b="1" dirty="0" smtClean="0">
                <a:solidFill>
                  <a:srgbClr val="FFFF00"/>
                </a:solidFill>
                <a:latin typeface="Arial"/>
                <a:cs typeface="Arial"/>
              </a:rPr>
              <a:t>4%</a:t>
            </a:r>
            <a:endParaRPr lang="es-MX" sz="16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3" name="Oval 78"/>
          <p:cNvSpPr/>
          <p:nvPr/>
        </p:nvSpPr>
        <p:spPr>
          <a:xfrm>
            <a:off x="3690197" y="2715651"/>
            <a:ext cx="148901" cy="148901"/>
          </a:xfrm>
          <a:prstGeom prst="ellipse">
            <a:avLst/>
          </a:prstGeom>
          <a:solidFill>
            <a:srgbClr val="008000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34" name="Elbow Connector 79"/>
          <p:cNvCxnSpPr>
            <a:stCxn id="33" idx="0"/>
            <a:endCxn id="32" idx="6"/>
          </p:cNvCxnSpPr>
          <p:nvPr/>
        </p:nvCxnSpPr>
        <p:spPr>
          <a:xfrm rot="16200000" flipV="1">
            <a:off x="3096297" y="2047299"/>
            <a:ext cx="338927" cy="997777"/>
          </a:xfrm>
          <a:prstGeom prst="bentConnector2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84"/>
          <p:cNvSpPr/>
          <p:nvPr/>
        </p:nvSpPr>
        <p:spPr>
          <a:xfrm>
            <a:off x="2009236" y="4974725"/>
            <a:ext cx="788599" cy="788596"/>
          </a:xfrm>
          <a:prstGeom prst="ellipse">
            <a:avLst/>
          </a:prstGeom>
          <a:solidFill>
            <a:srgbClr val="008000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/>
                <a:cs typeface="Arial"/>
              </a:rPr>
              <a:t>61%</a:t>
            </a:r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6" name="Oval 85"/>
          <p:cNvSpPr/>
          <p:nvPr/>
        </p:nvSpPr>
        <p:spPr>
          <a:xfrm>
            <a:off x="2994664" y="4669259"/>
            <a:ext cx="148901" cy="148901"/>
          </a:xfrm>
          <a:prstGeom prst="ellipse">
            <a:avLst/>
          </a:prstGeom>
          <a:solidFill>
            <a:srgbClr val="008000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noAutofit/>
          </a:bodyPr>
          <a:lstStyle/>
          <a:p>
            <a:pPr algn="ctr"/>
            <a:endParaRPr lang="es-MX" sz="2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37" name="Elbow Connector 86"/>
          <p:cNvCxnSpPr>
            <a:stCxn id="36" idx="4"/>
            <a:endCxn id="35" idx="6"/>
          </p:cNvCxnSpPr>
          <p:nvPr/>
        </p:nvCxnSpPr>
        <p:spPr>
          <a:xfrm rot="5400000">
            <a:off x="2658044" y="4957951"/>
            <a:ext cx="550863" cy="271280"/>
          </a:xfrm>
          <a:prstGeom prst="bentConnector2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89"/>
          <p:cNvSpPr txBox="1"/>
          <p:nvPr/>
        </p:nvSpPr>
        <p:spPr>
          <a:xfrm>
            <a:off x="363570" y="4847665"/>
            <a:ext cx="1578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Ataque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malicioso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 o criminal</a:t>
            </a:r>
            <a:endParaRPr lang="es-ES_tradnl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Box 80"/>
          <p:cNvSpPr txBox="1"/>
          <p:nvPr/>
        </p:nvSpPr>
        <p:spPr>
          <a:xfrm>
            <a:off x="0" y="6662736"/>
            <a:ext cx="9144000" cy="207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8435975" algn="l"/>
              </a:tabLst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Australian government, (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2019). 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Data Breaches Quarterly Statistics Report”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Recuperado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 https://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www.oaic.gov.au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/privacy/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-data-breaches-statistics/</a:t>
            </a:r>
          </a:p>
        </p:txBody>
      </p:sp>
    </p:spTree>
    <p:extLst>
      <p:ext uri="{BB962C8B-B14F-4D97-AF65-F5344CB8AC3E}">
        <p14:creationId xmlns:p14="http://schemas.microsoft.com/office/powerpoint/2010/main" val="34591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70"/>
            <a:ext cx="9144000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5935" y="116632"/>
            <a:ext cx="8279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causas de robo  de los datos personales</a:t>
            </a:r>
          </a:p>
          <a:p>
            <a:pPr algn="ctr"/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at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990496" y="6448860"/>
            <a:ext cx="4082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Modificado de:  Mercado, W.</a:t>
            </a:r>
            <a:endParaRPr lang="es-MX" sz="1100" dirty="0"/>
          </a:p>
        </p:txBody>
      </p:sp>
      <p:sp>
        <p:nvSpPr>
          <p:cNvPr id="22" name="Block Arc 2"/>
          <p:cNvSpPr/>
          <p:nvPr/>
        </p:nvSpPr>
        <p:spPr>
          <a:xfrm>
            <a:off x="2530504" y="2389214"/>
            <a:ext cx="3888188" cy="3888180"/>
          </a:xfrm>
          <a:prstGeom prst="blockArc">
            <a:avLst>
              <a:gd name="adj1" fmla="val 492387"/>
              <a:gd name="adj2" fmla="val 567657"/>
              <a:gd name="adj3" fmla="val 17964"/>
            </a:avLst>
          </a:prstGeom>
          <a:solidFill>
            <a:srgbClr val="FFFF00">
              <a:alpha val="65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39" name="TextBox 80"/>
          <p:cNvSpPr txBox="1"/>
          <p:nvPr/>
        </p:nvSpPr>
        <p:spPr>
          <a:xfrm>
            <a:off x="0" y="6662736"/>
            <a:ext cx="9144000" cy="207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8435975" algn="l"/>
              </a:tabLst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Australian government, (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2019). 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Data Breaches Quarterly Statistics Report”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Recuperado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 https://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www.oaic.gov.au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/privacy/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-data-breaches-statistics/</a:t>
            </a:r>
          </a:p>
        </p:txBody>
      </p:sp>
      <p:pic>
        <p:nvPicPr>
          <p:cNvPr id="40" name="Picture 5" descr="robo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76"/>
          <a:stretch/>
        </p:blipFill>
        <p:spPr>
          <a:xfrm>
            <a:off x="0" y="1484784"/>
            <a:ext cx="9144000" cy="5365130"/>
          </a:xfrm>
          <a:prstGeom prst="rect">
            <a:avLst/>
          </a:prstGeom>
        </p:spPr>
      </p:pic>
      <p:sp>
        <p:nvSpPr>
          <p:cNvPr id="42" name="31 Rectángulo"/>
          <p:cNvSpPr/>
          <p:nvPr/>
        </p:nvSpPr>
        <p:spPr>
          <a:xfrm>
            <a:off x="2613772" y="6208411"/>
            <a:ext cx="900196" cy="441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  <a:latin typeface="Arial"/>
                <a:cs typeface="Arial"/>
              </a:rPr>
              <a:t>SECTOR</a:t>
            </a:r>
            <a:endParaRPr lang="es-MX" sz="11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3" name="32 Rectángulo"/>
          <p:cNvSpPr/>
          <p:nvPr/>
        </p:nvSpPr>
        <p:spPr>
          <a:xfrm>
            <a:off x="5394982" y="1767843"/>
            <a:ext cx="3749018" cy="3046987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txBody>
          <a:bodyPr wrap="square">
            <a:spAutoFit/>
          </a:bodyPr>
          <a:lstStyle/>
          <a:p>
            <a:pPr marL="355600"/>
            <a:r>
              <a:rPr lang="es-MX" sz="1200" dirty="0">
                <a:solidFill>
                  <a:schemeClr val="bg1"/>
                </a:solidFill>
                <a:latin typeface="Arial"/>
                <a:cs typeface="Arial"/>
              </a:rPr>
              <a:t>Pérdida de papeleo / dispositivo de almacenamiento de </a:t>
            </a:r>
            <a:r>
              <a:rPr lang="es-MX" sz="1200" dirty="0" smtClean="0">
                <a:solidFill>
                  <a:schemeClr val="bg1"/>
                </a:solidFill>
                <a:latin typeface="Arial"/>
                <a:cs typeface="Arial"/>
              </a:rPr>
              <a:t>datos</a:t>
            </a:r>
          </a:p>
          <a:p>
            <a:pPr marL="355600"/>
            <a:endParaRPr lang="es-MX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/>
            <a:r>
              <a:rPr lang="es-MX" sz="1200" dirty="0" smtClean="0">
                <a:solidFill>
                  <a:schemeClr val="bg1"/>
                </a:solidFill>
                <a:latin typeface="Arial"/>
                <a:cs typeface="Arial"/>
              </a:rPr>
              <a:t>Envio al </a:t>
            </a:r>
            <a:r>
              <a:rPr lang="es-MX" sz="1200" dirty="0">
                <a:solidFill>
                  <a:schemeClr val="bg1"/>
                </a:solidFill>
                <a:latin typeface="Arial"/>
                <a:cs typeface="Arial"/>
              </a:rPr>
              <a:t>destinatario incorrecto (correo electrónico</a:t>
            </a:r>
            <a:r>
              <a:rPr lang="es-MX" sz="120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355600"/>
            <a:endParaRPr lang="es-MX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/>
            <a:r>
              <a:rPr lang="es-MX" sz="1200" dirty="0">
                <a:solidFill>
                  <a:schemeClr val="bg1"/>
                </a:solidFill>
                <a:latin typeface="Arial"/>
                <a:cs typeface="Arial"/>
              </a:rPr>
              <a:t>Envio al destinatario incorrecto (correo</a:t>
            </a:r>
            <a:r>
              <a:rPr lang="es-MX" sz="120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355600"/>
            <a:endParaRPr lang="es-MX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/>
            <a:r>
              <a:rPr lang="es-MX" sz="1200" dirty="0">
                <a:solidFill>
                  <a:schemeClr val="bg1"/>
                </a:solidFill>
                <a:latin typeface="Arial"/>
                <a:cs typeface="Arial"/>
              </a:rPr>
              <a:t>Envio al destinatario incorrecto (otro</a:t>
            </a:r>
            <a:r>
              <a:rPr lang="es-MX" sz="120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355600"/>
            <a:endParaRPr lang="es-MX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/>
            <a:r>
              <a:rPr lang="es-MX" sz="1200" dirty="0">
                <a:solidFill>
                  <a:schemeClr val="bg1"/>
                </a:solidFill>
                <a:latin typeface="Arial"/>
                <a:cs typeface="Arial"/>
              </a:rPr>
              <a:t>Revelación no autorizada (falta de redacción</a:t>
            </a:r>
            <a:r>
              <a:rPr lang="es-MX" sz="120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355600"/>
            <a:endParaRPr lang="es-MX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/>
            <a:r>
              <a:rPr lang="es-MX" sz="1200" dirty="0">
                <a:solidFill>
                  <a:schemeClr val="bg1"/>
                </a:solidFill>
                <a:latin typeface="Arial"/>
                <a:cs typeface="Arial"/>
              </a:rPr>
              <a:t>Divulgación no autorizada (publicación o publicación no intencionada</a:t>
            </a:r>
            <a:r>
              <a:rPr lang="es-MX" sz="120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355600"/>
            <a:endParaRPr lang="es-MX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/>
            <a:r>
              <a:rPr lang="es-MX" sz="1200" dirty="0">
                <a:solidFill>
                  <a:schemeClr val="bg1"/>
                </a:solidFill>
                <a:latin typeface="Arial"/>
                <a:cs typeface="Arial"/>
              </a:rPr>
              <a:t>Revelación no autorizada (verbal)</a:t>
            </a:r>
          </a:p>
        </p:txBody>
      </p:sp>
      <p:sp>
        <p:nvSpPr>
          <p:cNvPr id="44" name="33 Rectángulo"/>
          <p:cNvSpPr/>
          <p:nvPr/>
        </p:nvSpPr>
        <p:spPr>
          <a:xfrm>
            <a:off x="5515244" y="1853807"/>
            <a:ext cx="165112" cy="1651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>
              <a:latin typeface="Montserrat" panose="00000500000000000000" pitchFamily="2" charset="0"/>
            </a:endParaRPr>
          </a:p>
        </p:txBody>
      </p:sp>
      <p:sp>
        <p:nvSpPr>
          <p:cNvPr id="45" name="34 Rectángulo"/>
          <p:cNvSpPr/>
          <p:nvPr/>
        </p:nvSpPr>
        <p:spPr>
          <a:xfrm>
            <a:off x="5515244" y="2363868"/>
            <a:ext cx="165112" cy="165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>
              <a:latin typeface="Montserrat" panose="00000500000000000000" pitchFamily="2" charset="0"/>
            </a:endParaRPr>
          </a:p>
        </p:txBody>
      </p:sp>
      <p:sp>
        <p:nvSpPr>
          <p:cNvPr id="46" name="35 Rectángulo"/>
          <p:cNvSpPr/>
          <p:nvPr/>
        </p:nvSpPr>
        <p:spPr>
          <a:xfrm>
            <a:off x="5515244" y="2926303"/>
            <a:ext cx="165112" cy="165112"/>
          </a:xfrm>
          <a:prstGeom prst="rect">
            <a:avLst/>
          </a:prstGeom>
          <a:solidFill>
            <a:srgbClr val="F9CF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>
              <a:latin typeface="Montserrat" panose="00000500000000000000" pitchFamily="2" charset="0"/>
            </a:endParaRPr>
          </a:p>
        </p:txBody>
      </p:sp>
      <p:sp>
        <p:nvSpPr>
          <p:cNvPr id="47" name="36 Rectángulo"/>
          <p:cNvSpPr/>
          <p:nvPr/>
        </p:nvSpPr>
        <p:spPr>
          <a:xfrm>
            <a:off x="5515865" y="3279849"/>
            <a:ext cx="165112" cy="1651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>
              <a:latin typeface="Montserrat" panose="00000500000000000000" pitchFamily="2" charset="0"/>
            </a:endParaRPr>
          </a:p>
        </p:txBody>
      </p:sp>
      <p:sp>
        <p:nvSpPr>
          <p:cNvPr id="48" name="37 Rectángulo"/>
          <p:cNvSpPr/>
          <p:nvPr/>
        </p:nvSpPr>
        <p:spPr>
          <a:xfrm>
            <a:off x="5517448" y="3668916"/>
            <a:ext cx="165112" cy="165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>
              <a:latin typeface="Montserrat" panose="00000500000000000000" pitchFamily="2" charset="0"/>
            </a:endParaRPr>
          </a:p>
        </p:txBody>
      </p:sp>
      <p:sp>
        <p:nvSpPr>
          <p:cNvPr id="49" name="38 Rectángulo"/>
          <p:cNvSpPr/>
          <p:nvPr/>
        </p:nvSpPr>
        <p:spPr>
          <a:xfrm>
            <a:off x="5515865" y="4015640"/>
            <a:ext cx="165112" cy="165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>
              <a:latin typeface="Montserrat" panose="00000500000000000000" pitchFamily="2" charset="0"/>
            </a:endParaRPr>
          </a:p>
        </p:txBody>
      </p:sp>
      <p:sp>
        <p:nvSpPr>
          <p:cNvPr id="50" name="39 Rectángulo"/>
          <p:cNvSpPr/>
          <p:nvPr/>
        </p:nvSpPr>
        <p:spPr>
          <a:xfrm>
            <a:off x="5515244" y="4568869"/>
            <a:ext cx="165112" cy="165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 sz="1400">
              <a:latin typeface="Montserrat" panose="00000500000000000000" pitchFamily="2" charset="0"/>
            </a:endParaRPr>
          </a:p>
        </p:txBody>
      </p:sp>
      <p:grpSp>
        <p:nvGrpSpPr>
          <p:cNvPr id="51" name="Group 6"/>
          <p:cNvGrpSpPr/>
          <p:nvPr/>
        </p:nvGrpSpPr>
        <p:grpSpPr>
          <a:xfrm>
            <a:off x="333564" y="2018919"/>
            <a:ext cx="5619041" cy="4452576"/>
            <a:chOff x="333564" y="2018919"/>
            <a:chExt cx="5619041" cy="4452576"/>
          </a:xfrm>
        </p:grpSpPr>
        <p:sp>
          <p:nvSpPr>
            <p:cNvPr id="52" name="3 Rectángulo"/>
            <p:cNvSpPr/>
            <p:nvPr/>
          </p:nvSpPr>
          <p:spPr>
            <a:xfrm>
              <a:off x="587778" y="5141618"/>
              <a:ext cx="735286" cy="8351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53" name="5 Rectángulo"/>
            <p:cNvSpPr/>
            <p:nvPr/>
          </p:nvSpPr>
          <p:spPr>
            <a:xfrm>
              <a:off x="587778" y="4306477"/>
              <a:ext cx="735286" cy="835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54" name="6 Rectángulo"/>
            <p:cNvSpPr/>
            <p:nvPr/>
          </p:nvSpPr>
          <p:spPr>
            <a:xfrm>
              <a:off x="587777" y="3471337"/>
              <a:ext cx="735286" cy="835140"/>
            </a:xfrm>
            <a:prstGeom prst="rect">
              <a:avLst/>
            </a:prstGeom>
            <a:solidFill>
              <a:srgbClr val="F9CF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55" name="7 Rectángulo"/>
            <p:cNvSpPr/>
            <p:nvPr/>
          </p:nvSpPr>
          <p:spPr>
            <a:xfrm>
              <a:off x="587778" y="3362405"/>
              <a:ext cx="735286" cy="10893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56" name="8 Rectángulo"/>
            <p:cNvSpPr/>
            <p:nvPr/>
          </p:nvSpPr>
          <p:spPr>
            <a:xfrm>
              <a:off x="587776" y="2627119"/>
              <a:ext cx="735286" cy="7428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57" name="9 Rectángulo"/>
            <p:cNvSpPr/>
            <p:nvPr/>
          </p:nvSpPr>
          <p:spPr>
            <a:xfrm>
              <a:off x="587778" y="2363868"/>
              <a:ext cx="735286" cy="2632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58" name="10 Rectángulo"/>
            <p:cNvSpPr/>
            <p:nvPr/>
          </p:nvSpPr>
          <p:spPr>
            <a:xfrm>
              <a:off x="1684656" y="5713507"/>
              <a:ext cx="735286" cy="2632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59" name="11 Rectángulo"/>
            <p:cNvSpPr/>
            <p:nvPr/>
          </p:nvSpPr>
          <p:spPr>
            <a:xfrm>
              <a:off x="1684656" y="5286860"/>
              <a:ext cx="735286" cy="4296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0" name="12 Rectángulo"/>
            <p:cNvSpPr/>
            <p:nvPr/>
          </p:nvSpPr>
          <p:spPr>
            <a:xfrm>
              <a:off x="1684656" y="5155233"/>
              <a:ext cx="735286" cy="1316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1" name="13 Rectángulo"/>
            <p:cNvSpPr/>
            <p:nvPr/>
          </p:nvSpPr>
          <p:spPr>
            <a:xfrm>
              <a:off x="1684656" y="4819362"/>
              <a:ext cx="735286" cy="33587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2" name="14 Rectángulo"/>
            <p:cNvSpPr/>
            <p:nvPr/>
          </p:nvSpPr>
          <p:spPr>
            <a:xfrm>
              <a:off x="1684656" y="4651425"/>
              <a:ext cx="735286" cy="16793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3" name="17 Rectángulo"/>
            <p:cNvSpPr/>
            <p:nvPr/>
          </p:nvSpPr>
          <p:spPr>
            <a:xfrm>
              <a:off x="2808767" y="5780075"/>
              <a:ext cx="735286" cy="1966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4" name="18 Rectángulo"/>
            <p:cNvSpPr/>
            <p:nvPr/>
          </p:nvSpPr>
          <p:spPr>
            <a:xfrm>
              <a:off x="2808766" y="5155234"/>
              <a:ext cx="735286" cy="6172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5" name="19 Rectángulo"/>
            <p:cNvSpPr/>
            <p:nvPr/>
          </p:nvSpPr>
          <p:spPr>
            <a:xfrm>
              <a:off x="2815567" y="5051876"/>
              <a:ext cx="735286" cy="10335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6" name="20 Rectángulo"/>
            <p:cNvSpPr/>
            <p:nvPr/>
          </p:nvSpPr>
          <p:spPr>
            <a:xfrm>
              <a:off x="3905646" y="5873400"/>
              <a:ext cx="735286" cy="1033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7" name="21 Rectángulo"/>
            <p:cNvSpPr/>
            <p:nvPr/>
          </p:nvSpPr>
          <p:spPr>
            <a:xfrm>
              <a:off x="3905646" y="5386713"/>
              <a:ext cx="735286" cy="4891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8" name="22 Rectángulo"/>
            <p:cNvSpPr/>
            <p:nvPr/>
          </p:nvSpPr>
          <p:spPr>
            <a:xfrm>
              <a:off x="3905645" y="5284628"/>
              <a:ext cx="735286" cy="103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69" name="23 Rectángulo"/>
            <p:cNvSpPr/>
            <p:nvPr/>
          </p:nvSpPr>
          <p:spPr>
            <a:xfrm>
              <a:off x="3905644" y="4795468"/>
              <a:ext cx="735286" cy="4891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70" name="24 Rectángulo"/>
            <p:cNvSpPr/>
            <p:nvPr/>
          </p:nvSpPr>
          <p:spPr>
            <a:xfrm>
              <a:off x="5013114" y="5881720"/>
              <a:ext cx="735286" cy="10335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MX" sz="1400">
                <a:latin typeface="Montserrat" panose="00000500000000000000" pitchFamily="2" charset="0"/>
              </a:endParaRPr>
            </a:p>
          </p:txBody>
        </p:sp>
        <p:sp>
          <p:nvSpPr>
            <p:cNvPr id="71" name="26 Rectángulo"/>
            <p:cNvSpPr/>
            <p:nvPr/>
          </p:nvSpPr>
          <p:spPr>
            <a:xfrm>
              <a:off x="492466" y="6025176"/>
              <a:ext cx="944072" cy="441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Salud</a:t>
              </a:r>
              <a:endParaRPr lang="es-MX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2" name="27 Rectángulo"/>
            <p:cNvSpPr/>
            <p:nvPr/>
          </p:nvSpPr>
          <p:spPr>
            <a:xfrm>
              <a:off x="1475567" y="6029715"/>
              <a:ext cx="1136836" cy="441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Financiero</a:t>
              </a:r>
              <a:endParaRPr lang="es-MX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73" name="28 Rectángulo"/>
            <p:cNvSpPr/>
            <p:nvPr/>
          </p:nvSpPr>
          <p:spPr>
            <a:xfrm>
              <a:off x="2757331" y="6029716"/>
              <a:ext cx="851759" cy="441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Legal</a:t>
              </a:r>
            </a:p>
          </p:txBody>
        </p:sp>
        <p:sp>
          <p:nvSpPr>
            <p:cNvPr id="74" name="29 Rectángulo"/>
            <p:cNvSpPr/>
            <p:nvPr/>
          </p:nvSpPr>
          <p:spPr>
            <a:xfrm>
              <a:off x="3697357" y="6029716"/>
              <a:ext cx="1141288" cy="441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Educación </a:t>
              </a:r>
            </a:p>
          </p:txBody>
        </p:sp>
        <p:sp>
          <p:nvSpPr>
            <p:cNvPr id="75" name="30 Rectángulo"/>
            <p:cNvSpPr/>
            <p:nvPr/>
          </p:nvSpPr>
          <p:spPr>
            <a:xfrm>
              <a:off x="4824053" y="6029716"/>
              <a:ext cx="1128552" cy="441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Minorista</a:t>
              </a:r>
            </a:p>
          </p:txBody>
        </p:sp>
        <p:cxnSp>
          <p:nvCxnSpPr>
            <p:cNvPr id="76" name="49 Conector recto"/>
            <p:cNvCxnSpPr/>
            <p:nvPr/>
          </p:nvCxnSpPr>
          <p:spPr>
            <a:xfrm>
              <a:off x="424340" y="2018919"/>
              <a:ext cx="0" cy="4010797"/>
            </a:xfrm>
            <a:prstGeom prst="line">
              <a:avLst/>
            </a:prstGeom>
            <a:ln w="28575">
              <a:solidFill>
                <a:srgbClr val="F9CF55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52 Conector recto"/>
            <p:cNvCxnSpPr/>
            <p:nvPr/>
          </p:nvCxnSpPr>
          <p:spPr>
            <a:xfrm>
              <a:off x="333564" y="5976758"/>
              <a:ext cx="5619041" cy="0"/>
            </a:xfrm>
            <a:prstGeom prst="line">
              <a:avLst/>
            </a:prstGeom>
            <a:ln w="28575">
              <a:solidFill>
                <a:srgbClr val="F9CF55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Box 80"/>
          <p:cNvSpPr txBox="1"/>
          <p:nvPr/>
        </p:nvSpPr>
        <p:spPr>
          <a:xfrm>
            <a:off x="0" y="6662736"/>
            <a:ext cx="9144000" cy="207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tabLst>
                <a:tab pos="8435975" algn="l"/>
              </a:tabLst>
            </a:pP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Australian government, (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2019). 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“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Data Breaches Quarterly Statistics Report”</a:t>
            </a:r>
            <a:r>
              <a:rPr lang="en-US" sz="7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Recuperado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 https://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www.oaic.gov.au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/privacy/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-data-breaches/</a:t>
            </a:r>
            <a:r>
              <a:rPr lang="en-US" sz="7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notifiable</a:t>
            </a:r>
            <a:r>
              <a:rPr lang="en-US" sz="7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-data-breaches-statistics/</a:t>
            </a:r>
          </a:p>
        </p:txBody>
      </p:sp>
      <p:sp>
        <p:nvSpPr>
          <p:cNvPr id="79" name="TextBox 46"/>
          <p:cNvSpPr txBox="1"/>
          <p:nvPr/>
        </p:nvSpPr>
        <p:spPr>
          <a:xfrm>
            <a:off x="807331" y="545189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7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0" name="TextBox 47"/>
          <p:cNvSpPr txBox="1"/>
          <p:nvPr/>
        </p:nvSpPr>
        <p:spPr>
          <a:xfrm>
            <a:off x="807331" y="4603176"/>
            <a:ext cx="34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6</a:t>
            </a:r>
          </a:p>
          <a:p>
            <a:pPr algn="ctr"/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1" name="TextBox 48"/>
          <p:cNvSpPr txBox="1"/>
          <p:nvPr/>
        </p:nvSpPr>
        <p:spPr>
          <a:xfrm>
            <a:off x="807331" y="3754030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7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2" name="TextBox 49"/>
          <p:cNvSpPr txBox="1"/>
          <p:nvPr/>
        </p:nvSpPr>
        <p:spPr>
          <a:xfrm>
            <a:off x="807331" y="2799464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6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3" name="TextBox 50"/>
          <p:cNvSpPr txBox="1"/>
          <p:nvPr/>
        </p:nvSpPr>
        <p:spPr>
          <a:xfrm>
            <a:off x="807331" y="3283444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4" name="TextBox 51"/>
          <p:cNvSpPr txBox="1"/>
          <p:nvPr/>
        </p:nvSpPr>
        <p:spPr>
          <a:xfrm>
            <a:off x="807331" y="2368640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5" name="TextBox 52"/>
          <p:cNvSpPr txBox="1"/>
          <p:nvPr/>
        </p:nvSpPr>
        <p:spPr>
          <a:xfrm>
            <a:off x="1890335" y="571350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6" name="TextBox 53"/>
          <p:cNvSpPr txBox="1"/>
          <p:nvPr/>
        </p:nvSpPr>
        <p:spPr>
          <a:xfrm>
            <a:off x="1890335" y="5373684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4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7" name="TextBox 54"/>
          <p:cNvSpPr txBox="1"/>
          <p:nvPr/>
        </p:nvSpPr>
        <p:spPr>
          <a:xfrm>
            <a:off x="1890335" y="508106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88" name="TextBox 55"/>
          <p:cNvSpPr txBox="1"/>
          <p:nvPr/>
        </p:nvSpPr>
        <p:spPr>
          <a:xfrm>
            <a:off x="1890335" y="4848992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3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89" name="TextBox 56"/>
          <p:cNvSpPr txBox="1"/>
          <p:nvPr/>
        </p:nvSpPr>
        <p:spPr>
          <a:xfrm>
            <a:off x="1890335" y="4597801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0" name="TextBox 57"/>
          <p:cNvSpPr txBox="1"/>
          <p:nvPr/>
        </p:nvSpPr>
        <p:spPr>
          <a:xfrm>
            <a:off x="3012721" y="571350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2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1" name="TextBox 58"/>
          <p:cNvSpPr txBox="1"/>
          <p:nvPr/>
        </p:nvSpPr>
        <p:spPr>
          <a:xfrm>
            <a:off x="3012721" y="534267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5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2" name="TextBox 59"/>
          <p:cNvSpPr txBox="1"/>
          <p:nvPr/>
        </p:nvSpPr>
        <p:spPr>
          <a:xfrm>
            <a:off x="3012721" y="497979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3" name="TextBox 60"/>
          <p:cNvSpPr txBox="1"/>
          <p:nvPr/>
        </p:nvSpPr>
        <p:spPr>
          <a:xfrm>
            <a:off x="4046498" y="4903258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4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4" name="TextBox 61"/>
          <p:cNvSpPr txBox="1"/>
          <p:nvPr/>
        </p:nvSpPr>
        <p:spPr>
          <a:xfrm>
            <a:off x="4046498" y="5190287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5" name="TextBox 62"/>
          <p:cNvSpPr txBox="1"/>
          <p:nvPr/>
        </p:nvSpPr>
        <p:spPr>
          <a:xfrm>
            <a:off x="4046498" y="5481432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4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6" name="TextBox 63"/>
          <p:cNvSpPr txBox="1"/>
          <p:nvPr/>
        </p:nvSpPr>
        <p:spPr>
          <a:xfrm>
            <a:off x="4046498" y="5768461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  <p:sp>
        <p:nvSpPr>
          <p:cNvPr id="97" name="TextBox 64"/>
          <p:cNvSpPr txBox="1"/>
          <p:nvPr/>
        </p:nvSpPr>
        <p:spPr>
          <a:xfrm>
            <a:off x="5170653" y="5768461"/>
            <a:ext cx="34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b="1" dirty="0" smtClean="0">
                <a:solidFill>
                  <a:srgbClr val="FFFFFF"/>
                </a:solidFill>
              </a:rPr>
              <a:t>1</a:t>
            </a:r>
            <a:endParaRPr lang="es-ES_tradnl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640</Words>
  <Application>Microsoft Office PowerPoint</Application>
  <PresentationFormat>Presentación en pantalla (4:3)</PresentationFormat>
  <Paragraphs>198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Montserrat</vt:lpstr>
      <vt:lpstr>Montserrat Bold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ROSA LINDA TRUJILLO MARIEL</dc:creator>
  <cp:lastModifiedBy>IchitaipSistemas</cp:lastModifiedBy>
  <cp:revision>15</cp:revision>
  <dcterms:created xsi:type="dcterms:W3CDTF">2020-02-13T00:01:53Z</dcterms:created>
  <dcterms:modified xsi:type="dcterms:W3CDTF">2020-02-13T19:57:12Z</dcterms:modified>
</cp:coreProperties>
</file>