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965" r:id="rId3"/>
    <p:sldId id="3939" r:id="rId4"/>
    <p:sldId id="3972" r:id="rId5"/>
    <p:sldId id="3973" r:id="rId6"/>
    <p:sldId id="3974" r:id="rId7"/>
    <p:sldId id="3995" r:id="rId8"/>
    <p:sldId id="3975" r:id="rId9"/>
    <p:sldId id="3976" r:id="rId10"/>
    <p:sldId id="3996" r:id="rId11"/>
    <p:sldId id="3967" r:id="rId12"/>
    <p:sldId id="3997" r:id="rId13"/>
    <p:sldId id="3977" r:id="rId14"/>
    <p:sldId id="3968" r:id="rId15"/>
    <p:sldId id="3979" r:id="rId16"/>
    <p:sldId id="3980" r:id="rId17"/>
    <p:sldId id="4002" r:id="rId18"/>
    <p:sldId id="3998" r:id="rId19"/>
    <p:sldId id="3999" r:id="rId20"/>
    <p:sldId id="4000" r:id="rId21"/>
    <p:sldId id="4001" r:id="rId22"/>
    <p:sldId id="4003" r:id="rId23"/>
    <p:sldId id="3969" r:id="rId24"/>
    <p:sldId id="4004" r:id="rId25"/>
    <p:sldId id="4005" r:id="rId26"/>
    <p:sldId id="4006" r:id="rId27"/>
    <p:sldId id="3970" r:id="rId28"/>
    <p:sldId id="4008" r:id="rId29"/>
    <p:sldId id="4011" r:id="rId30"/>
    <p:sldId id="4012" r:id="rId31"/>
    <p:sldId id="4013" r:id="rId32"/>
    <p:sldId id="4015" r:id="rId33"/>
    <p:sldId id="4014" r:id="rId34"/>
    <p:sldId id="39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DP" initials="SPDP" lastIdx="13" clrIdx="0">
    <p:extLst>
      <p:ext uri="{19B8F6BF-5375-455C-9EA6-DF929625EA0E}">
        <p15:presenceInfo xmlns:p15="http://schemas.microsoft.com/office/powerpoint/2012/main" userId="SPDP" providerId="None"/>
      </p:ext>
    </p:extLst>
  </p:cmAuthor>
  <p:cmAuthor id="2" name="DGPAR" initials="DGPAR" lastIdx="6" clrIdx="1">
    <p:extLst>
      <p:ext uri="{19B8F6BF-5375-455C-9EA6-DF929625EA0E}">
        <p15:presenceInfo xmlns:p15="http://schemas.microsoft.com/office/powerpoint/2012/main" userId="DGP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996"/>
    <a:srgbClr val="55B1BF"/>
    <a:srgbClr val="4E4E9E"/>
    <a:srgbClr val="184169"/>
    <a:srgbClr val="14B0A5"/>
    <a:srgbClr val="9E7AB9"/>
    <a:srgbClr val="081541"/>
    <a:srgbClr val="B10D7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259" autoAdjust="0"/>
  </p:normalViewPr>
  <p:slideViewPr>
    <p:cSldViewPr snapToGrid="0" snapToObjects="1">
      <p:cViewPr varScale="1">
        <p:scale>
          <a:sx n="66" d="100"/>
          <a:sy n="66" d="100"/>
        </p:scale>
        <p:origin x="8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25F47-865F-44E1-BB5D-535C28EFA8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6BCB11-71B3-4B2A-BC46-7AADEED60F10}">
      <dgm:prSet phldrT="[Texto]"/>
      <dgm:spPr>
        <a:solidFill>
          <a:srgbClr val="14B0A5"/>
        </a:solidFill>
      </dgm:spPr>
      <dgm:t>
        <a:bodyPr/>
        <a:lstStyle/>
        <a:p>
          <a:r>
            <a:rPr lang="es-ES" dirty="0"/>
            <a:t>En la provisión de bienes públicos y servicios sociales</a:t>
          </a:r>
        </a:p>
      </dgm:t>
    </dgm:pt>
    <dgm:pt modelId="{08A8B74F-BA70-4171-B20B-3B573CD72D42}" type="parTrans" cxnId="{B3F628FD-B23F-478B-98FE-7F7DDE6B740C}">
      <dgm:prSet/>
      <dgm:spPr/>
      <dgm:t>
        <a:bodyPr/>
        <a:lstStyle/>
        <a:p>
          <a:endParaRPr lang="es-ES"/>
        </a:p>
      </dgm:t>
    </dgm:pt>
    <dgm:pt modelId="{FCDEC2F8-7B44-430F-A1BB-FA1C2911C828}" type="sibTrans" cxnId="{B3F628FD-B23F-478B-98FE-7F7DDE6B740C}">
      <dgm:prSet/>
      <dgm:spPr/>
      <dgm:t>
        <a:bodyPr/>
        <a:lstStyle/>
        <a:p>
          <a:endParaRPr lang="es-ES" dirty="0"/>
        </a:p>
      </dgm:t>
    </dgm:pt>
    <dgm:pt modelId="{7311592D-39A1-45AD-8848-64E5258E50EF}">
      <dgm:prSet phldrT="[Texto]"/>
      <dgm:spPr>
        <a:solidFill>
          <a:srgbClr val="55B1BF"/>
        </a:solidFill>
      </dgm:spPr>
      <dgm:t>
        <a:bodyPr/>
        <a:lstStyle/>
        <a:p>
          <a:r>
            <a:rPr lang="es-ES" dirty="0"/>
            <a:t>Generación de nuevos conocimientos</a:t>
          </a:r>
        </a:p>
      </dgm:t>
    </dgm:pt>
    <dgm:pt modelId="{BB3708FF-A70B-466B-A32F-5F8523B137E5}" type="parTrans" cxnId="{AF883B4F-9AC1-4453-B228-56A50F0FC10E}">
      <dgm:prSet/>
      <dgm:spPr/>
      <dgm:t>
        <a:bodyPr/>
        <a:lstStyle/>
        <a:p>
          <a:endParaRPr lang="es-ES"/>
        </a:p>
      </dgm:t>
    </dgm:pt>
    <dgm:pt modelId="{A8E2290F-F4BB-43E7-A5F4-2D9E066BA1C7}" type="sibTrans" cxnId="{AF883B4F-9AC1-4453-B228-56A50F0FC10E}">
      <dgm:prSet/>
      <dgm:spPr/>
      <dgm:t>
        <a:bodyPr/>
        <a:lstStyle/>
        <a:p>
          <a:endParaRPr lang="es-ES" dirty="0"/>
        </a:p>
      </dgm:t>
    </dgm:pt>
    <dgm:pt modelId="{D23ADC82-94A5-45B8-ADFE-33AAB466068C}">
      <dgm:prSet phldrT="[Texto]"/>
      <dgm:spPr>
        <a:solidFill>
          <a:srgbClr val="306996"/>
        </a:solidFill>
      </dgm:spPr>
      <dgm:t>
        <a:bodyPr/>
        <a:lstStyle/>
        <a:p>
          <a:r>
            <a:rPr lang="es-ES" dirty="0"/>
            <a:t>Difusión de información</a:t>
          </a:r>
        </a:p>
      </dgm:t>
    </dgm:pt>
    <dgm:pt modelId="{6B7AFE63-05ED-4F8A-8887-33EFE927406D}" type="parTrans" cxnId="{27B2381D-8BD7-4E33-A7D9-7229E2658288}">
      <dgm:prSet/>
      <dgm:spPr/>
      <dgm:t>
        <a:bodyPr/>
        <a:lstStyle/>
        <a:p>
          <a:endParaRPr lang="es-ES"/>
        </a:p>
      </dgm:t>
    </dgm:pt>
    <dgm:pt modelId="{0ED96770-C228-417D-A090-37084934E069}" type="sibTrans" cxnId="{27B2381D-8BD7-4E33-A7D9-7229E2658288}">
      <dgm:prSet/>
      <dgm:spPr/>
      <dgm:t>
        <a:bodyPr/>
        <a:lstStyle/>
        <a:p>
          <a:endParaRPr lang="es-ES" dirty="0"/>
        </a:p>
      </dgm:t>
    </dgm:pt>
    <dgm:pt modelId="{7DDE207A-0E9C-4C74-9800-DB1570073C5B}">
      <dgm:prSet phldrT="[Texto]"/>
      <dgm:spPr>
        <a:solidFill>
          <a:srgbClr val="184169"/>
        </a:solidFill>
      </dgm:spPr>
      <dgm:t>
        <a:bodyPr/>
        <a:lstStyle/>
        <a:p>
          <a:r>
            <a:rPr lang="es-ES" b="0" dirty="0"/>
            <a:t>Restructura la forma en que los países realizan intercambios comerciales. </a:t>
          </a:r>
        </a:p>
      </dgm:t>
    </dgm:pt>
    <dgm:pt modelId="{1F48F4E3-E68D-42F3-9229-7AE4CBDC998C}" type="parTrans" cxnId="{C1779F70-A3C3-448F-B742-5842056202B0}">
      <dgm:prSet/>
      <dgm:spPr/>
      <dgm:t>
        <a:bodyPr/>
        <a:lstStyle/>
        <a:p>
          <a:endParaRPr lang="es-ES"/>
        </a:p>
      </dgm:t>
    </dgm:pt>
    <dgm:pt modelId="{90BCF373-BB27-4287-A5A8-D26D56276D9A}" type="sibTrans" cxnId="{C1779F70-A3C3-448F-B742-5842056202B0}">
      <dgm:prSet/>
      <dgm:spPr/>
      <dgm:t>
        <a:bodyPr/>
        <a:lstStyle/>
        <a:p>
          <a:endParaRPr lang="es-ES"/>
        </a:p>
      </dgm:t>
    </dgm:pt>
    <dgm:pt modelId="{F86050DC-FA00-41E2-BBCA-8279E45FBE07}" type="pres">
      <dgm:prSet presAssocID="{85F25F47-865F-44E1-BB5D-535C28EFA892}" presName="Name0" presStyleCnt="0">
        <dgm:presLayoutVars>
          <dgm:dir/>
          <dgm:resizeHandles val="exact"/>
        </dgm:presLayoutVars>
      </dgm:prSet>
      <dgm:spPr/>
    </dgm:pt>
    <dgm:pt modelId="{077D1396-4873-4805-9220-A02FA066CD61}" type="pres">
      <dgm:prSet presAssocID="{886BCB11-71B3-4B2A-BC46-7AADEED60F10}" presName="node" presStyleLbl="node1" presStyleIdx="0" presStyleCnt="4">
        <dgm:presLayoutVars>
          <dgm:bulletEnabled val="1"/>
        </dgm:presLayoutVars>
      </dgm:prSet>
      <dgm:spPr/>
    </dgm:pt>
    <dgm:pt modelId="{B6214366-7C2D-4511-8EDF-123B91194A67}" type="pres">
      <dgm:prSet presAssocID="{FCDEC2F8-7B44-430F-A1BB-FA1C2911C828}" presName="sibTrans" presStyleLbl="sibTrans2D1" presStyleIdx="0" presStyleCnt="3"/>
      <dgm:spPr/>
    </dgm:pt>
    <dgm:pt modelId="{DEC5EB39-BAC9-4B1A-B9DB-D4328D78CC78}" type="pres">
      <dgm:prSet presAssocID="{FCDEC2F8-7B44-430F-A1BB-FA1C2911C828}" presName="connectorText" presStyleLbl="sibTrans2D1" presStyleIdx="0" presStyleCnt="3"/>
      <dgm:spPr/>
    </dgm:pt>
    <dgm:pt modelId="{4E5172FC-0FBF-453A-93CB-0FFB51720650}" type="pres">
      <dgm:prSet presAssocID="{7311592D-39A1-45AD-8848-64E5258E50EF}" presName="node" presStyleLbl="node1" presStyleIdx="1" presStyleCnt="4">
        <dgm:presLayoutVars>
          <dgm:bulletEnabled val="1"/>
        </dgm:presLayoutVars>
      </dgm:prSet>
      <dgm:spPr/>
    </dgm:pt>
    <dgm:pt modelId="{B6D5371C-ADF8-4DEE-BA03-51AFEAF9E29C}" type="pres">
      <dgm:prSet presAssocID="{A8E2290F-F4BB-43E7-A5F4-2D9E066BA1C7}" presName="sibTrans" presStyleLbl="sibTrans2D1" presStyleIdx="1" presStyleCnt="3"/>
      <dgm:spPr/>
    </dgm:pt>
    <dgm:pt modelId="{0F04ABDA-1D86-4E8A-A5AA-593A0254C2CF}" type="pres">
      <dgm:prSet presAssocID="{A8E2290F-F4BB-43E7-A5F4-2D9E066BA1C7}" presName="connectorText" presStyleLbl="sibTrans2D1" presStyleIdx="1" presStyleCnt="3"/>
      <dgm:spPr/>
    </dgm:pt>
    <dgm:pt modelId="{23981F23-5004-4DEE-B492-2BDC02CC6A22}" type="pres">
      <dgm:prSet presAssocID="{D23ADC82-94A5-45B8-ADFE-33AAB466068C}" presName="node" presStyleLbl="node1" presStyleIdx="2" presStyleCnt="4">
        <dgm:presLayoutVars>
          <dgm:bulletEnabled val="1"/>
        </dgm:presLayoutVars>
      </dgm:prSet>
      <dgm:spPr/>
    </dgm:pt>
    <dgm:pt modelId="{FE0F26B7-A591-430B-BD34-81E60F02B518}" type="pres">
      <dgm:prSet presAssocID="{0ED96770-C228-417D-A090-37084934E069}" presName="sibTrans" presStyleLbl="sibTrans2D1" presStyleIdx="2" presStyleCnt="3"/>
      <dgm:spPr/>
    </dgm:pt>
    <dgm:pt modelId="{AC60DF14-A43A-4475-9F8D-0F1009F9D094}" type="pres">
      <dgm:prSet presAssocID="{0ED96770-C228-417D-A090-37084934E069}" presName="connectorText" presStyleLbl="sibTrans2D1" presStyleIdx="2" presStyleCnt="3"/>
      <dgm:spPr/>
    </dgm:pt>
    <dgm:pt modelId="{98B97435-47D3-497E-95D3-AA17A9433530}" type="pres">
      <dgm:prSet presAssocID="{7DDE207A-0E9C-4C74-9800-DB1570073C5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589E1B-4E98-480D-ABB4-A1F74DEC3E8D}" type="presOf" srcId="{7DDE207A-0E9C-4C74-9800-DB1570073C5B}" destId="{98B97435-47D3-497E-95D3-AA17A9433530}" srcOrd="0" destOrd="0" presId="urn:microsoft.com/office/officeart/2005/8/layout/process1"/>
    <dgm:cxn modelId="{27B2381D-8BD7-4E33-A7D9-7229E2658288}" srcId="{85F25F47-865F-44E1-BB5D-535C28EFA892}" destId="{D23ADC82-94A5-45B8-ADFE-33AAB466068C}" srcOrd="2" destOrd="0" parTransId="{6B7AFE63-05ED-4F8A-8887-33EFE927406D}" sibTransId="{0ED96770-C228-417D-A090-37084934E069}"/>
    <dgm:cxn modelId="{099A702B-ECF1-496F-B08B-A0C067C5877E}" type="presOf" srcId="{85F25F47-865F-44E1-BB5D-535C28EFA892}" destId="{F86050DC-FA00-41E2-BBCA-8279E45FBE07}" srcOrd="0" destOrd="0" presId="urn:microsoft.com/office/officeart/2005/8/layout/process1"/>
    <dgm:cxn modelId="{5750B13D-C49C-4C70-91E4-5CD4DAFE3700}" type="presOf" srcId="{D23ADC82-94A5-45B8-ADFE-33AAB466068C}" destId="{23981F23-5004-4DEE-B492-2BDC02CC6A22}" srcOrd="0" destOrd="0" presId="urn:microsoft.com/office/officeart/2005/8/layout/process1"/>
    <dgm:cxn modelId="{78EFF03E-0332-49E9-B61A-CEEE985E1786}" type="presOf" srcId="{FCDEC2F8-7B44-430F-A1BB-FA1C2911C828}" destId="{B6214366-7C2D-4511-8EDF-123B91194A67}" srcOrd="0" destOrd="0" presId="urn:microsoft.com/office/officeart/2005/8/layout/process1"/>
    <dgm:cxn modelId="{A036F55E-50AA-4AC1-B9E4-BC34C60E736F}" type="presOf" srcId="{886BCB11-71B3-4B2A-BC46-7AADEED60F10}" destId="{077D1396-4873-4805-9220-A02FA066CD61}" srcOrd="0" destOrd="0" presId="urn:microsoft.com/office/officeart/2005/8/layout/process1"/>
    <dgm:cxn modelId="{FA76B242-BA17-429E-8BC7-4524AD9F2E14}" type="presOf" srcId="{0ED96770-C228-417D-A090-37084934E069}" destId="{FE0F26B7-A591-430B-BD34-81E60F02B518}" srcOrd="0" destOrd="0" presId="urn:microsoft.com/office/officeart/2005/8/layout/process1"/>
    <dgm:cxn modelId="{AF883B4F-9AC1-4453-B228-56A50F0FC10E}" srcId="{85F25F47-865F-44E1-BB5D-535C28EFA892}" destId="{7311592D-39A1-45AD-8848-64E5258E50EF}" srcOrd="1" destOrd="0" parTransId="{BB3708FF-A70B-466B-A32F-5F8523B137E5}" sibTransId="{A8E2290F-F4BB-43E7-A5F4-2D9E066BA1C7}"/>
    <dgm:cxn modelId="{C1779F70-A3C3-448F-B742-5842056202B0}" srcId="{85F25F47-865F-44E1-BB5D-535C28EFA892}" destId="{7DDE207A-0E9C-4C74-9800-DB1570073C5B}" srcOrd="3" destOrd="0" parTransId="{1F48F4E3-E68D-42F3-9229-7AE4CBDC998C}" sibTransId="{90BCF373-BB27-4287-A5A8-D26D56276D9A}"/>
    <dgm:cxn modelId="{DFA1DD79-49E2-4901-9D16-A89BE1CD3444}" type="presOf" srcId="{A8E2290F-F4BB-43E7-A5F4-2D9E066BA1C7}" destId="{B6D5371C-ADF8-4DEE-BA03-51AFEAF9E29C}" srcOrd="0" destOrd="0" presId="urn:microsoft.com/office/officeart/2005/8/layout/process1"/>
    <dgm:cxn modelId="{6E7CF6B4-F4FC-4F02-9D7A-C937398F5EFE}" type="presOf" srcId="{A8E2290F-F4BB-43E7-A5F4-2D9E066BA1C7}" destId="{0F04ABDA-1D86-4E8A-A5AA-593A0254C2CF}" srcOrd="1" destOrd="0" presId="urn:microsoft.com/office/officeart/2005/8/layout/process1"/>
    <dgm:cxn modelId="{EA7D09C4-BDA8-41ED-853B-D4AF24682AE7}" type="presOf" srcId="{0ED96770-C228-417D-A090-37084934E069}" destId="{AC60DF14-A43A-4475-9F8D-0F1009F9D094}" srcOrd="1" destOrd="0" presId="urn:microsoft.com/office/officeart/2005/8/layout/process1"/>
    <dgm:cxn modelId="{37682EDA-FB6A-4C9A-9FF5-B7722697BE8D}" type="presOf" srcId="{FCDEC2F8-7B44-430F-A1BB-FA1C2911C828}" destId="{DEC5EB39-BAC9-4B1A-B9DB-D4328D78CC78}" srcOrd="1" destOrd="0" presId="urn:microsoft.com/office/officeart/2005/8/layout/process1"/>
    <dgm:cxn modelId="{874729EE-E857-435C-B91C-A6414A0D53FB}" type="presOf" srcId="{7311592D-39A1-45AD-8848-64E5258E50EF}" destId="{4E5172FC-0FBF-453A-93CB-0FFB51720650}" srcOrd="0" destOrd="0" presId="urn:microsoft.com/office/officeart/2005/8/layout/process1"/>
    <dgm:cxn modelId="{B3F628FD-B23F-478B-98FE-7F7DDE6B740C}" srcId="{85F25F47-865F-44E1-BB5D-535C28EFA892}" destId="{886BCB11-71B3-4B2A-BC46-7AADEED60F10}" srcOrd="0" destOrd="0" parTransId="{08A8B74F-BA70-4171-B20B-3B573CD72D42}" sibTransId="{FCDEC2F8-7B44-430F-A1BB-FA1C2911C828}"/>
    <dgm:cxn modelId="{EE7D0E8F-D263-429A-88CC-993E16ACA4B0}" type="presParOf" srcId="{F86050DC-FA00-41E2-BBCA-8279E45FBE07}" destId="{077D1396-4873-4805-9220-A02FA066CD61}" srcOrd="0" destOrd="0" presId="urn:microsoft.com/office/officeart/2005/8/layout/process1"/>
    <dgm:cxn modelId="{931191B6-E2DE-4017-A037-1794B1EBA89F}" type="presParOf" srcId="{F86050DC-FA00-41E2-BBCA-8279E45FBE07}" destId="{B6214366-7C2D-4511-8EDF-123B91194A67}" srcOrd="1" destOrd="0" presId="urn:microsoft.com/office/officeart/2005/8/layout/process1"/>
    <dgm:cxn modelId="{1E2A4CDA-588E-441D-BB38-695A5CBB1D58}" type="presParOf" srcId="{B6214366-7C2D-4511-8EDF-123B91194A67}" destId="{DEC5EB39-BAC9-4B1A-B9DB-D4328D78CC78}" srcOrd="0" destOrd="0" presId="urn:microsoft.com/office/officeart/2005/8/layout/process1"/>
    <dgm:cxn modelId="{B67F6246-0BAA-45EF-A81C-5C3337771373}" type="presParOf" srcId="{F86050DC-FA00-41E2-BBCA-8279E45FBE07}" destId="{4E5172FC-0FBF-453A-93CB-0FFB51720650}" srcOrd="2" destOrd="0" presId="urn:microsoft.com/office/officeart/2005/8/layout/process1"/>
    <dgm:cxn modelId="{5133135C-23B1-47CC-AB13-FE399C53F9D2}" type="presParOf" srcId="{F86050DC-FA00-41E2-BBCA-8279E45FBE07}" destId="{B6D5371C-ADF8-4DEE-BA03-51AFEAF9E29C}" srcOrd="3" destOrd="0" presId="urn:microsoft.com/office/officeart/2005/8/layout/process1"/>
    <dgm:cxn modelId="{74AABE1E-BACA-4423-9460-65AF91EAA858}" type="presParOf" srcId="{B6D5371C-ADF8-4DEE-BA03-51AFEAF9E29C}" destId="{0F04ABDA-1D86-4E8A-A5AA-593A0254C2CF}" srcOrd="0" destOrd="0" presId="urn:microsoft.com/office/officeart/2005/8/layout/process1"/>
    <dgm:cxn modelId="{8F856827-2576-44B4-8944-10BDA9897AEA}" type="presParOf" srcId="{F86050DC-FA00-41E2-BBCA-8279E45FBE07}" destId="{23981F23-5004-4DEE-B492-2BDC02CC6A22}" srcOrd="4" destOrd="0" presId="urn:microsoft.com/office/officeart/2005/8/layout/process1"/>
    <dgm:cxn modelId="{81C6C749-D751-4FF6-96A5-3A78F78E6CA0}" type="presParOf" srcId="{F86050DC-FA00-41E2-BBCA-8279E45FBE07}" destId="{FE0F26B7-A591-430B-BD34-81E60F02B518}" srcOrd="5" destOrd="0" presId="urn:microsoft.com/office/officeart/2005/8/layout/process1"/>
    <dgm:cxn modelId="{54929208-92FF-434D-B064-31BAA49A0991}" type="presParOf" srcId="{FE0F26B7-A591-430B-BD34-81E60F02B518}" destId="{AC60DF14-A43A-4475-9F8D-0F1009F9D094}" srcOrd="0" destOrd="0" presId="urn:microsoft.com/office/officeart/2005/8/layout/process1"/>
    <dgm:cxn modelId="{79053D59-E4F1-4DC6-AA62-55194C8D68C1}" type="presParOf" srcId="{F86050DC-FA00-41E2-BBCA-8279E45FBE07}" destId="{98B97435-47D3-497E-95D3-AA17A943353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265B5-7DEF-4B53-8857-3F58D0B90E8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328D456-DCA8-4AD0-938F-A27EE82E256F}">
      <dgm:prSet phldrT="[Texto]" custT="1"/>
      <dgm:spPr>
        <a:solidFill>
          <a:srgbClr val="55B1BF"/>
        </a:solidFill>
      </dgm:spPr>
      <dgm:t>
        <a:bodyPr/>
        <a:lstStyle/>
        <a:p>
          <a:r>
            <a:rPr lang="es-MX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Usuarios finales, sean éstos individuos, gobiernos o empresas</a:t>
          </a:r>
          <a:endParaRPr lang="es-ES" sz="1500" dirty="0"/>
        </a:p>
      </dgm:t>
    </dgm:pt>
    <dgm:pt modelId="{EEA456DC-C68D-49B6-8846-F45053F1E4CE}" type="parTrans" cxnId="{8AEC93FB-E2B6-402A-A502-7072F00E4280}">
      <dgm:prSet/>
      <dgm:spPr/>
      <dgm:t>
        <a:bodyPr/>
        <a:lstStyle/>
        <a:p>
          <a:endParaRPr lang="es-ES" sz="1500"/>
        </a:p>
      </dgm:t>
    </dgm:pt>
    <dgm:pt modelId="{F6CC1A8B-B38E-44DB-8B39-197D5DA62327}" type="sibTrans" cxnId="{8AEC93FB-E2B6-402A-A502-7072F00E4280}">
      <dgm:prSet/>
      <dgm:spPr/>
      <dgm:t>
        <a:bodyPr/>
        <a:lstStyle/>
        <a:p>
          <a:endParaRPr lang="es-ES" sz="1500"/>
        </a:p>
      </dgm:t>
    </dgm:pt>
    <dgm:pt modelId="{0C5B444F-A72A-47DD-8399-FF35E2A09495}">
      <dgm:prSet phldrT="[Texto]" custT="1"/>
      <dgm:spPr>
        <a:solidFill>
          <a:srgbClr val="4E4E9E"/>
        </a:solidFill>
      </dgm:spPr>
      <dgm:t>
        <a:bodyPr/>
        <a:lstStyle/>
        <a:p>
          <a:r>
            <a:rPr lang="es-MX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Industria de </a:t>
          </a:r>
          <a:r>
            <a:rPr lang="es-MX" sz="15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hardwar</a:t>
          </a:r>
          <a:r>
            <a:rPr lang="es-MX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e, </a:t>
          </a:r>
          <a:r>
            <a:rPr lang="es-MX" sz="15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software </a:t>
          </a:r>
          <a:r>
            <a:rPr lang="es-MX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 aplicaciones centradas en el uso de TIC</a:t>
          </a:r>
          <a:endParaRPr lang="es-ES" sz="1500" dirty="0"/>
        </a:p>
      </dgm:t>
    </dgm:pt>
    <dgm:pt modelId="{594D49E6-DB52-4EA6-8056-30FE747FF862}" type="parTrans" cxnId="{033169F0-3D99-4B92-A21E-D6B5E66B2ED5}">
      <dgm:prSet/>
      <dgm:spPr/>
      <dgm:t>
        <a:bodyPr/>
        <a:lstStyle/>
        <a:p>
          <a:endParaRPr lang="es-ES" sz="1500"/>
        </a:p>
      </dgm:t>
    </dgm:pt>
    <dgm:pt modelId="{443930E8-B9A2-419D-AB92-71AC83969E42}" type="sibTrans" cxnId="{033169F0-3D99-4B92-A21E-D6B5E66B2ED5}">
      <dgm:prSet/>
      <dgm:spPr/>
      <dgm:t>
        <a:bodyPr/>
        <a:lstStyle/>
        <a:p>
          <a:endParaRPr lang="es-ES" sz="1500"/>
        </a:p>
      </dgm:t>
    </dgm:pt>
    <dgm:pt modelId="{06B546D4-9F38-409E-9A5B-57FEEA824122}">
      <dgm:prSet phldrT="[Texto]" custT="1"/>
      <dgm:spPr>
        <a:solidFill>
          <a:srgbClr val="306996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MX" sz="1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Infraestructura de telecomunicaciones y banda ancha</a:t>
          </a:r>
          <a:endParaRPr lang="es-ES" sz="1500" dirty="0"/>
        </a:p>
      </dgm:t>
    </dgm:pt>
    <dgm:pt modelId="{1B0E9BFB-407C-4F58-9EAF-864D2C029B72}" type="parTrans" cxnId="{69C0103F-B47F-46D6-BC71-7E4CC4269F95}">
      <dgm:prSet/>
      <dgm:spPr/>
      <dgm:t>
        <a:bodyPr/>
        <a:lstStyle/>
        <a:p>
          <a:endParaRPr lang="es-ES" sz="1500"/>
        </a:p>
      </dgm:t>
    </dgm:pt>
    <dgm:pt modelId="{FDA53A88-DE42-4186-A845-80419859EA8F}" type="sibTrans" cxnId="{69C0103F-B47F-46D6-BC71-7E4CC4269F95}">
      <dgm:prSet/>
      <dgm:spPr/>
      <dgm:t>
        <a:bodyPr/>
        <a:lstStyle/>
        <a:p>
          <a:endParaRPr lang="es-ES" sz="1500"/>
        </a:p>
      </dgm:t>
    </dgm:pt>
    <dgm:pt modelId="{2219D276-5E10-4E60-92A0-61C31637F764}" type="pres">
      <dgm:prSet presAssocID="{503265B5-7DEF-4B53-8857-3F58D0B90E84}" presName="compositeShape" presStyleCnt="0">
        <dgm:presLayoutVars>
          <dgm:chMax val="7"/>
          <dgm:dir/>
          <dgm:resizeHandles val="exact"/>
        </dgm:presLayoutVars>
      </dgm:prSet>
      <dgm:spPr/>
    </dgm:pt>
    <dgm:pt modelId="{EE95B910-F1BC-4118-BCD0-DC30B7D1D917}" type="pres">
      <dgm:prSet presAssocID="{503265B5-7DEF-4B53-8857-3F58D0B90E84}" presName="wedge1" presStyleLbl="node1" presStyleIdx="0" presStyleCnt="3"/>
      <dgm:spPr/>
    </dgm:pt>
    <dgm:pt modelId="{A7F6A1E4-586D-4544-AD33-AE5DABF0DCE2}" type="pres">
      <dgm:prSet presAssocID="{503265B5-7DEF-4B53-8857-3F58D0B90E84}" presName="dummy1a" presStyleCnt="0"/>
      <dgm:spPr/>
    </dgm:pt>
    <dgm:pt modelId="{556689BE-2335-493D-984B-6DADE67FE016}" type="pres">
      <dgm:prSet presAssocID="{503265B5-7DEF-4B53-8857-3F58D0B90E84}" presName="dummy1b" presStyleCnt="0"/>
      <dgm:spPr/>
    </dgm:pt>
    <dgm:pt modelId="{BBAFE7F2-4CE0-4D32-B25C-17208B28D307}" type="pres">
      <dgm:prSet presAssocID="{503265B5-7DEF-4B53-8857-3F58D0B90E8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002992E-B59A-487C-8A08-A637341110D5}" type="pres">
      <dgm:prSet presAssocID="{503265B5-7DEF-4B53-8857-3F58D0B90E84}" presName="wedge2" presStyleLbl="node1" presStyleIdx="1" presStyleCnt="3"/>
      <dgm:spPr/>
    </dgm:pt>
    <dgm:pt modelId="{3DAD7A69-FA63-4907-BC1D-B560F85CB5C1}" type="pres">
      <dgm:prSet presAssocID="{503265B5-7DEF-4B53-8857-3F58D0B90E84}" presName="dummy2a" presStyleCnt="0"/>
      <dgm:spPr/>
    </dgm:pt>
    <dgm:pt modelId="{D62F4C94-FD17-4ADF-B62C-FE2703A962C1}" type="pres">
      <dgm:prSet presAssocID="{503265B5-7DEF-4B53-8857-3F58D0B90E84}" presName="dummy2b" presStyleCnt="0"/>
      <dgm:spPr/>
    </dgm:pt>
    <dgm:pt modelId="{0B512891-AFCA-49D1-BC70-1EFFBAA53E15}" type="pres">
      <dgm:prSet presAssocID="{503265B5-7DEF-4B53-8857-3F58D0B90E8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CAAF7A8-51E1-4C61-8A50-1C26DB01602A}" type="pres">
      <dgm:prSet presAssocID="{503265B5-7DEF-4B53-8857-3F58D0B90E84}" presName="wedge3" presStyleLbl="node1" presStyleIdx="2" presStyleCnt="3" custScaleX="101947" custScaleY="104955"/>
      <dgm:spPr/>
    </dgm:pt>
    <dgm:pt modelId="{9687249B-28BF-4699-9DAB-8B5F895842C4}" type="pres">
      <dgm:prSet presAssocID="{503265B5-7DEF-4B53-8857-3F58D0B90E84}" presName="dummy3a" presStyleCnt="0"/>
      <dgm:spPr/>
    </dgm:pt>
    <dgm:pt modelId="{50AC2D35-E2EA-4B89-9E1A-24A94A0D77F9}" type="pres">
      <dgm:prSet presAssocID="{503265B5-7DEF-4B53-8857-3F58D0B90E84}" presName="dummy3b" presStyleCnt="0"/>
      <dgm:spPr/>
    </dgm:pt>
    <dgm:pt modelId="{1D3EBD1F-658D-49AE-99F8-398A18C95865}" type="pres">
      <dgm:prSet presAssocID="{503265B5-7DEF-4B53-8857-3F58D0B90E8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6CE0731-B9CC-41A6-B6B4-AE2E55E8EA73}" type="pres">
      <dgm:prSet presAssocID="{F6CC1A8B-B38E-44DB-8B39-197D5DA62327}" presName="arrowWedge1" presStyleLbl="fgSibTrans2D1" presStyleIdx="0" presStyleCnt="3"/>
      <dgm:spPr>
        <a:solidFill>
          <a:srgbClr val="306996"/>
        </a:solidFill>
      </dgm:spPr>
    </dgm:pt>
    <dgm:pt modelId="{3ED21D25-C65A-4B8F-B0C6-90D7D7623742}" type="pres">
      <dgm:prSet presAssocID="{443930E8-B9A2-419D-AB92-71AC83969E42}" presName="arrowWedge2" presStyleLbl="fgSibTrans2D1" presStyleIdx="1" presStyleCnt="3"/>
      <dgm:spPr>
        <a:solidFill>
          <a:srgbClr val="55B1BF"/>
        </a:solidFill>
      </dgm:spPr>
    </dgm:pt>
    <dgm:pt modelId="{6EB59069-4DA5-479D-ACD8-174D3AF064F9}" type="pres">
      <dgm:prSet presAssocID="{FDA53A88-DE42-4186-A845-80419859EA8F}" presName="arrowWedge3" presStyleLbl="fgSibTrans2D1" presStyleIdx="2" presStyleCnt="3"/>
      <dgm:spPr>
        <a:solidFill>
          <a:srgbClr val="4E4E9E"/>
        </a:solidFill>
      </dgm:spPr>
    </dgm:pt>
  </dgm:ptLst>
  <dgm:cxnLst>
    <dgm:cxn modelId="{9BB0F20A-9DE6-47DD-979F-69FC000DBEC1}" type="presOf" srcId="{0C5B444F-A72A-47DD-8399-FF35E2A09495}" destId="{C002992E-B59A-487C-8A08-A637341110D5}" srcOrd="0" destOrd="0" presId="urn:microsoft.com/office/officeart/2005/8/layout/cycle8"/>
    <dgm:cxn modelId="{5477F515-0435-48BE-8E32-A296E60C1E65}" type="presOf" srcId="{06B546D4-9F38-409E-9A5B-57FEEA824122}" destId="{FCAAF7A8-51E1-4C61-8A50-1C26DB01602A}" srcOrd="0" destOrd="0" presId="urn:microsoft.com/office/officeart/2005/8/layout/cycle8"/>
    <dgm:cxn modelId="{69C0103F-B47F-46D6-BC71-7E4CC4269F95}" srcId="{503265B5-7DEF-4B53-8857-3F58D0B90E84}" destId="{06B546D4-9F38-409E-9A5B-57FEEA824122}" srcOrd="2" destOrd="0" parTransId="{1B0E9BFB-407C-4F58-9EAF-864D2C029B72}" sibTransId="{FDA53A88-DE42-4186-A845-80419859EA8F}"/>
    <dgm:cxn modelId="{E966E544-EFA1-41E0-A0ED-83146645B1C3}" type="presOf" srcId="{B328D456-DCA8-4AD0-938F-A27EE82E256F}" destId="{EE95B910-F1BC-4118-BCD0-DC30B7D1D917}" srcOrd="0" destOrd="0" presId="urn:microsoft.com/office/officeart/2005/8/layout/cycle8"/>
    <dgm:cxn modelId="{CD09956D-1779-48BB-9DFE-D9A619F12CA7}" type="presOf" srcId="{0C5B444F-A72A-47DD-8399-FF35E2A09495}" destId="{0B512891-AFCA-49D1-BC70-1EFFBAA53E15}" srcOrd="1" destOrd="0" presId="urn:microsoft.com/office/officeart/2005/8/layout/cycle8"/>
    <dgm:cxn modelId="{E372CF89-CF9B-4F85-B0B7-C119A071CC11}" type="presOf" srcId="{503265B5-7DEF-4B53-8857-3F58D0B90E84}" destId="{2219D276-5E10-4E60-92A0-61C31637F764}" srcOrd="0" destOrd="0" presId="urn:microsoft.com/office/officeart/2005/8/layout/cycle8"/>
    <dgm:cxn modelId="{00E3C68B-4BE0-4265-9C2B-6C0AED3C6EF6}" type="presOf" srcId="{B328D456-DCA8-4AD0-938F-A27EE82E256F}" destId="{BBAFE7F2-4CE0-4D32-B25C-17208B28D307}" srcOrd="1" destOrd="0" presId="urn:microsoft.com/office/officeart/2005/8/layout/cycle8"/>
    <dgm:cxn modelId="{0A5120E2-C76C-455C-9655-93B9AA4029D6}" type="presOf" srcId="{06B546D4-9F38-409E-9A5B-57FEEA824122}" destId="{1D3EBD1F-658D-49AE-99F8-398A18C95865}" srcOrd="1" destOrd="0" presId="urn:microsoft.com/office/officeart/2005/8/layout/cycle8"/>
    <dgm:cxn modelId="{033169F0-3D99-4B92-A21E-D6B5E66B2ED5}" srcId="{503265B5-7DEF-4B53-8857-3F58D0B90E84}" destId="{0C5B444F-A72A-47DD-8399-FF35E2A09495}" srcOrd="1" destOrd="0" parTransId="{594D49E6-DB52-4EA6-8056-30FE747FF862}" sibTransId="{443930E8-B9A2-419D-AB92-71AC83969E42}"/>
    <dgm:cxn modelId="{8AEC93FB-E2B6-402A-A502-7072F00E4280}" srcId="{503265B5-7DEF-4B53-8857-3F58D0B90E84}" destId="{B328D456-DCA8-4AD0-938F-A27EE82E256F}" srcOrd="0" destOrd="0" parTransId="{EEA456DC-C68D-49B6-8846-F45053F1E4CE}" sibTransId="{F6CC1A8B-B38E-44DB-8B39-197D5DA62327}"/>
    <dgm:cxn modelId="{2D20071C-A227-4073-B98F-C75E876E3579}" type="presParOf" srcId="{2219D276-5E10-4E60-92A0-61C31637F764}" destId="{EE95B910-F1BC-4118-BCD0-DC30B7D1D917}" srcOrd="0" destOrd="0" presId="urn:microsoft.com/office/officeart/2005/8/layout/cycle8"/>
    <dgm:cxn modelId="{A1EF4D45-797D-41E6-B999-A96261084C13}" type="presParOf" srcId="{2219D276-5E10-4E60-92A0-61C31637F764}" destId="{A7F6A1E4-586D-4544-AD33-AE5DABF0DCE2}" srcOrd="1" destOrd="0" presId="urn:microsoft.com/office/officeart/2005/8/layout/cycle8"/>
    <dgm:cxn modelId="{E2D2AF94-3FE8-4868-97F2-4B39A282583F}" type="presParOf" srcId="{2219D276-5E10-4E60-92A0-61C31637F764}" destId="{556689BE-2335-493D-984B-6DADE67FE016}" srcOrd="2" destOrd="0" presId="urn:microsoft.com/office/officeart/2005/8/layout/cycle8"/>
    <dgm:cxn modelId="{1B68286F-E980-418C-9118-2D403DB96324}" type="presParOf" srcId="{2219D276-5E10-4E60-92A0-61C31637F764}" destId="{BBAFE7F2-4CE0-4D32-B25C-17208B28D307}" srcOrd="3" destOrd="0" presId="urn:microsoft.com/office/officeart/2005/8/layout/cycle8"/>
    <dgm:cxn modelId="{F8191F58-9AAE-4391-B421-909C2A23E4BE}" type="presParOf" srcId="{2219D276-5E10-4E60-92A0-61C31637F764}" destId="{C002992E-B59A-487C-8A08-A637341110D5}" srcOrd="4" destOrd="0" presId="urn:microsoft.com/office/officeart/2005/8/layout/cycle8"/>
    <dgm:cxn modelId="{411F252B-ED19-42A1-949F-4B527C242B32}" type="presParOf" srcId="{2219D276-5E10-4E60-92A0-61C31637F764}" destId="{3DAD7A69-FA63-4907-BC1D-B560F85CB5C1}" srcOrd="5" destOrd="0" presId="urn:microsoft.com/office/officeart/2005/8/layout/cycle8"/>
    <dgm:cxn modelId="{F89B382C-1D13-4FC8-8E7B-9CCDA01178E3}" type="presParOf" srcId="{2219D276-5E10-4E60-92A0-61C31637F764}" destId="{D62F4C94-FD17-4ADF-B62C-FE2703A962C1}" srcOrd="6" destOrd="0" presId="urn:microsoft.com/office/officeart/2005/8/layout/cycle8"/>
    <dgm:cxn modelId="{BC49F43B-0E23-4668-97B5-4FE633A40AF2}" type="presParOf" srcId="{2219D276-5E10-4E60-92A0-61C31637F764}" destId="{0B512891-AFCA-49D1-BC70-1EFFBAA53E15}" srcOrd="7" destOrd="0" presId="urn:microsoft.com/office/officeart/2005/8/layout/cycle8"/>
    <dgm:cxn modelId="{18E7FC39-5421-48CE-A7F7-C721201031A1}" type="presParOf" srcId="{2219D276-5E10-4E60-92A0-61C31637F764}" destId="{FCAAF7A8-51E1-4C61-8A50-1C26DB01602A}" srcOrd="8" destOrd="0" presId="urn:microsoft.com/office/officeart/2005/8/layout/cycle8"/>
    <dgm:cxn modelId="{5272ABD0-457C-4645-B037-B7F72BF82A47}" type="presParOf" srcId="{2219D276-5E10-4E60-92A0-61C31637F764}" destId="{9687249B-28BF-4699-9DAB-8B5F895842C4}" srcOrd="9" destOrd="0" presId="urn:microsoft.com/office/officeart/2005/8/layout/cycle8"/>
    <dgm:cxn modelId="{AE5EF1F2-A1C8-49E8-B3A6-12A6EBD49640}" type="presParOf" srcId="{2219D276-5E10-4E60-92A0-61C31637F764}" destId="{50AC2D35-E2EA-4B89-9E1A-24A94A0D77F9}" srcOrd="10" destOrd="0" presId="urn:microsoft.com/office/officeart/2005/8/layout/cycle8"/>
    <dgm:cxn modelId="{3533AB77-2D3E-46DC-BF97-DCEE207DFC29}" type="presParOf" srcId="{2219D276-5E10-4E60-92A0-61C31637F764}" destId="{1D3EBD1F-658D-49AE-99F8-398A18C95865}" srcOrd="11" destOrd="0" presId="urn:microsoft.com/office/officeart/2005/8/layout/cycle8"/>
    <dgm:cxn modelId="{2695B5D5-0330-4201-9627-7AE3D35A422A}" type="presParOf" srcId="{2219D276-5E10-4E60-92A0-61C31637F764}" destId="{36CE0731-B9CC-41A6-B6B4-AE2E55E8EA73}" srcOrd="12" destOrd="0" presId="urn:microsoft.com/office/officeart/2005/8/layout/cycle8"/>
    <dgm:cxn modelId="{B8BE325B-5EF8-4801-861C-6E064289D035}" type="presParOf" srcId="{2219D276-5E10-4E60-92A0-61C31637F764}" destId="{3ED21D25-C65A-4B8F-B0C6-90D7D7623742}" srcOrd="13" destOrd="0" presId="urn:microsoft.com/office/officeart/2005/8/layout/cycle8"/>
    <dgm:cxn modelId="{4ECE5122-166A-473F-A47C-A6EA1A6664EC}" type="presParOf" srcId="{2219D276-5E10-4E60-92A0-61C31637F764}" destId="{6EB59069-4DA5-479D-ACD8-174D3AF064F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ADE51-4C27-4F21-9479-1988F65049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E283527-AB41-4C03-97CE-2239F6E6ECCA}">
      <dgm:prSet phldrT="[Text]" custT="1"/>
      <dgm:spPr>
        <a:solidFill>
          <a:srgbClr val="55B1BF"/>
        </a:solidFill>
        <a:ln>
          <a:solidFill>
            <a:srgbClr val="55B1BF"/>
          </a:solidFill>
        </a:ln>
      </dgm:spPr>
      <dgm:t>
        <a:bodyPr/>
        <a:lstStyle/>
        <a:p>
          <a:pPr algn="ctr"/>
          <a:r>
            <a:rPr lang="es-MX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Empresas centradas en el almacenamiento y recopilación de datos</a:t>
          </a:r>
          <a:endParaRPr lang="es-MX" sz="2200" b="1" dirty="0">
            <a:solidFill>
              <a:schemeClr val="bg1"/>
            </a:solidFill>
            <a:latin typeface="+mn-lt"/>
          </a:endParaRPr>
        </a:p>
      </dgm:t>
    </dgm:pt>
    <dgm:pt modelId="{5381C495-E297-4C96-92D3-C8EA2DF6992D}" type="parTrans" cxnId="{A6616E06-B3CE-4DAC-8A6D-11CA54550DDE}">
      <dgm:prSet/>
      <dgm:spPr/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47D87E04-4BF6-4C29-BF1E-3A223A7DD780}" type="sibTrans" cxnId="{A6616E06-B3CE-4DAC-8A6D-11CA54550DDE}">
      <dgm:prSet custT="1"/>
      <dgm:spPr>
        <a:solidFill>
          <a:srgbClr val="55B1BF"/>
        </a:solidFill>
      </dgm:spPr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DFAA3029-8BC9-467D-B4D3-2EE1A2012CD8}">
      <dgm:prSet phldrT="[Text]" custT="1"/>
      <dgm:spPr>
        <a:solidFill>
          <a:srgbClr val="306996"/>
        </a:solidFill>
        <a:ln>
          <a:solidFill>
            <a:srgbClr val="306996"/>
          </a:solidFill>
        </a:ln>
      </dgm:spPr>
      <dgm:t>
        <a:bodyPr/>
        <a:lstStyle/>
        <a:p>
          <a:r>
            <a:rPr lang="es-MX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Obtención de conocimiento a partir de la información</a:t>
          </a:r>
          <a:endParaRPr lang="es-MX" sz="2200" b="1" dirty="0">
            <a:solidFill>
              <a:schemeClr val="bg1"/>
            </a:solidFill>
            <a:latin typeface="+mn-lt"/>
          </a:endParaRPr>
        </a:p>
      </dgm:t>
    </dgm:pt>
    <dgm:pt modelId="{8EFA4C30-35E2-4AD5-BCCB-35B1D53A5504}" type="parTrans" cxnId="{6914BCDB-D177-4595-9CED-EC43CFA85682}">
      <dgm:prSet/>
      <dgm:spPr/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39902B2B-4978-480A-BCF3-1233B0133BC2}" type="sibTrans" cxnId="{6914BCDB-D177-4595-9CED-EC43CFA85682}">
      <dgm:prSet custT="1"/>
      <dgm:spPr>
        <a:solidFill>
          <a:srgbClr val="306996"/>
        </a:solidFill>
      </dgm:spPr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B2C99A0C-1325-4350-9BB2-59A9A8EEED0C}">
      <dgm:prSet phldrT="[Text]" custT="1"/>
      <dgm:spPr>
        <a:solidFill>
          <a:srgbClr val="184169"/>
        </a:solidFill>
        <a:ln>
          <a:solidFill>
            <a:srgbClr val="184169"/>
          </a:solidFill>
        </a:ln>
      </dgm:spPr>
      <dgm:t>
        <a:bodyPr/>
        <a:lstStyle/>
        <a:p>
          <a:r>
            <a:rPr lang="es-MX" sz="22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Análisis y modelización de dichos datos</a:t>
          </a:r>
          <a:endParaRPr lang="es-MX" sz="2200" b="1" dirty="0">
            <a:solidFill>
              <a:schemeClr val="bg1"/>
            </a:solidFill>
            <a:latin typeface="+mn-lt"/>
          </a:endParaRPr>
        </a:p>
      </dgm:t>
    </dgm:pt>
    <dgm:pt modelId="{EB03D5B9-3917-49FB-A369-EB1A8BA5BE1E}" type="parTrans" cxnId="{E42AFD18-C44F-428D-8E9C-2A6B03CB25AF}">
      <dgm:prSet/>
      <dgm:spPr/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D661E618-706A-47D6-AE06-B580340A4223}" type="sibTrans" cxnId="{E42AFD18-C44F-428D-8E9C-2A6B03CB25AF}">
      <dgm:prSet custT="1"/>
      <dgm:spPr>
        <a:solidFill>
          <a:srgbClr val="184169"/>
        </a:solidFill>
      </dgm:spPr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4F3807CA-5EAC-449D-800C-650DDDF59D71}">
      <dgm:prSet phldrT="[Text]" custT="1"/>
      <dgm:spPr>
        <a:solidFill>
          <a:srgbClr val="4E4E9E"/>
        </a:solidFill>
        <a:ln>
          <a:solidFill>
            <a:srgbClr val="4E4E9E"/>
          </a:solidFill>
        </a:ln>
      </dgm:spPr>
      <dgm:t>
        <a:bodyPr/>
        <a:lstStyle/>
        <a:p>
          <a:r>
            <a:rPr lang="es-ES" sz="2200" b="1" dirty="0">
              <a:solidFill>
                <a:schemeClr val="bg1"/>
              </a:solidFill>
              <a:ea typeface="Calibri" panose="020F0502020204030204" pitchFamily="34" charset="0"/>
            </a:rPr>
            <a:t>La creación de valor surge una vez que los datos son monetizados </a:t>
          </a:r>
          <a:endParaRPr lang="es-MX" sz="2200" b="1" dirty="0">
            <a:solidFill>
              <a:schemeClr val="bg1"/>
            </a:solidFill>
            <a:latin typeface="+mn-lt"/>
          </a:endParaRPr>
        </a:p>
      </dgm:t>
    </dgm:pt>
    <dgm:pt modelId="{A02D0E0A-5FC3-4758-A74B-CA99D33A590A}" type="parTrans" cxnId="{3877C5A1-6314-4EC9-8426-EFBE82E581D9}">
      <dgm:prSet/>
      <dgm:spPr/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EDCC8181-1167-4F9B-BE81-1CBD12E5EEFC}" type="sibTrans" cxnId="{3877C5A1-6314-4EC9-8426-EFBE82E581D9}">
      <dgm:prSet/>
      <dgm:spPr/>
      <dgm:t>
        <a:bodyPr/>
        <a:lstStyle/>
        <a:p>
          <a:endParaRPr lang="es-MX" sz="2200">
            <a:solidFill>
              <a:schemeClr val="bg1"/>
            </a:solidFill>
          </a:endParaRPr>
        </a:p>
      </dgm:t>
    </dgm:pt>
    <dgm:pt modelId="{084B38A2-F96C-4CEA-89EE-2F5D6C49FEBA}" type="pres">
      <dgm:prSet presAssocID="{3B5ADE51-4C27-4F21-9479-1988F65049F7}" presName="Name0" presStyleCnt="0">
        <dgm:presLayoutVars>
          <dgm:dir/>
          <dgm:resizeHandles val="exact"/>
        </dgm:presLayoutVars>
      </dgm:prSet>
      <dgm:spPr/>
    </dgm:pt>
    <dgm:pt modelId="{1F4A0A7E-764D-4E57-A409-76F552C1376E}" type="pres">
      <dgm:prSet presAssocID="{EE283527-AB41-4C03-97CE-2239F6E6ECCA}" presName="node" presStyleLbl="node1" presStyleIdx="0" presStyleCnt="4" custScaleX="116474">
        <dgm:presLayoutVars>
          <dgm:bulletEnabled val="1"/>
        </dgm:presLayoutVars>
      </dgm:prSet>
      <dgm:spPr/>
    </dgm:pt>
    <dgm:pt modelId="{5FBF2933-63BE-4D98-B1A9-600D474D3EEC}" type="pres">
      <dgm:prSet presAssocID="{47D87E04-4BF6-4C29-BF1E-3A223A7DD780}" presName="sibTrans" presStyleLbl="sibTrans2D1" presStyleIdx="0" presStyleCnt="3"/>
      <dgm:spPr/>
    </dgm:pt>
    <dgm:pt modelId="{31BBD766-4F20-457E-874E-0538F8229C7E}" type="pres">
      <dgm:prSet presAssocID="{47D87E04-4BF6-4C29-BF1E-3A223A7DD780}" presName="connectorText" presStyleLbl="sibTrans2D1" presStyleIdx="0" presStyleCnt="3"/>
      <dgm:spPr/>
    </dgm:pt>
    <dgm:pt modelId="{D80B2A91-ABAA-4DF8-94E1-7888C9EC1357}" type="pres">
      <dgm:prSet presAssocID="{DFAA3029-8BC9-467D-B4D3-2EE1A2012CD8}" presName="node" presStyleLbl="node1" presStyleIdx="1" presStyleCnt="4" custScaleX="132912">
        <dgm:presLayoutVars>
          <dgm:bulletEnabled val="1"/>
        </dgm:presLayoutVars>
      </dgm:prSet>
      <dgm:spPr/>
    </dgm:pt>
    <dgm:pt modelId="{E0C01697-BEFC-415B-B414-2022587E0976}" type="pres">
      <dgm:prSet presAssocID="{39902B2B-4978-480A-BCF3-1233B0133BC2}" presName="sibTrans" presStyleLbl="sibTrans2D1" presStyleIdx="1" presStyleCnt="3"/>
      <dgm:spPr/>
    </dgm:pt>
    <dgm:pt modelId="{712BCAB3-2DB4-4F8C-8FF5-BBA1910C514B}" type="pres">
      <dgm:prSet presAssocID="{39902B2B-4978-480A-BCF3-1233B0133BC2}" presName="connectorText" presStyleLbl="sibTrans2D1" presStyleIdx="1" presStyleCnt="3"/>
      <dgm:spPr/>
    </dgm:pt>
    <dgm:pt modelId="{9C1236E2-E532-4739-BEBF-F4BBE47814A1}" type="pres">
      <dgm:prSet presAssocID="{B2C99A0C-1325-4350-9BB2-59A9A8EEED0C}" presName="node" presStyleLbl="node1" presStyleIdx="2" presStyleCnt="4">
        <dgm:presLayoutVars>
          <dgm:bulletEnabled val="1"/>
        </dgm:presLayoutVars>
      </dgm:prSet>
      <dgm:spPr/>
    </dgm:pt>
    <dgm:pt modelId="{C3D17B71-9A41-4584-94CD-40C4D21AA432}" type="pres">
      <dgm:prSet presAssocID="{D661E618-706A-47D6-AE06-B580340A4223}" presName="sibTrans" presStyleLbl="sibTrans2D1" presStyleIdx="2" presStyleCnt="3"/>
      <dgm:spPr/>
    </dgm:pt>
    <dgm:pt modelId="{64757C04-7AE4-4C76-91F7-4C424DE6851C}" type="pres">
      <dgm:prSet presAssocID="{D661E618-706A-47D6-AE06-B580340A4223}" presName="connectorText" presStyleLbl="sibTrans2D1" presStyleIdx="2" presStyleCnt="3"/>
      <dgm:spPr/>
    </dgm:pt>
    <dgm:pt modelId="{AC5652D6-EA41-4BB1-B073-A003793C210C}" type="pres">
      <dgm:prSet presAssocID="{4F3807CA-5EAC-449D-800C-650DDDF59D71}" presName="node" presStyleLbl="node1" presStyleIdx="3" presStyleCnt="4">
        <dgm:presLayoutVars>
          <dgm:bulletEnabled val="1"/>
        </dgm:presLayoutVars>
      </dgm:prSet>
      <dgm:spPr/>
    </dgm:pt>
  </dgm:ptLst>
  <dgm:cxnLst>
    <dgm:cxn modelId="{67263C04-245F-4F90-A260-943C0D10AA28}" type="presOf" srcId="{47D87E04-4BF6-4C29-BF1E-3A223A7DD780}" destId="{5FBF2933-63BE-4D98-B1A9-600D474D3EEC}" srcOrd="0" destOrd="0" presId="urn:microsoft.com/office/officeart/2005/8/layout/process1"/>
    <dgm:cxn modelId="{A6616E06-B3CE-4DAC-8A6D-11CA54550DDE}" srcId="{3B5ADE51-4C27-4F21-9479-1988F65049F7}" destId="{EE283527-AB41-4C03-97CE-2239F6E6ECCA}" srcOrd="0" destOrd="0" parTransId="{5381C495-E297-4C96-92D3-C8EA2DF6992D}" sibTransId="{47D87E04-4BF6-4C29-BF1E-3A223A7DD780}"/>
    <dgm:cxn modelId="{E42AFD18-C44F-428D-8E9C-2A6B03CB25AF}" srcId="{3B5ADE51-4C27-4F21-9479-1988F65049F7}" destId="{B2C99A0C-1325-4350-9BB2-59A9A8EEED0C}" srcOrd="2" destOrd="0" parTransId="{EB03D5B9-3917-49FB-A369-EB1A8BA5BE1E}" sibTransId="{D661E618-706A-47D6-AE06-B580340A4223}"/>
    <dgm:cxn modelId="{D4CC3A27-CE65-4F07-9FB1-F9F5E38DA2AE}" type="presOf" srcId="{39902B2B-4978-480A-BCF3-1233B0133BC2}" destId="{712BCAB3-2DB4-4F8C-8FF5-BBA1910C514B}" srcOrd="1" destOrd="0" presId="urn:microsoft.com/office/officeart/2005/8/layout/process1"/>
    <dgm:cxn modelId="{7D4FCA5F-B8BB-4AB3-9AE9-9242C8EA3A56}" type="presOf" srcId="{3B5ADE51-4C27-4F21-9479-1988F65049F7}" destId="{084B38A2-F96C-4CEA-89EE-2F5D6C49FEBA}" srcOrd="0" destOrd="0" presId="urn:microsoft.com/office/officeart/2005/8/layout/process1"/>
    <dgm:cxn modelId="{84E51457-8597-4119-BA82-6CC5C6E4523E}" type="presOf" srcId="{47D87E04-4BF6-4C29-BF1E-3A223A7DD780}" destId="{31BBD766-4F20-457E-874E-0538F8229C7E}" srcOrd="1" destOrd="0" presId="urn:microsoft.com/office/officeart/2005/8/layout/process1"/>
    <dgm:cxn modelId="{81BC1F91-0EB7-430A-8BC1-A4A6C8A30181}" type="presOf" srcId="{D661E618-706A-47D6-AE06-B580340A4223}" destId="{64757C04-7AE4-4C76-91F7-4C424DE6851C}" srcOrd="1" destOrd="0" presId="urn:microsoft.com/office/officeart/2005/8/layout/process1"/>
    <dgm:cxn modelId="{3877C5A1-6314-4EC9-8426-EFBE82E581D9}" srcId="{3B5ADE51-4C27-4F21-9479-1988F65049F7}" destId="{4F3807CA-5EAC-449D-800C-650DDDF59D71}" srcOrd="3" destOrd="0" parTransId="{A02D0E0A-5FC3-4758-A74B-CA99D33A590A}" sibTransId="{EDCC8181-1167-4F9B-BE81-1CBD12E5EEFC}"/>
    <dgm:cxn modelId="{CD47E6A6-30B5-4D8A-AA32-5E42392500CB}" type="presOf" srcId="{DFAA3029-8BC9-467D-B4D3-2EE1A2012CD8}" destId="{D80B2A91-ABAA-4DF8-94E1-7888C9EC1357}" srcOrd="0" destOrd="0" presId="urn:microsoft.com/office/officeart/2005/8/layout/process1"/>
    <dgm:cxn modelId="{CE376AB8-A0D8-4F9E-84FC-F1AE8CC815FC}" type="presOf" srcId="{D661E618-706A-47D6-AE06-B580340A4223}" destId="{C3D17B71-9A41-4584-94CD-40C4D21AA432}" srcOrd="0" destOrd="0" presId="urn:microsoft.com/office/officeart/2005/8/layout/process1"/>
    <dgm:cxn modelId="{18F9B0D9-E063-499F-AC79-423C2F083C41}" type="presOf" srcId="{4F3807CA-5EAC-449D-800C-650DDDF59D71}" destId="{AC5652D6-EA41-4BB1-B073-A003793C210C}" srcOrd="0" destOrd="0" presId="urn:microsoft.com/office/officeart/2005/8/layout/process1"/>
    <dgm:cxn modelId="{6914BCDB-D177-4595-9CED-EC43CFA85682}" srcId="{3B5ADE51-4C27-4F21-9479-1988F65049F7}" destId="{DFAA3029-8BC9-467D-B4D3-2EE1A2012CD8}" srcOrd="1" destOrd="0" parTransId="{8EFA4C30-35E2-4AD5-BCCB-35B1D53A5504}" sibTransId="{39902B2B-4978-480A-BCF3-1233B0133BC2}"/>
    <dgm:cxn modelId="{3B2F4FEA-EC5B-4BC2-8181-6F01D6C6A4B4}" type="presOf" srcId="{39902B2B-4978-480A-BCF3-1233B0133BC2}" destId="{E0C01697-BEFC-415B-B414-2022587E0976}" srcOrd="0" destOrd="0" presId="urn:microsoft.com/office/officeart/2005/8/layout/process1"/>
    <dgm:cxn modelId="{2C5860FC-3EA1-4288-AAA3-7DED56373E9E}" type="presOf" srcId="{EE283527-AB41-4C03-97CE-2239F6E6ECCA}" destId="{1F4A0A7E-764D-4E57-A409-76F552C1376E}" srcOrd="0" destOrd="0" presId="urn:microsoft.com/office/officeart/2005/8/layout/process1"/>
    <dgm:cxn modelId="{09323AFD-0E15-4158-A402-536627108DD9}" type="presOf" srcId="{B2C99A0C-1325-4350-9BB2-59A9A8EEED0C}" destId="{9C1236E2-E532-4739-BEBF-F4BBE47814A1}" srcOrd="0" destOrd="0" presId="urn:microsoft.com/office/officeart/2005/8/layout/process1"/>
    <dgm:cxn modelId="{C5C5BAD6-718B-4BD9-9762-78CB1A417082}" type="presParOf" srcId="{084B38A2-F96C-4CEA-89EE-2F5D6C49FEBA}" destId="{1F4A0A7E-764D-4E57-A409-76F552C1376E}" srcOrd="0" destOrd="0" presId="urn:microsoft.com/office/officeart/2005/8/layout/process1"/>
    <dgm:cxn modelId="{19A221FD-2A00-4E54-9AE2-FF7869F63636}" type="presParOf" srcId="{084B38A2-F96C-4CEA-89EE-2F5D6C49FEBA}" destId="{5FBF2933-63BE-4D98-B1A9-600D474D3EEC}" srcOrd="1" destOrd="0" presId="urn:microsoft.com/office/officeart/2005/8/layout/process1"/>
    <dgm:cxn modelId="{C8957511-B0B0-4E9E-8ED6-6F76C4571E01}" type="presParOf" srcId="{5FBF2933-63BE-4D98-B1A9-600D474D3EEC}" destId="{31BBD766-4F20-457E-874E-0538F8229C7E}" srcOrd="0" destOrd="0" presId="urn:microsoft.com/office/officeart/2005/8/layout/process1"/>
    <dgm:cxn modelId="{AEF7DD3D-7BDE-433C-B251-C1CADFC8F282}" type="presParOf" srcId="{084B38A2-F96C-4CEA-89EE-2F5D6C49FEBA}" destId="{D80B2A91-ABAA-4DF8-94E1-7888C9EC1357}" srcOrd="2" destOrd="0" presId="urn:microsoft.com/office/officeart/2005/8/layout/process1"/>
    <dgm:cxn modelId="{1062239F-B7CB-41AB-A02F-294CEAE1BB45}" type="presParOf" srcId="{084B38A2-F96C-4CEA-89EE-2F5D6C49FEBA}" destId="{E0C01697-BEFC-415B-B414-2022587E0976}" srcOrd="3" destOrd="0" presId="urn:microsoft.com/office/officeart/2005/8/layout/process1"/>
    <dgm:cxn modelId="{687DD1A5-DCC6-43AB-9465-7E7423D819A5}" type="presParOf" srcId="{E0C01697-BEFC-415B-B414-2022587E0976}" destId="{712BCAB3-2DB4-4F8C-8FF5-BBA1910C514B}" srcOrd="0" destOrd="0" presId="urn:microsoft.com/office/officeart/2005/8/layout/process1"/>
    <dgm:cxn modelId="{45D17375-F71D-49D2-944D-46E681CD82E1}" type="presParOf" srcId="{084B38A2-F96C-4CEA-89EE-2F5D6C49FEBA}" destId="{9C1236E2-E532-4739-BEBF-F4BBE47814A1}" srcOrd="4" destOrd="0" presId="urn:microsoft.com/office/officeart/2005/8/layout/process1"/>
    <dgm:cxn modelId="{EDA2CA4A-7989-42F2-B312-2520952EC0AB}" type="presParOf" srcId="{084B38A2-F96C-4CEA-89EE-2F5D6C49FEBA}" destId="{C3D17B71-9A41-4584-94CD-40C4D21AA432}" srcOrd="5" destOrd="0" presId="urn:microsoft.com/office/officeart/2005/8/layout/process1"/>
    <dgm:cxn modelId="{779C39EC-322E-466F-8481-A9FB8643495A}" type="presParOf" srcId="{C3D17B71-9A41-4584-94CD-40C4D21AA432}" destId="{64757C04-7AE4-4C76-91F7-4C424DE6851C}" srcOrd="0" destOrd="0" presId="urn:microsoft.com/office/officeart/2005/8/layout/process1"/>
    <dgm:cxn modelId="{8EC42E08-764B-4A25-A06D-0C9152B96599}" type="presParOf" srcId="{084B38A2-F96C-4CEA-89EE-2F5D6C49FEBA}" destId="{AC5652D6-EA41-4BB1-B073-A003793C210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289FB-7C76-4472-AED6-F5855ABBA8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9580945-5172-41DF-940B-9DFA3F93B92C}">
      <dgm:prSet phldrT="[Text]"/>
      <dgm:spPr>
        <a:solidFill>
          <a:srgbClr val="14B0A5"/>
        </a:solidFill>
      </dgm:spPr>
      <dgm:t>
        <a:bodyPr/>
        <a:lstStyle/>
        <a:p>
          <a:r>
            <a:rPr lang="es-MX" b="1" i="0" dirty="0"/>
            <a:t>Fallos de ciberseguridad</a:t>
          </a:r>
          <a:endParaRPr lang="es-MX" b="1" dirty="0"/>
        </a:p>
      </dgm:t>
    </dgm:pt>
    <dgm:pt modelId="{E7ACFCF3-06DA-4E58-8960-3FF4C0E163E6}" type="parTrans" cxnId="{5B608304-874D-442C-8537-EFE7838AF98B}">
      <dgm:prSet/>
      <dgm:spPr/>
      <dgm:t>
        <a:bodyPr/>
        <a:lstStyle/>
        <a:p>
          <a:endParaRPr lang="es-MX" b="1"/>
        </a:p>
      </dgm:t>
    </dgm:pt>
    <dgm:pt modelId="{74267A2D-5283-49EA-A9A7-01C0AC22C191}" type="sibTrans" cxnId="{5B608304-874D-442C-8537-EFE7838AF98B}">
      <dgm:prSet/>
      <dgm:spPr/>
      <dgm:t>
        <a:bodyPr/>
        <a:lstStyle/>
        <a:p>
          <a:endParaRPr lang="es-MX" b="1"/>
        </a:p>
      </dgm:t>
    </dgm:pt>
    <dgm:pt modelId="{605691F6-A772-4302-BF0D-2BBC0D7BA450}">
      <dgm:prSet phldrT="[Text]"/>
      <dgm:spPr>
        <a:solidFill>
          <a:srgbClr val="55B1BF"/>
        </a:solidFill>
      </dgm:spPr>
      <dgm:t>
        <a:bodyPr/>
        <a:lstStyle/>
        <a:p>
          <a:r>
            <a:rPr lang="es-MX" b="1" i="0" dirty="0"/>
            <a:t>Ciberataques</a:t>
          </a:r>
          <a:endParaRPr lang="es-MX" b="1" dirty="0"/>
        </a:p>
      </dgm:t>
    </dgm:pt>
    <dgm:pt modelId="{3B081EF5-5F10-4429-BF8B-A730F389E7B9}" type="parTrans" cxnId="{AA6B75DF-61EC-4C80-B864-A0FABA9DE0B8}">
      <dgm:prSet/>
      <dgm:spPr/>
      <dgm:t>
        <a:bodyPr/>
        <a:lstStyle/>
        <a:p>
          <a:endParaRPr lang="es-MX" b="1"/>
        </a:p>
      </dgm:t>
    </dgm:pt>
    <dgm:pt modelId="{03DC0D3C-B515-4B31-8C4E-A78D9B82FE3D}" type="sibTrans" cxnId="{AA6B75DF-61EC-4C80-B864-A0FABA9DE0B8}">
      <dgm:prSet/>
      <dgm:spPr/>
      <dgm:t>
        <a:bodyPr/>
        <a:lstStyle/>
        <a:p>
          <a:endParaRPr lang="es-MX" b="1"/>
        </a:p>
      </dgm:t>
    </dgm:pt>
    <dgm:pt modelId="{B90E1BB9-D8B5-4660-88F9-349D856EE672}">
      <dgm:prSet phldrT="[Text]"/>
      <dgm:spPr>
        <a:solidFill>
          <a:srgbClr val="184169"/>
        </a:solidFill>
      </dgm:spPr>
      <dgm:t>
        <a:bodyPr/>
        <a:lstStyle/>
        <a:p>
          <a:r>
            <a:rPr lang="es-MX" b="1" i="0" dirty="0"/>
            <a:t>Phishing</a:t>
          </a:r>
          <a:endParaRPr lang="es-MX" b="1" dirty="0"/>
        </a:p>
      </dgm:t>
    </dgm:pt>
    <dgm:pt modelId="{71D4AF58-ACD5-466E-A5F7-2F7B96A46FBB}" type="parTrans" cxnId="{6B970110-DF90-488A-AAC1-C71AA12F240E}">
      <dgm:prSet/>
      <dgm:spPr/>
      <dgm:t>
        <a:bodyPr/>
        <a:lstStyle/>
        <a:p>
          <a:endParaRPr lang="es-MX" b="1"/>
        </a:p>
      </dgm:t>
    </dgm:pt>
    <dgm:pt modelId="{1D19BFAB-3696-4EEC-8ECA-8BBDAA5B8287}" type="sibTrans" cxnId="{6B970110-DF90-488A-AAC1-C71AA12F240E}">
      <dgm:prSet/>
      <dgm:spPr/>
      <dgm:t>
        <a:bodyPr/>
        <a:lstStyle/>
        <a:p>
          <a:endParaRPr lang="es-MX" b="1"/>
        </a:p>
      </dgm:t>
    </dgm:pt>
    <dgm:pt modelId="{620D41A2-636C-40F8-84D5-BFDF040B02D2}">
      <dgm:prSet phldrT="[Text]"/>
      <dgm:spPr>
        <a:solidFill>
          <a:srgbClr val="9E7AB9"/>
        </a:solidFill>
      </dgm:spPr>
      <dgm:t>
        <a:bodyPr/>
        <a:lstStyle/>
        <a:p>
          <a:r>
            <a:rPr lang="es-MX" b="1" i="0" dirty="0" err="1"/>
            <a:t>Ransomware</a:t>
          </a:r>
          <a:endParaRPr lang="es-MX" b="1" dirty="0"/>
        </a:p>
      </dgm:t>
    </dgm:pt>
    <dgm:pt modelId="{8A0AC03B-F97F-422A-A9AE-78AFB1908451}" type="parTrans" cxnId="{F95AF933-4F7B-42BC-BDE4-6EA5C5D38F5C}">
      <dgm:prSet/>
      <dgm:spPr/>
      <dgm:t>
        <a:bodyPr/>
        <a:lstStyle/>
        <a:p>
          <a:endParaRPr lang="es-MX" b="1"/>
        </a:p>
      </dgm:t>
    </dgm:pt>
    <dgm:pt modelId="{EA74C956-2398-47B0-BAC9-B225ED0E6A0F}" type="sibTrans" cxnId="{F95AF933-4F7B-42BC-BDE4-6EA5C5D38F5C}">
      <dgm:prSet/>
      <dgm:spPr/>
      <dgm:t>
        <a:bodyPr/>
        <a:lstStyle/>
        <a:p>
          <a:endParaRPr lang="es-MX" b="1"/>
        </a:p>
      </dgm:t>
    </dgm:pt>
    <dgm:pt modelId="{C687E0D6-1861-4A6E-B377-6029669F1BCE}">
      <dgm:prSet phldrT="[Text]"/>
      <dgm:spPr>
        <a:solidFill>
          <a:srgbClr val="4E4E9E"/>
        </a:solidFill>
      </dgm:spPr>
      <dgm:t>
        <a:bodyPr/>
        <a:lstStyle/>
        <a:p>
          <a:r>
            <a:rPr lang="es-MX" b="1" dirty="0"/>
            <a:t>Desafíos institucionales</a:t>
          </a:r>
        </a:p>
      </dgm:t>
    </dgm:pt>
    <dgm:pt modelId="{C542ED58-7FA4-44AB-B4FD-22792A04ADB9}" type="parTrans" cxnId="{7EF35910-0AA3-44AA-9CC8-D3B8022ADEEB}">
      <dgm:prSet/>
      <dgm:spPr/>
      <dgm:t>
        <a:bodyPr/>
        <a:lstStyle/>
        <a:p>
          <a:endParaRPr lang="es-MX" b="1"/>
        </a:p>
      </dgm:t>
    </dgm:pt>
    <dgm:pt modelId="{AFEAB815-5DBE-49FA-8D57-E13E8F8B5EBA}" type="sibTrans" cxnId="{7EF35910-0AA3-44AA-9CC8-D3B8022ADEEB}">
      <dgm:prSet/>
      <dgm:spPr/>
      <dgm:t>
        <a:bodyPr/>
        <a:lstStyle/>
        <a:p>
          <a:endParaRPr lang="es-MX" b="1"/>
        </a:p>
      </dgm:t>
    </dgm:pt>
    <dgm:pt modelId="{6C039577-475F-4D3B-A5A2-BF265AA3A20D}" type="pres">
      <dgm:prSet presAssocID="{1AB289FB-7C76-4472-AED6-F5855ABBA83E}" presName="diagram" presStyleCnt="0">
        <dgm:presLayoutVars>
          <dgm:dir/>
          <dgm:resizeHandles val="exact"/>
        </dgm:presLayoutVars>
      </dgm:prSet>
      <dgm:spPr/>
    </dgm:pt>
    <dgm:pt modelId="{0ED8973A-7B0F-4828-8FFE-587033744AB0}" type="pres">
      <dgm:prSet presAssocID="{39580945-5172-41DF-940B-9DFA3F93B92C}" presName="node" presStyleLbl="node1" presStyleIdx="0" presStyleCnt="5">
        <dgm:presLayoutVars>
          <dgm:bulletEnabled val="1"/>
        </dgm:presLayoutVars>
      </dgm:prSet>
      <dgm:spPr/>
    </dgm:pt>
    <dgm:pt modelId="{91FAA7DB-E33C-4B27-8728-01A87FB36011}" type="pres">
      <dgm:prSet presAssocID="{74267A2D-5283-49EA-A9A7-01C0AC22C191}" presName="sibTrans" presStyleCnt="0"/>
      <dgm:spPr/>
    </dgm:pt>
    <dgm:pt modelId="{BC779306-CC64-4499-BD44-DA0E07E32C6B}" type="pres">
      <dgm:prSet presAssocID="{605691F6-A772-4302-BF0D-2BBC0D7BA450}" presName="node" presStyleLbl="node1" presStyleIdx="1" presStyleCnt="5">
        <dgm:presLayoutVars>
          <dgm:bulletEnabled val="1"/>
        </dgm:presLayoutVars>
      </dgm:prSet>
      <dgm:spPr/>
    </dgm:pt>
    <dgm:pt modelId="{A1DF7BD6-49EF-4EEC-A5B6-C2016F09C4A0}" type="pres">
      <dgm:prSet presAssocID="{03DC0D3C-B515-4B31-8C4E-A78D9B82FE3D}" presName="sibTrans" presStyleCnt="0"/>
      <dgm:spPr/>
    </dgm:pt>
    <dgm:pt modelId="{349CC7EC-DACB-428B-93C3-D3DB7CDB1DBE}" type="pres">
      <dgm:prSet presAssocID="{B90E1BB9-D8B5-4660-88F9-349D856EE672}" presName="node" presStyleLbl="node1" presStyleIdx="2" presStyleCnt="5">
        <dgm:presLayoutVars>
          <dgm:bulletEnabled val="1"/>
        </dgm:presLayoutVars>
      </dgm:prSet>
      <dgm:spPr/>
    </dgm:pt>
    <dgm:pt modelId="{E4F86126-A59B-4A20-890E-C8DA7A00802A}" type="pres">
      <dgm:prSet presAssocID="{1D19BFAB-3696-4EEC-8ECA-8BBDAA5B8287}" presName="sibTrans" presStyleCnt="0"/>
      <dgm:spPr/>
    </dgm:pt>
    <dgm:pt modelId="{B9730B00-326D-4D91-A78F-498C0EF59A0E}" type="pres">
      <dgm:prSet presAssocID="{620D41A2-636C-40F8-84D5-BFDF040B02D2}" presName="node" presStyleLbl="node1" presStyleIdx="3" presStyleCnt="5">
        <dgm:presLayoutVars>
          <dgm:bulletEnabled val="1"/>
        </dgm:presLayoutVars>
      </dgm:prSet>
      <dgm:spPr/>
    </dgm:pt>
    <dgm:pt modelId="{ADE0D0A5-0036-4BE5-8C3B-A9EA15CC0A5C}" type="pres">
      <dgm:prSet presAssocID="{EA74C956-2398-47B0-BAC9-B225ED0E6A0F}" presName="sibTrans" presStyleCnt="0"/>
      <dgm:spPr/>
    </dgm:pt>
    <dgm:pt modelId="{65CB2DD9-361C-4D84-83CE-FE9A80EEDE1F}" type="pres">
      <dgm:prSet presAssocID="{C687E0D6-1861-4A6E-B377-6029669F1BCE}" presName="node" presStyleLbl="node1" presStyleIdx="4" presStyleCnt="5">
        <dgm:presLayoutVars>
          <dgm:bulletEnabled val="1"/>
        </dgm:presLayoutVars>
      </dgm:prSet>
      <dgm:spPr/>
    </dgm:pt>
  </dgm:ptLst>
  <dgm:cxnLst>
    <dgm:cxn modelId="{5B608304-874D-442C-8537-EFE7838AF98B}" srcId="{1AB289FB-7C76-4472-AED6-F5855ABBA83E}" destId="{39580945-5172-41DF-940B-9DFA3F93B92C}" srcOrd="0" destOrd="0" parTransId="{E7ACFCF3-06DA-4E58-8960-3FF4C0E163E6}" sibTransId="{74267A2D-5283-49EA-A9A7-01C0AC22C191}"/>
    <dgm:cxn modelId="{6B970110-DF90-488A-AAC1-C71AA12F240E}" srcId="{1AB289FB-7C76-4472-AED6-F5855ABBA83E}" destId="{B90E1BB9-D8B5-4660-88F9-349D856EE672}" srcOrd="2" destOrd="0" parTransId="{71D4AF58-ACD5-466E-A5F7-2F7B96A46FBB}" sibTransId="{1D19BFAB-3696-4EEC-8ECA-8BBDAA5B8287}"/>
    <dgm:cxn modelId="{7EF35910-0AA3-44AA-9CC8-D3B8022ADEEB}" srcId="{1AB289FB-7C76-4472-AED6-F5855ABBA83E}" destId="{C687E0D6-1861-4A6E-B377-6029669F1BCE}" srcOrd="4" destOrd="0" parTransId="{C542ED58-7FA4-44AB-B4FD-22792A04ADB9}" sibTransId="{AFEAB815-5DBE-49FA-8D57-E13E8F8B5EBA}"/>
    <dgm:cxn modelId="{DD4A5221-F3B9-45E1-9A9B-D82A62AF0D2F}" type="presOf" srcId="{B90E1BB9-D8B5-4660-88F9-349D856EE672}" destId="{349CC7EC-DACB-428B-93C3-D3DB7CDB1DBE}" srcOrd="0" destOrd="0" presId="urn:microsoft.com/office/officeart/2005/8/layout/default"/>
    <dgm:cxn modelId="{F95AF933-4F7B-42BC-BDE4-6EA5C5D38F5C}" srcId="{1AB289FB-7C76-4472-AED6-F5855ABBA83E}" destId="{620D41A2-636C-40F8-84D5-BFDF040B02D2}" srcOrd="3" destOrd="0" parTransId="{8A0AC03B-F97F-422A-A9AE-78AFB1908451}" sibTransId="{EA74C956-2398-47B0-BAC9-B225ED0E6A0F}"/>
    <dgm:cxn modelId="{C77D3157-EA61-45F0-B8DE-BAB4B7FE9C82}" type="presOf" srcId="{39580945-5172-41DF-940B-9DFA3F93B92C}" destId="{0ED8973A-7B0F-4828-8FFE-587033744AB0}" srcOrd="0" destOrd="0" presId="urn:microsoft.com/office/officeart/2005/8/layout/default"/>
    <dgm:cxn modelId="{6A807480-DAA4-4870-8649-789B4E5AFEA5}" type="presOf" srcId="{C687E0D6-1861-4A6E-B377-6029669F1BCE}" destId="{65CB2DD9-361C-4D84-83CE-FE9A80EEDE1F}" srcOrd="0" destOrd="0" presId="urn:microsoft.com/office/officeart/2005/8/layout/default"/>
    <dgm:cxn modelId="{C93E3CA2-8C26-4BDD-8233-7CC668070019}" type="presOf" srcId="{620D41A2-636C-40F8-84D5-BFDF040B02D2}" destId="{B9730B00-326D-4D91-A78F-498C0EF59A0E}" srcOrd="0" destOrd="0" presId="urn:microsoft.com/office/officeart/2005/8/layout/default"/>
    <dgm:cxn modelId="{30BF6FA4-CCC4-461E-9C3E-F420D90FE1D3}" type="presOf" srcId="{1AB289FB-7C76-4472-AED6-F5855ABBA83E}" destId="{6C039577-475F-4D3B-A5A2-BF265AA3A20D}" srcOrd="0" destOrd="0" presId="urn:microsoft.com/office/officeart/2005/8/layout/default"/>
    <dgm:cxn modelId="{71A9C7D5-8399-4148-810C-9F1386E10DAB}" type="presOf" srcId="{605691F6-A772-4302-BF0D-2BBC0D7BA450}" destId="{BC779306-CC64-4499-BD44-DA0E07E32C6B}" srcOrd="0" destOrd="0" presId="urn:microsoft.com/office/officeart/2005/8/layout/default"/>
    <dgm:cxn modelId="{AA6B75DF-61EC-4C80-B864-A0FABA9DE0B8}" srcId="{1AB289FB-7C76-4472-AED6-F5855ABBA83E}" destId="{605691F6-A772-4302-BF0D-2BBC0D7BA450}" srcOrd="1" destOrd="0" parTransId="{3B081EF5-5F10-4429-BF8B-A730F389E7B9}" sibTransId="{03DC0D3C-B515-4B31-8C4E-A78D9B82FE3D}"/>
    <dgm:cxn modelId="{7A69146A-6DEA-4794-93C0-2141C7DEAB00}" type="presParOf" srcId="{6C039577-475F-4D3B-A5A2-BF265AA3A20D}" destId="{0ED8973A-7B0F-4828-8FFE-587033744AB0}" srcOrd="0" destOrd="0" presId="urn:microsoft.com/office/officeart/2005/8/layout/default"/>
    <dgm:cxn modelId="{B7A59A8C-B3C7-4FBE-B4BD-75D85ACD8DCB}" type="presParOf" srcId="{6C039577-475F-4D3B-A5A2-BF265AA3A20D}" destId="{91FAA7DB-E33C-4B27-8728-01A87FB36011}" srcOrd="1" destOrd="0" presId="urn:microsoft.com/office/officeart/2005/8/layout/default"/>
    <dgm:cxn modelId="{DA4234E9-236C-4C58-83D8-794E8A5DBE4E}" type="presParOf" srcId="{6C039577-475F-4D3B-A5A2-BF265AA3A20D}" destId="{BC779306-CC64-4499-BD44-DA0E07E32C6B}" srcOrd="2" destOrd="0" presId="urn:microsoft.com/office/officeart/2005/8/layout/default"/>
    <dgm:cxn modelId="{6AB1E228-6E54-4E36-882D-489FB5333839}" type="presParOf" srcId="{6C039577-475F-4D3B-A5A2-BF265AA3A20D}" destId="{A1DF7BD6-49EF-4EEC-A5B6-C2016F09C4A0}" srcOrd="3" destOrd="0" presId="urn:microsoft.com/office/officeart/2005/8/layout/default"/>
    <dgm:cxn modelId="{5FF44982-D0B6-4868-AD28-59004A1062C6}" type="presParOf" srcId="{6C039577-475F-4D3B-A5A2-BF265AA3A20D}" destId="{349CC7EC-DACB-428B-93C3-D3DB7CDB1DBE}" srcOrd="4" destOrd="0" presId="urn:microsoft.com/office/officeart/2005/8/layout/default"/>
    <dgm:cxn modelId="{227AAE5E-E5F4-494F-BA40-E5578D719BB7}" type="presParOf" srcId="{6C039577-475F-4D3B-A5A2-BF265AA3A20D}" destId="{E4F86126-A59B-4A20-890E-C8DA7A00802A}" srcOrd="5" destOrd="0" presId="urn:microsoft.com/office/officeart/2005/8/layout/default"/>
    <dgm:cxn modelId="{10EC29C9-9DD0-4D8F-AE1F-CD840021C9F8}" type="presParOf" srcId="{6C039577-475F-4D3B-A5A2-BF265AA3A20D}" destId="{B9730B00-326D-4D91-A78F-498C0EF59A0E}" srcOrd="6" destOrd="0" presId="urn:microsoft.com/office/officeart/2005/8/layout/default"/>
    <dgm:cxn modelId="{A8A505A8-18E4-45E9-9268-2CD3017D9215}" type="presParOf" srcId="{6C039577-475F-4D3B-A5A2-BF265AA3A20D}" destId="{ADE0D0A5-0036-4BE5-8C3B-A9EA15CC0A5C}" srcOrd="7" destOrd="0" presId="urn:microsoft.com/office/officeart/2005/8/layout/default"/>
    <dgm:cxn modelId="{8CC61360-13AA-4507-9413-D6850DB8B1BE}" type="presParOf" srcId="{6C039577-475F-4D3B-A5A2-BF265AA3A20D}" destId="{65CB2DD9-361C-4D84-83CE-FE9A80EEDE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7A43FF-D17E-4000-8393-AFA4E5F604A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C9DF02-D687-4E4D-B1F6-EF7D0AAF6513}">
      <dgm:prSet phldrT="[Texto]" custT="1"/>
      <dgm:spPr>
        <a:solidFill>
          <a:srgbClr val="14B0A5"/>
        </a:solidFill>
      </dgm:spPr>
      <dgm:t>
        <a:bodyPr/>
        <a:lstStyle/>
        <a:p>
          <a:r>
            <a:rPr lang="es-ES" sz="1600" dirty="0">
              <a:latin typeface="+mn-lt"/>
              <a:ea typeface="Calibri" panose="020F0502020204030204" pitchFamily="34" charset="0"/>
            </a:rPr>
            <a:t>Contar </a:t>
          </a:r>
          <a:r>
            <a:rPr lang="es-ES" sz="1600" b="1" dirty="0">
              <a:latin typeface="+mn-lt"/>
              <a:ea typeface="Calibri" panose="020F0502020204030204" pitchFamily="34" charset="0"/>
            </a:rPr>
            <a:t>con un marco normativo robusto y dinámico para combatir el robo o uso indebido de datos personales</a:t>
          </a:r>
          <a:endParaRPr lang="es-ES" sz="1600" dirty="0">
            <a:latin typeface="+mn-lt"/>
          </a:endParaRPr>
        </a:p>
      </dgm:t>
    </dgm:pt>
    <dgm:pt modelId="{ED9CD16D-27BC-4136-8DA1-B5DC1BCFDA43}" type="parTrans" cxnId="{9C664769-35A9-463C-864D-9D0BAC1A7047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B186DBE2-111C-461A-91A0-F50EB3EDD28A}" type="sibTrans" cxnId="{9C664769-35A9-463C-864D-9D0BAC1A7047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37C19E26-A38F-4FBF-AFDB-E3540E39AB44}">
      <dgm:prSet phldrT="[Texto]" custT="1"/>
      <dgm:spPr>
        <a:solidFill>
          <a:srgbClr val="55B1BF"/>
        </a:solidFill>
      </dgm:spPr>
      <dgm:t>
        <a:bodyPr/>
        <a:lstStyle/>
        <a:p>
          <a:r>
            <a:rPr lang="es-ES" sz="1600" dirty="0">
              <a:latin typeface="+mn-lt"/>
              <a:ea typeface="Calibri" panose="020F0502020204030204" pitchFamily="34" charset="0"/>
            </a:rPr>
            <a:t>E</a:t>
          </a:r>
          <a:r>
            <a:rPr lang="es-ES" sz="1600" b="1" dirty="0">
              <a:latin typeface="+mn-lt"/>
              <a:ea typeface="Calibri" panose="020F0502020204030204" pitchFamily="34" charset="0"/>
            </a:rPr>
            <a:t>stablecer mecanismos y procedimientos para acceder, recopilar, utilizar, transferir o eliminar dicha información</a:t>
          </a:r>
          <a:endParaRPr lang="es-ES" sz="1600" dirty="0">
            <a:latin typeface="+mn-lt"/>
          </a:endParaRPr>
        </a:p>
      </dgm:t>
    </dgm:pt>
    <dgm:pt modelId="{DCDBA296-7C93-4799-BBB7-D6DBB1E38186}" type="parTrans" cxnId="{0E53BE8A-0E6B-4651-96E8-E36F9DED37C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0AB39F18-1A9E-4FB3-861D-FD9A11482F90}" type="sibTrans" cxnId="{0E53BE8A-0E6B-4651-96E8-E36F9DED37C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7EA36E27-56BE-4990-9B5C-1A21FD4C284F}">
      <dgm:prSet phldrT="[Texto]" custT="1"/>
      <dgm:spPr>
        <a:solidFill>
          <a:srgbClr val="306996"/>
        </a:solidFill>
      </dgm:spPr>
      <dgm:t>
        <a:bodyPr/>
        <a:lstStyle/>
        <a:p>
          <a:r>
            <a:rPr lang="es-ES" sz="1600" b="1" dirty="0">
              <a:latin typeface="+mn-lt"/>
              <a:ea typeface="Calibri" panose="020F0502020204030204" pitchFamily="34" charset="0"/>
            </a:rPr>
            <a:t>Garantizar que los modelos empresariales basados en los datos generen beneficios en conjunto para la sociedad</a:t>
          </a:r>
          <a:endParaRPr lang="es-ES" sz="1600" dirty="0">
            <a:latin typeface="+mn-lt"/>
          </a:endParaRPr>
        </a:p>
      </dgm:t>
    </dgm:pt>
    <dgm:pt modelId="{EA01176A-68B1-470C-84E1-80141D6F8DE6}" type="parTrans" cxnId="{3BB6C2CC-AC8B-49E5-92AD-229B0DCFD5FE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E686BA0E-612C-4421-8DC5-908043A4961A}" type="sibTrans" cxnId="{3BB6C2CC-AC8B-49E5-92AD-229B0DCFD5FE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572D54A8-0B79-4A07-8CD9-25E50C2CABB8}">
      <dgm:prSet phldrT="[Texto]" custT="1"/>
      <dgm:spPr>
        <a:solidFill>
          <a:srgbClr val="184169"/>
        </a:solidFill>
      </dgm:spPr>
      <dgm:t>
        <a:bodyPr/>
        <a:lstStyle/>
        <a:p>
          <a:r>
            <a:rPr lang="es-ES" sz="1600" b="1" dirty="0">
              <a:latin typeface="+mn-lt"/>
            </a:rPr>
            <a:t>Fortalecer las capacidades y competencias para el desarrollo y/o diseño de soluciones y servicios digitales </a:t>
          </a:r>
          <a:r>
            <a:rPr lang="es-ES" sz="1600" dirty="0">
              <a:latin typeface="+mn-lt"/>
            </a:rPr>
            <a:t>por parte de las PYMES</a:t>
          </a:r>
        </a:p>
      </dgm:t>
    </dgm:pt>
    <dgm:pt modelId="{181029A0-F6A6-4831-9336-8F60B8E62F40}" type="parTrans" cxnId="{BBA69245-14AC-4AA1-BE01-E64BCEE339C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46B51FA0-CE92-45CE-B9FB-FB9A8F37BF29}" type="sibTrans" cxnId="{BBA69245-14AC-4AA1-BE01-E64BCEE339C3}">
      <dgm:prSet/>
      <dgm:spPr/>
      <dgm:t>
        <a:bodyPr/>
        <a:lstStyle/>
        <a:p>
          <a:endParaRPr lang="es-ES" sz="1600">
            <a:latin typeface="+mn-lt"/>
          </a:endParaRPr>
        </a:p>
      </dgm:t>
    </dgm:pt>
    <dgm:pt modelId="{EA152A81-8772-4645-AD79-47B32EC32781}" type="pres">
      <dgm:prSet presAssocID="{1B7A43FF-D17E-4000-8393-AFA4E5F604A1}" presName="Name0" presStyleCnt="0">
        <dgm:presLayoutVars>
          <dgm:dir/>
          <dgm:resizeHandles val="exact"/>
        </dgm:presLayoutVars>
      </dgm:prSet>
      <dgm:spPr/>
    </dgm:pt>
    <dgm:pt modelId="{002CDDEC-DDE4-4BDE-B0CB-A4DCA74D1B8B}" type="pres">
      <dgm:prSet presAssocID="{35C9DF02-D687-4E4D-B1F6-EF7D0AAF6513}" presName="node" presStyleLbl="node1" presStyleIdx="0" presStyleCnt="4">
        <dgm:presLayoutVars>
          <dgm:bulletEnabled val="1"/>
        </dgm:presLayoutVars>
      </dgm:prSet>
      <dgm:spPr/>
    </dgm:pt>
    <dgm:pt modelId="{B01ACC41-5B7C-4B62-A5D6-B8657629C54B}" type="pres">
      <dgm:prSet presAssocID="{B186DBE2-111C-461A-91A0-F50EB3EDD28A}" presName="sibTrans" presStyleCnt="0"/>
      <dgm:spPr/>
    </dgm:pt>
    <dgm:pt modelId="{6A12051D-95D2-4D47-905E-C0618236477E}" type="pres">
      <dgm:prSet presAssocID="{37C19E26-A38F-4FBF-AFDB-E3540E39AB44}" presName="node" presStyleLbl="node1" presStyleIdx="1" presStyleCnt="4">
        <dgm:presLayoutVars>
          <dgm:bulletEnabled val="1"/>
        </dgm:presLayoutVars>
      </dgm:prSet>
      <dgm:spPr/>
    </dgm:pt>
    <dgm:pt modelId="{77A9077E-4699-4B78-ACBE-F79356191439}" type="pres">
      <dgm:prSet presAssocID="{0AB39F18-1A9E-4FB3-861D-FD9A11482F90}" presName="sibTrans" presStyleCnt="0"/>
      <dgm:spPr/>
    </dgm:pt>
    <dgm:pt modelId="{25C7D4FE-B698-467D-91E4-2B727CABF51A}" type="pres">
      <dgm:prSet presAssocID="{7EA36E27-56BE-4990-9B5C-1A21FD4C284F}" presName="node" presStyleLbl="node1" presStyleIdx="2" presStyleCnt="4">
        <dgm:presLayoutVars>
          <dgm:bulletEnabled val="1"/>
        </dgm:presLayoutVars>
      </dgm:prSet>
      <dgm:spPr/>
    </dgm:pt>
    <dgm:pt modelId="{8DB769F3-7C5F-4338-948E-0E4CAC221C7D}" type="pres">
      <dgm:prSet presAssocID="{E686BA0E-612C-4421-8DC5-908043A4961A}" presName="sibTrans" presStyleCnt="0"/>
      <dgm:spPr/>
    </dgm:pt>
    <dgm:pt modelId="{12507F02-7CB7-4AE8-A88F-1884A1C4BFFC}" type="pres">
      <dgm:prSet presAssocID="{572D54A8-0B79-4A07-8CD9-25E50C2CABB8}" presName="node" presStyleLbl="node1" presStyleIdx="3" presStyleCnt="4">
        <dgm:presLayoutVars>
          <dgm:bulletEnabled val="1"/>
        </dgm:presLayoutVars>
      </dgm:prSet>
      <dgm:spPr/>
    </dgm:pt>
  </dgm:ptLst>
  <dgm:cxnLst>
    <dgm:cxn modelId="{3A3B2B28-9EA3-4B9F-8E9B-EAB1E9273B6A}" type="presOf" srcId="{35C9DF02-D687-4E4D-B1F6-EF7D0AAF6513}" destId="{002CDDEC-DDE4-4BDE-B0CB-A4DCA74D1B8B}" srcOrd="0" destOrd="0" presId="urn:microsoft.com/office/officeart/2005/8/layout/hList6"/>
    <dgm:cxn modelId="{D5E08A39-B1FD-4583-BDFC-D76139CEACA3}" type="presOf" srcId="{1B7A43FF-D17E-4000-8393-AFA4E5F604A1}" destId="{EA152A81-8772-4645-AD79-47B32EC32781}" srcOrd="0" destOrd="0" presId="urn:microsoft.com/office/officeart/2005/8/layout/hList6"/>
    <dgm:cxn modelId="{BBA69245-14AC-4AA1-BE01-E64BCEE339C3}" srcId="{1B7A43FF-D17E-4000-8393-AFA4E5F604A1}" destId="{572D54A8-0B79-4A07-8CD9-25E50C2CABB8}" srcOrd="3" destOrd="0" parTransId="{181029A0-F6A6-4831-9336-8F60B8E62F40}" sibTransId="{46B51FA0-CE92-45CE-B9FB-FB9A8F37BF29}"/>
    <dgm:cxn modelId="{9C664769-35A9-463C-864D-9D0BAC1A7047}" srcId="{1B7A43FF-D17E-4000-8393-AFA4E5F604A1}" destId="{35C9DF02-D687-4E4D-B1F6-EF7D0AAF6513}" srcOrd="0" destOrd="0" parTransId="{ED9CD16D-27BC-4136-8DA1-B5DC1BCFDA43}" sibTransId="{B186DBE2-111C-461A-91A0-F50EB3EDD28A}"/>
    <dgm:cxn modelId="{0E53BE8A-0E6B-4651-96E8-E36F9DED37C3}" srcId="{1B7A43FF-D17E-4000-8393-AFA4E5F604A1}" destId="{37C19E26-A38F-4FBF-AFDB-E3540E39AB44}" srcOrd="1" destOrd="0" parTransId="{DCDBA296-7C93-4799-BBB7-D6DBB1E38186}" sibTransId="{0AB39F18-1A9E-4FB3-861D-FD9A11482F90}"/>
    <dgm:cxn modelId="{58BC70BF-E084-40C4-9C4E-61B33F2C702A}" type="presOf" srcId="{7EA36E27-56BE-4990-9B5C-1A21FD4C284F}" destId="{25C7D4FE-B698-467D-91E4-2B727CABF51A}" srcOrd="0" destOrd="0" presId="urn:microsoft.com/office/officeart/2005/8/layout/hList6"/>
    <dgm:cxn modelId="{044C13C6-B93F-44FC-B2B5-7B29DE425275}" type="presOf" srcId="{37C19E26-A38F-4FBF-AFDB-E3540E39AB44}" destId="{6A12051D-95D2-4D47-905E-C0618236477E}" srcOrd="0" destOrd="0" presId="urn:microsoft.com/office/officeart/2005/8/layout/hList6"/>
    <dgm:cxn modelId="{3BB6C2CC-AC8B-49E5-92AD-229B0DCFD5FE}" srcId="{1B7A43FF-D17E-4000-8393-AFA4E5F604A1}" destId="{7EA36E27-56BE-4990-9B5C-1A21FD4C284F}" srcOrd="2" destOrd="0" parTransId="{EA01176A-68B1-470C-84E1-80141D6F8DE6}" sibTransId="{E686BA0E-612C-4421-8DC5-908043A4961A}"/>
    <dgm:cxn modelId="{957261FC-A88A-4687-926C-7742821F1103}" type="presOf" srcId="{572D54A8-0B79-4A07-8CD9-25E50C2CABB8}" destId="{12507F02-7CB7-4AE8-A88F-1884A1C4BFFC}" srcOrd="0" destOrd="0" presId="urn:microsoft.com/office/officeart/2005/8/layout/hList6"/>
    <dgm:cxn modelId="{B9DEE186-6CC9-4B63-A46F-17F65400B087}" type="presParOf" srcId="{EA152A81-8772-4645-AD79-47B32EC32781}" destId="{002CDDEC-DDE4-4BDE-B0CB-A4DCA74D1B8B}" srcOrd="0" destOrd="0" presId="urn:microsoft.com/office/officeart/2005/8/layout/hList6"/>
    <dgm:cxn modelId="{7FF5752B-4A99-4764-B799-20D60492C422}" type="presParOf" srcId="{EA152A81-8772-4645-AD79-47B32EC32781}" destId="{B01ACC41-5B7C-4B62-A5D6-B8657629C54B}" srcOrd="1" destOrd="0" presId="urn:microsoft.com/office/officeart/2005/8/layout/hList6"/>
    <dgm:cxn modelId="{E48509E8-7E06-4A2D-8EA2-A2BE34A8D495}" type="presParOf" srcId="{EA152A81-8772-4645-AD79-47B32EC32781}" destId="{6A12051D-95D2-4D47-905E-C0618236477E}" srcOrd="2" destOrd="0" presId="urn:microsoft.com/office/officeart/2005/8/layout/hList6"/>
    <dgm:cxn modelId="{66CCD3F5-017A-4024-820F-676E04A471AB}" type="presParOf" srcId="{EA152A81-8772-4645-AD79-47B32EC32781}" destId="{77A9077E-4699-4B78-ACBE-F79356191439}" srcOrd="3" destOrd="0" presId="urn:microsoft.com/office/officeart/2005/8/layout/hList6"/>
    <dgm:cxn modelId="{89C9D89D-98BF-468E-8E50-9E743638858E}" type="presParOf" srcId="{EA152A81-8772-4645-AD79-47B32EC32781}" destId="{25C7D4FE-B698-467D-91E4-2B727CABF51A}" srcOrd="4" destOrd="0" presId="urn:microsoft.com/office/officeart/2005/8/layout/hList6"/>
    <dgm:cxn modelId="{9C0F0155-1E09-465E-9A20-7C7004CC2E28}" type="presParOf" srcId="{EA152A81-8772-4645-AD79-47B32EC32781}" destId="{8DB769F3-7C5F-4338-948E-0E4CAC221C7D}" srcOrd="5" destOrd="0" presId="urn:microsoft.com/office/officeart/2005/8/layout/hList6"/>
    <dgm:cxn modelId="{A8920A4C-0D03-4FF3-9CB1-33574187B659}" type="presParOf" srcId="{EA152A81-8772-4645-AD79-47B32EC32781}" destId="{12507F02-7CB7-4AE8-A88F-1884A1C4BFF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D1396-4873-4805-9220-A02FA066CD61}">
      <dsp:nvSpPr>
        <dsp:cNvPr id="0" name=""/>
        <dsp:cNvSpPr/>
      </dsp:nvSpPr>
      <dsp:spPr>
        <a:xfrm>
          <a:off x="3427" y="361129"/>
          <a:ext cx="1498675" cy="1642103"/>
        </a:xfrm>
        <a:prstGeom prst="roundRect">
          <a:avLst>
            <a:gd name="adj" fmla="val 10000"/>
          </a:avLst>
        </a:prstGeom>
        <a:solidFill>
          <a:srgbClr val="14B0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 la provisión de bienes públicos y servicios sociales</a:t>
          </a:r>
        </a:p>
      </dsp:txBody>
      <dsp:txXfrm>
        <a:off x="47322" y="405024"/>
        <a:ext cx="1410885" cy="1554313"/>
      </dsp:txXfrm>
    </dsp:sp>
    <dsp:sp modelId="{B6214366-7C2D-4511-8EDF-123B91194A67}">
      <dsp:nvSpPr>
        <dsp:cNvPr id="0" name=""/>
        <dsp:cNvSpPr/>
      </dsp:nvSpPr>
      <dsp:spPr>
        <a:xfrm>
          <a:off x="1651970" y="996345"/>
          <a:ext cx="317719" cy="371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1651970" y="1070679"/>
        <a:ext cx="222403" cy="223003"/>
      </dsp:txXfrm>
    </dsp:sp>
    <dsp:sp modelId="{4E5172FC-0FBF-453A-93CB-0FFB51720650}">
      <dsp:nvSpPr>
        <dsp:cNvPr id="0" name=""/>
        <dsp:cNvSpPr/>
      </dsp:nvSpPr>
      <dsp:spPr>
        <a:xfrm>
          <a:off x="2101573" y="361129"/>
          <a:ext cx="1498675" cy="1642103"/>
        </a:xfrm>
        <a:prstGeom prst="roundRect">
          <a:avLst>
            <a:gd name="adj" fmla="val 10000"/>
          </a:avLst>
        </a:prstGeom>
        <a:solidFill>
          <a:srgbClr val="55B1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Generación de nuevos conocimientos</a:t>
          </a:r>
        </a:p>
      </dsp:txBody>
      <dsp:txXfrm>
        <a:off x="2145468" y="405024"/>
        <a:ext cx="1410885" cy="1554313"/>
      </dsp:txXfrm>
    </dsp:sp>
    <dsp:sp modelId="{B6D5371C-ADF8-4DEE-BA03-51AFEAF9E29C}">
      <dsp:nvSpPr>
        <dsp:cNvPr id="0" name=""/>
        <dsp:cNvSpPr/>
      </dsp:nvSpPr>
      <dsp:spPr>
        <a:xfrm>
          <a:off x="3750115" y="996345"/>
          <a:ext cx="317719" cy="371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3750115" y="1070679"/>
        <a:ext cx="222403" cy="223003"/>
      </dsp:txXfrm>
    </dsp:sp>
    <dsp:sp modelId="{23981F23-5004-4DEE-B492-2BDC02CC6A22}">
      <dsp:nvSpPr>
        <dsp:cNvPr id="0" name=""/>
        <dsp:cNvSpPr/>
      </dsp:nvSpPr>
      <dsp:spPr>
        <a:xfrm>
          <a:off x="4199718" y="361129"/>
          <a:ext cx="1498675" cy="1642103"/>
        </a:xfrm>
        <a:prstGeom prst="roundRect">
          <a:avLst>
            <a:gd name="adj" fmla="val 10000"/>
          </a:avLst>
        </a:prstGeom>
        <a:solidFill>
          <a:srgbClr val="3069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Difusión de información</a:t>
          </a:r>
        </a:p>
      </dsp:txBody>
      <dsp:txXfrm>
        <a:off x="4243613" y="405024"/>
        <a:ext cx="1410885" cy="1554313"/>
      </dsp:txXfrm>
    </dsp:sp>
    <dsp:sp modelId="{FE0F26B7-A591-430B-BD34-81E60F02B518}">
      <dsp:nvSpPr>
        <dsp:cNvPr id="0" name=""/>
        <dsp:cNvSpPr/>
      </dsp:nvSpPr>
      <dsp:spPr>
        <a:xfrm>
          <a:off x="5848261" y="996345"/>
          <a:ext cx="317719" cy="371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5848261" y="1070679"/>
        <a:ext cx="222403" cy="223003"/>
      </dsp:txXfrm>
    </dsp:sp>
    <dsp:sp modelId="{98B97435-47D3-497E-95D3-AA17A9433530}">
      <dsp:nvSpPr>
        <dsp:cNvPr id="0" name=""/>
        <dsp:cNvSpPr/>
      </dsp:nvSpPr>
      <dsp:spPr>
        <a:xfrm>
          <a:off x="6297863" y="361129"/>
          <a:ext cx="1498675" cy="1642103"/>
        </a:xfrm>
        <a:prstGeom prst="roundRect">
          <a:avLst>
            <a:gd name="adj" fmla="val 10000"/>
          </a:avLst>
        </a:prstGeom>
        <a:solidFill>
          <a:srgbClr val="184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/>
            <a:t>Restructura la forma en que los países realizan intercambios comerciales. </a:t>
          </a:r>
        </a:p>
      </dsp:txBody>
      <dsp:txXfrm>
        <a:off x="6341758" y="405024"/>
        <a:ext cx="1410885" cy="1554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5B910-F1BC-4118-BCD0-DC30B7D1D917}">
      <dsp:nvSpPr>
        <dsp:cNvPr id="0" name=""/>
        <dsp:cNvSpPr/>
      </dsp:nvSpPr>
      <dsp:spPr>
        <a:xfrm>
          <a:off x="2239179" y="361465"/>
          <a:ext cx="4026639" cy="4026639"/>
        </a:xfrm>
        <a:prstGeom prst="pie">
          <a:avLst>
            <a:gd name="adj1" fmla="val 16200000"/>
            <a:gd name="adj2" fmla="val 1800000"/>
          </a:avLst>
        </a:prstGeom>
        <a:solidFill>
          <a:srgbClr val="55B1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Usuarios finales, sean éstos individuos, gobiernos o empresas</a:t>
          </a:r>
          <a:endParaRPr lang="es-ES" sz="1500" kern="1200" dirty="0"/>
        </a:p>
      </dsp:txBody>
      <dsp:txXfrm>
        <a:off x="4361314" y="1214729"/>
        <a:ext cx="1438085" cy="1198404"/>
      </dsp:txXfrm>
    </dsp:sp>
    <dsp:sp modelId="{C002992E-B59A-487C-8A08-A637341110D5}">
      <dsp:nvSpPr>
        <dsp:cNvPr id="0" name=""/>
        <dsp:cNvSpPr/>
      </dsp:nvSpPr>
      <dsp:spPr>
        <a:xfrm>
          <a:off x="2156249" y="505273"/>
          <a:ext cx="4026639" cy="4026639"/>
        </a:xfrm>
        <a:prstGeom prst="pie">
          <a:avLst>
            <a:gd name="adj1" fmla="val 1800000"/>
            <a:gd name="adj2" fmla="val 9000000"/>
          </a:avLst>
        </a:prstGeom>
        <a:solidFill>
          <a:srgbClr val="4E4E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Industria de </a:t>
          </a:r>
          <a:r>
            <a:rPr lang="es-MX" sz="1500" b="1" i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hardwar</a:t>
          </a:r>
          <a:r>
            <a:rPr lang="es-MX" sz="1500" b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e, </a:t>
          </a:r>
          <a:r>
            <a:rPr lang="es-MX" sz="1500" b="1" i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software </a:t>
          </a:r>
          <a:r>
            <a:rPr lang="es-MX" sz="1500" b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 aplicaciones centradas en el uso de TIC</a:t>
          </a:r>
          <a:endParaRPr lang="es-ES" sz="1500" kern="1200" dirty="0"/>
        </a:p>
      </dsp:txBody>
      <dsp:txXfrm>
        <a:off x="3114973" y="3117796"/>
        <a:ext cx="2157128" cy="1054596"/>
      </dsp:txXfrm>
    </dsp:sp>
    <dsp:sp modelId="{FCAAF7A8-51E1-4C61-8A50-1C26DB01602A}">
      <dsp:nvSpPr>
        <dsp:cNvPr id="0" name=""/>
        <dsp:cNvSpPr/>
      </dsp:nvSpPr>
      <dsp:spPr>
        <a:xfrm>
          <a:off x="2034120" y="261705"/>
          <a:ext cx="4105038" cy="4226159"/>
        </a:xfrm>
        <a:prstGeom prst="pie">
          <a:avLst>
            <a:gd name="adj1" fmla="val 9000000"/>
            <a:gd name="adj2" fmla="val 16200000"/>
          </a:avLst>
        </a:prstGeom>
        <a:solidFill>
          <a:srgbClr val="3069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s-MX" sz="1500" b="1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Infraestructura de telecomunicaciones y banda ancha</a:t>
          </a:r>
          <a:endParaRPr lang="es-ES" sz="1500" kern="1200" dirty="0"/>
        </a:p>
      </dsp:txBody>
      <dsp:txXfrm>
        <a:off x="2509621" y="1157248"/>
        <a:ext cx="1466085" cy="1257785"/>
      </dsp:txXfrm>
    </dsp:sp>
    <dsp:sp modelId="{36CE0731-B9CC-41A6-B6B4-AE2E55E8EA73}">
      <dsp:nvSpPr>
        <dsp:cNvPr id="0" name=""/>
        <dsp:cNvSpPr/>
      </dsp:nvSpPr>
      <dsp:spPr>
        <a:xfrm>
          <a:off x="1990243" y="112197"/>
          <a:ext cx="4525176" cy="45251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3069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21D25-C65A-4B8F-B0C6-90D7D7623742}">
      <dsp:nvSpPr>
        <dsp:cNvPr id="0" name=""/>
        <dsp:cNvSpPr/>
      </dsp:nvSpPr>
      <dsp:spPr>
        <a:xfrm>
          <a:off x="1906981" y="255751"/>
          <a:ext cx="4525176" cy="45251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55B1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59069-4DA5-479D-ACD8-174D3AF064F9}">
      <dsp:nvSpPr>
        <dsp:cNvPr id="0" name=""/>
        <dsp:cNvSpPr/>
      </dsp:nvSpPr>
      <dsp:spPr>
        <a:xfrm>
          <a:off x="1823362" y="111260"/>
          <a:ext cx="4525176" cy="45251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4E4E9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0A7E-764D-4E57-A409-76F552C1376E}">
      <dsp:nvSpPr>
        <dsp:cNvPr id="0" name=""/>
        <dsp:cNvSpPr/>
      </dsp:nvSpPr>
      <dsp:spPr>
        <a:xfrm>
          <a:off x="8843" y="1213302"/>
          <a:ext cx="2420898" cy="1850427"/>
        </a:xfrm>
        <a:prstGeom prst="roundRect">
          <a:avLst>
            <a:gd name="adj" fmla="val 10000"/>
          </a:avLst>
        </a:prstGeom>
        <a:solidFill>
          <a:srgbClr val="55B1BF"/>
        </a:solidFill>
        <a:ln w="12700" cap="flat" cmpd="sng" algn="ctr">
          <a:solidFill>
            <a:srgbClr val="55B1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Empresas centradas en el almacenamiento y recopilación de datos</a:t>
          </a:r>
          <a:endParaRPr lang="es-MX" sz="2200" b="1" kern="1200" dirty="0">
            <a:solidFill>
              <a:schemeClr val="bg1"/>
            </a:solidFill>
            <a:latin typeface="+mn-lt"/>
          </a:endParaRPr>
        </a:p>
      </dsp:txBody>
      <dsp:txXfrm>
        <a:off x="63040" y="1267499"/>
        <a:ext cx="2312504" cy="1742033"/>
      </dsp:txXfrm>
    </dsp:sp>
    <dsp:sp modelId="{5FBF2933-63BE-4D98-B1A9-600D474D3EEC}">
      <dsp:nvSpPr>
        <dsp:cNvPr id="0" name=""/>
        <dsp:cNvSpPr/>
      </dsp:nvSpPr>
      <dsp:spPr>
        <a:xfrm>
          <a:off x="2637590" y="1880783"/>
          <a:ext cx="440639" cy="515465"/>
        </a:xfrm>
        <a:prstGeom prst="rightArrow">
          <a:avLst>
            <a:gd name="adj1" fmla="val 60000"/>
            <a:gd name="adj2" fmla="val 50000"/>
          </a:avLst>
        </a:prstGeom>
        <a:solidFill>
          <a:srgbClr val="55B1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>
            <a:solidFill>
              <a:schemeClr val="bg1"/>
            </a:solidFill>
          </a:endParaRPr>
        </a:p>
      </dsp:txBody>
      <dsp:txXfrm>
        <a:off x="2637590" y="1983876"/>
        <a:ext cx="308447" cy="309279"/>
      </dsp:txXfrm>
    </dsp:sp>
    <dsp:sp modelId="{D80B2A91-ABAA-4DF8-94E1-7888C9EC1357}">
      <dsp:nvSpPr>
        <dsp:cNvPr id="0" name=""/>
        <dsp:cNvSpPr/>
      </dsp:nvSpPr>
      <dsp:spPr>
        <a:xfrm>
          <a:off x="3261137" y="1213302"/>
          <a:ext cx="2762560" cy="1850427"/>
        </a:xfrm>
        <a:prstGeom prst="roundRect">
          <a:avLst>
            <a:gd name="adj" fmla="val 10000"/>
          </a:avLst>
        </a:prstGeom>
        <a:solidFill>
          <a:srgbClr val="306996"/>
        </a:solidFill>
        <a:ln w="12700" cap="flat" cmpd="sng" algn="ctr">
          <a:solidFill>
            <a:srgbClr val="3069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Obtención de conocimiento a partir de la información</a:t>
          </a:r>
          <a:endParaRPr lang="es-MX" sz="2200" b="1" kern="1200" dirty="0">
            <a:solidFill>
              <a:schemeClr val="bg1"/>
            </a:solidFill>
            <a:latin typeface="+mn-lt"/>
          </a:endParaRPr>
        </a:p>
      </dsp:txBody>
      <dsp:txXfrm>
        <a:off x="3315334" y="1267499"/>
        <a:ext cx="2654166" cy="1742033"/>
      </dsp:txXfrm>
    </dsp:sp>
    <dsp:sp modelId="{E0C01697-BEFC-415B-B414-2022587E0976}">
      <dsp:nvSpPr>
        <dsp:cNvPr id="0" name=""/>
        <dsp:cNvSpPr/>
      </dsp:nvSpPr>
      <dsp:spPr>
        <a:xfrm>
          <a:off x="6231546" y="1880783"/>
          <a:ext cx="440639" cy="515465"/>
        </a:xfrm>
        <a:prstGeom prst="rightArrow">
          <a:avLst>
            <a:gd name="adj1" fmla="val 60000"/>
            <a:gd name="adj2" fmla="val 50000"/>
          </a:avLst>
        </a:prstGeom>
        <a:solidFill>
          <a:srgbClr val="3069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>
            <a:solidFill>
              <a:schemeClr val="bg1"/>
            </a:solidFill>
          </a:endParaRPr>
        </a:p>
      </dsp:txBody>
      <dsp:txXfrm>
        <a:off x="6231546" y="1983876"/>
        <a:ext cx="308447" cy="309279"/>
      </dsp:txXfrm>
    </dsp:sp>
    <dsp:sp modelId="{9C1236E2-E532-4739-BEBF-F4BBE47814A1}">
      <dsp:nvSpPr>
        <dsp:cNvPr id="0" name=""/>
        <dsp:cNvSpPr/>
      </dsp:nvSpPr>
      <dsp:spPr>
        <a:xfrm>
          <a:off x="6855092" y="1213302"/>
          <a:ext cx="2078488" cy="1850427"/>
        </a:xfrm>
        <a:prstGeom prst="roundRect">
          <a:avLst>
            <a:gd name="adj" fmla="val 10000"/>
          </a:avLst>
        </a:prstGeom>
        <a:solidFill>
          <a:srgbClr val="184169"/>
        </a:solidFill>
        <a:ln w="12700" cap="flat" cmpd="sng" algn="ctr">
          <a:solidFill>
            <a:srgbClr val="1841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Análisis y modelización de dichos datos</a:t>
          </a:r>
          <a:endParaRPr lang="es-MX" sz="2200" b="1" kern="1200" dirty="0">
            <a:solidFill>
              <a:schemeClr val="bg1"/>
            </a:solidFill>
            <a:latin typeface="+mn-lt"/>
          </a:endParaRPr>
        </a:p>
      </dsp:txBody>
      <dsp:txXfrm>
        <a:off x="6909289" y="1267499"/>
        <a:ext cx="1970094" cy="1742033"/>
      </dsp:txXfrm>
    </dsp:sp>
    <dsp:sp modelId="{C3D17B71-9A41-4584-94CD-40C4D21AA432}">
      <dsp:nvSpPr>
        <dsp:cNvPr id="0" name=""/>
        <dsp:cNvSpPr/>
      </dsp:nvSpPr>
      <dsp:spPr>
        <a:xfrm>
          <a:off x="9141429" y="1880783"/>
          <a:ext cx="440639" cy="515465"/>
        </a:xfrm>
        <a:prstGeom prst="rightArrow">
          <a:avLst>
            <a:gd name="adj1" fmla="val 60000"/>
            <a:gd name="adj2" fmla="val 50000"/>
          </a:avLst>
        </a:prstGeom>
        <a:solidFill>
          <a:srgbClr val="1841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>
            <a:solidFill>
              <a:schemeClr val="bg1"/>
            </a:solidFill>
          </a:endParaRPr>
        </a:p>
      </dsp:txBody>
      <dsp:txXfrm>
        <a:off x="9141429" y="1983876"/>
        <a:ext cx="308447" cy="309279"/>
      </dsp:txXfrm>
    </dsp:sp>
    <dsp:sp modelId="{AC5652D6-EA41-4BB1-B073-A003793C210C}">
      <dsp:nvSpPr>
        <dsp:cNvPr id="0" name=""/>
        <dsp:cNvSpPr/>
      </dsp:nvSpPr>
      <dsp:spPr>
        <a:xfrm>
          <a:off x="9764976" y="1213302"/>
          <a:ext cx="2078488" cy="1850427"/>
        </a:xfrm>
        <a:prstGeom prst="roundRect">
          <a:avLst>
            <a:gd name="adj" fmla="val 10000"/>
          </a:avLst>
        </a:prstGeom>
        <a:solidFill>
          <a:srgbClr val="4E4E9E"/>
        </a:solidFill>
        <a:ln w="12700" cap="flat" cmpd="sng" algn="ctr">
          <a:solidFill>
            <a:srgbClr val="4E4E9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ea typeface="Calibri" panose="020F0502020204030204" pitchFamily="34" charset="0"/>
            </a:rPr>
            <a:t>La creación de valor surge una vez que los datos son monetizados </a:t>
          </a:r>
          <a:endParaRPr lang="es-MX" sz="2200" b="1" kern="1200" dirty="0">
            <a:solidFill>
              <a:schemeClr val="bg1"/>
            </a:solidFill>
            <a:latin typeface="+mn-lt"/>
          </a:endParaRPr>
        </a:p>
      </dsp:txBody>
      <dsp:txXfrm>
        <a:off x="9819173" y="1267499"/>
        <a:ext cx="1970094" cy="1742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8973A-7B0F-4828-8FFE-587033744AB0}">
      <dsp:nvSpPr>
        <dsp:cNvPr id="0" name=""/>
        <dsp:cNvSpPr/>
      </dsp:nvSpPr>
      <dsp:spPr>
        <a:xfrm>
          <a:off x="3237" y="600855"/>
          <a:ext cx="1752879" cy="1051727"/>
        </a:xfrm>
        <a:prstGeom prst="rect">
          <a:avLst/>
        </a:prstGeom>
        <a:solidFill>
          <a:srgbClr val="14B0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/>
            <a:t>Fallos de ciberseguridad</a:t>
          </a:r>
          <a:endParaRPr lang="es-MX" sz="2000" b="1" kern="1200" dirty="0"/>
        </a:p>
      </dsp:txBody>
      <dsp:txXfrm>
        <a:off x="3237" y="600855"/>
        <a:ext cx="1752879" cy="1051727"/>
      </dsp:txXfrm>
    </dsp:sp>
    <dsp:sp modelId="{BC779306-CC64-4499-BD44-DA0E07E32C6B}">
      <dsp:nvSpPr>
        <dsp:cNvPr id="0" name=""/>
        <dsp:cNvSpPr/>
      </dsp:nvSpPr>
      <dsp:spPr>
        <a:xfrm>
          <a:off x="1931404" y="600855"/>
          <a:ext cx="1752879" cy="1051727"/>
        </a:xfrm>
        <a:prstGeom prst="rect">
          <a:avLst/>
        </a:prstGeom>
        <a:solidFill>
          <a:srgbClr val="55B1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/>
            <a:t>Ciberataques</a:t>
          </a:r>
          <a:endParaRPr lang="es-MX" sz="2000" b="1" kern="1200" dirty="0"/>
        </a:p>
      </dsp:txBody>
      <dsp:txXfrm>
        <a:off x="1931404" y="600855"/>
        <a:ext cx="1752879" cy="1051727"/>
      </dsp:txXfrm>
    </dsp:sp>
    <dsp:sp modelId="{349CC7EC-DACB-428B-93C3-D3DB7CDB1DBE}">
      <dsp:nvSpPr>
        <dsp:cNvPr id="0" name=""/>
        <dsp:cNvSpPr/>
      </dsp:nvSpPr>
      <dsp:spPr>
        <a:xfrm>
          <a:off x="3859571" y="600855"/>
          <a:ext cx="1752879" cy="1051727"/>
        </a:xfrm>
        <a:prstGeom prst="rect">
          <a:avLst/>
        </a:prstGeom>
        <a:solidFill>
          <a:srgbClr val="184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/>
            <a:t>Phishing</a:t>
          </a:r>
          <a:endParaRPr lang="es-MX" sz="2000" b="1" kern="1200" dirty="0"/>
        </a:p>
      </dsp:txBody>
      <dsp:txXfrm>
        <a:off x="3859571" y="600855"/>
        <a:ext cx="1752879" cy="1051727"/>
      </dsp:txXfrm>
    </dsp:sp>
    <dsp:sp modelId="{B9730B00-326D-4D91-A78F-498C0EF59A0E}">
      <dsp:nvSpPr>
        <dsp:cNvPr id="0" name=""/>
        <dsp:cNvSpPr/>
      </dsp:nvSpPr>
      <dsp:spPr>
        <a:xfrm>
          <a:off x="5787739" y="600855"/>
          <a:ext cx="1752879" cy="1051727"/>
        </a:xfrm>
        <a:prstGeom prst="rect">
          <a:avLst/>
        </a:prstGeom>
        <a:solidFill>
          <a:srgbClr val="9E7A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0" kern="1200" dirty="0" err="1"/>
            <a:t>Ransomware</a:t>
          </a:r>
          <a:endParaRPr lang="es-MX" sz="2000" b="1" kern="1200" dirty="0"/>
        </a:p>
      </dsp:txBody>
      <dsp:txXfrm>
        <a:off x="5787739" y="600855"/>
        <a:ext cx="1752879" cy="1051727"/>
      </dsp:txXfrm>
    </dsp:sp>
    <dsp:sp modelId="{65CB2DD9-361C-4D84-83CE-FE9A80EEDE1F}">
      <dsp:nvSpPr>
        <dsp:cNvPr id="0" name=""/>
        <dsp:cNvSpPr/>
      </dsp:nvSpPr>
      <dsp:spPr>
        <a:xfrm>
          <a:off x="7715906" y="600855"/>
          <a:ext cx="1752879" cy="1051727"/>
        </a:xfrm>
        <a:prstGeom prst="rect">
          <a:avLst/>
        </a:prstGeom>
        <a:solidFill>
          <a:srgbClr val="4E4E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Desafíos institucionales</a:t>
          </a:r>
        </a:p>
      </dsp:txBody>
      <dsp:txXfrm>
        <a:off x="7715906" y="600855"/>
        <a:ext cx="1752879" cy="1051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CDDEC-DDE4-4BDE-B0CB-A4DCA74D1B8B}">
      <dsp:nvSpPr>
        <dsp:cNvPr id="0" name=""/>
        <dsp:cNvSpPr/>
      </dsp:nvSpPr>
      <dsp:spPr>
        <a:xfrm rot="16200000">
          <a:off x="-660137" y="661894"/>
          <a:ext cx="3048002" cy="1724214"/>
        </a:xfrm>
        <a:prstGeom prst="flowChartManualOperation">
          <a:avLst/>
        </a:prstGeom>
        <a:solidFill>
          <a:srgbClr val="14B0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ea typeface="Calibri" panose="020F0502020204030204" pitchFamily="34" charset="0"/>
            </a:rPr>
            <a:t>Contar </a:t>
          </a:r>
          <a:r>
            <a:rPr lang="es-ES" sz="1600" b="1" kern="1200" dirty="0">
              <a:latin typeface="+mn-lt"/>
              <a:ea typeface="Calibri" panose="020F0502020204030204" pitchFamily="34" charset="0"/>
            </a:rPr>
            <a:t>con un marco normativo robusto y dinámico para combatir el robo o uso indebido de datos personales</a:t>
          </a:r>
          <a:endParaRPr lang="es-ES" sz="1600" kern="1200" dirty="0">
            <a:latin typeface="+mn-lt"/>
          </a:endParaRPr>
        </a:p>
      </dsp:txBody>
      <dsp:txXfrm rot="5400000">
        <a:off x="1757" y="609600"/>
        <a:ext cx="1724214" cy="1828802"/>
      </dsp:txXfrm>
    </dsp:sp>
    <dsp:sp modelId="{6A12051D-95D2-4D47-905E-C0618236477E}">
      <dsp:nvSpPr>
        <dsp:cNvPr id="0" name=""/>
        <dsp:cNvSpPr/>
      </dsp:nvSpPr>
      <dsp:spPr>
        <a:xfrm rot="16200000">
          <a:off x="1193393" y="661894"/>
          <a:ext cx="3048002" cy="1724214"/>
        </a:xfrm>
        <a:prstGeom prst="flowChartManualOperation">
          <a:avLst/>
        </a:prstGeom>
        <a:solidFill>
          <a:srgbClr val="55B1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ea typeface="Calibri" panose="020F0502020204030204" pitchFamily="34" charset="0"/>
            </a:rPr>
            <a:t>E</a:t>
          </a:r>
          <a:r>
            <a:rPr lang="es-ES" sz="1600" b="1" kern="1200" dirty="0">
              <a:latin typeface="+mn-lt"/>
              <a:ea typeface="Calibri" panose="020F0502020204030204" pitchFamily="34" charset="0"/>
            </a:rPr>
            <a:t>stablecer mecanismos y procedimientos para acceder, recopilar, utilizar, transferir o eliminar dicha información</a:t>
          </a:r>
          <a:endParaRPr lang="es-ES" sz="1600" kern="1200" dirty="0">
            <a:latin typeface="+mn-lt"/>
          </a:endParaRPr>
        </a:p>
      </dsp:txBody>
      <dsp:txXfrm rot="5400000">
        <a:off x="1855287" y="609600"/>
        <a:ext cx="1724214" cy="1828802"/>
      </dsp:txXfrm>
    </dsp:sp>
    <dsp:sp modelId="{25C7D4FE-B698-467D-91E4-2B727CABF51A}">
      <dsp:nvSpPr>
        <dsp:cNvPr id="0" name=""/>
        <dsp:cNvSpPr/>
      </dsp:nvSpPr>
      <dsp:spPr>
        <a:xfrm rot="16200000">
          <a:off x="3046923" y="661894"/>
          <a:ext cx="3048002" cy="1724214"/>
        </a:xfrm>
        <a:prstGeom prst="flowChartManualOperation">
          <a:avLst/>
        </a:prstGeom>
        <a:solidFill>
          <a:srgbClr val="3069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  <a:ea typeface="Calibri" panose="020F0502020204030204" pitchFamily="34" charset="0"/>
            </a:rPr>
            <a:t>Garantizar que los modelos empresariales basados en los datos generen beneficios en conjunto para la sociedad</a:t>
          </a:r>
          <a:endParaRPr lang="es-ES" sz="1600" kern="1200" dirty="0">
            <a:latin typeface="+mn-lt"/>
          </a:endParaRPr>
        </a:p>
      </dsp:txBody>
      <dsp:txXfrm rot="5400000">
        <a:off x="3708817" y="609600"/>
        <a:ext cx="1724214" cy="1828802"/>
      </dsp:txXfrm>
    </dsp:sp>
    <dsp:sp modelId="{12507F02-7CB7-4AE8-A88F-1884A1C4BFFC}">
      <dsp:nvSpPr>
        <dsp:cNvPr id="0" name=""/>
        <dsp:cNvSpPr/>
      </dsp:nvSpPr>
      <dsp:spPr>
        <a:xfrm rot="16200000">
          <a:off x="4900454" y="661894"/>
          <a:ext cx="3048002" cy="1724214"/>
        </a:xfrm>
        <a:prstGeom prst="flowChartManualOperation">
          <a:avLst/>
        </a:prstGeom>
        <a:solidFill>
          <a:srgbClr val="1841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</a:rPr>
            <a:t>Fortalecer las capacidades y competencias para el desarrollo y/o diseño de soluciones y servicios digitales </a:t>
          </a:r>
          <a:r>
            <a:rPr lang="es-ES" sz="1600" kern="1200" dirty="0">
              <a:latin typeface="+mn-lt"/>
            </a:rPr>
            <a:t>por parte de las PYMES</a:t>
          </a:r>
        </a:p>
      </dsp:txBody>
      <dsp:txXfrm rot="5400000">
        <a:off x="5562348" y="609600"/>
        <a:ext cx="1724214" cy="182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18BA5-E11B-FA4A-BDBE-70CD9652B522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B72A4-3730-BF4C-A6E6-A54E202E00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B72A4-3730-BF4C-A6E6-A54E202E00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9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72A4-3730-BF4C-A6E6-A54E202E00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B72A4-3730-BF4C-A6E6-A54E202E00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B72A4-3730-BF4C-A6E6-A54E202E00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B72A4-3730-BF4C-A6E6-A54E202E0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6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E831-5BA3-F148-85A8-127C2A88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4E018-422E-7243-9C2E-020EF8605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F1EE4-6C4E-734D-BE82-51607CBC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EB4AA-51E9-0241-AC1F-7284EF23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2E770-4959-DD4C-8D5C-4DB4B089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B7FC-8FDA-E64D-9A60-FC4B5BFF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216D9-F867-CB43-B2C0-DC946EB1B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F63A6-3C37-B14C-8D9F-7F2AFD2A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31507-4CB4-1D4A-8B86-F8CA5A8B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3033-36BE-4142-BFDE-338306CA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E4C99-72C2-E749-A1B4-BB87B4CB4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9C6FB-6984-2443-A5CC-817674DAA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B3569-C963-E240-A4B6-6AC7F710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6CB-5DCB-6B4D-856A-EFCF646B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3A59-E03E-D445-BA4A-2BE1DF43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D062E-F08D-EC42-846F-A1449B71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713D-49E7-9643-A654-06601F180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AEB6-55A5-AB45-A661-C545BE5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AC875-9C0C-A744-98AD-08C1EC9C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9E3A9-982C-1D46-89D8-1DE7B6EE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2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83ED-BA16-C149-9683-7526E51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F16A-AAE4-EF4A-B9B9-DC7DE51C6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78DE-29B1-7A4F-B816-7AAB2980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DA93-AC9D-9D47-A5EE-8B51BF23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82EC-0B1B-2748-8518-044D08C0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1F96-BA63-7048-8748-1618359B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06547-83D9-4947-96B2-D1CCB45F3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ECEAD-51DF-DD44-9BAC-9460627BC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0B400-D6E7-374C-A0E4-2AC874E8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8A8C3-EC68-0C44-9A95-4F06885A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400A5-AAE9-7C42-B962-2948F8B9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62D-A498-0D4C-9896-78BEE79C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50B0-90AD-7348-8355-F48430F07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BE364-B120-F346-B5DC-D86FC2691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A710F-8F74-A94D-8CF8-6E1FD5673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34D97-5557-5243-A70F-2A6FF38D3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E34305-5448-1F43-B83A-CFF4D0BD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30A7D-934C-9E4E-B1F2-3C9E234C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D8556-78E3-704C-876C-E908EDC6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CF4C-3561-FB4C-957E-E67F683E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15D77-4E1F-9349-9B67-2004A171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83163-F8A2-7C4D-9D52-311FC514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4F7CC-C2BC-A340-919D-C7F2B934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ABD51-5405-E143-8F91-A932B938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08438-D97E-6147-808D-9E4EB267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9977-0861-2246-9F71-E1BF893F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26B5-94E6-894B-BA31-1A2FDAA3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0C2C-B2B3-6A4A-9706-2645C877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C01EC-142F-184D-83A8-1389EBC30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9B365-C1E0-ED4D-A7C9-CDE19EF7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2673F-B07D-6947-8344-6877BF61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5ED97-BE60-8F40-9D37-010AB05F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6A13-9896-B74B-9CE6-316309F3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C82552-64A8-924E-A179-656B9BB83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DD472-AF5C-5A41-B8CE-7BB5B6AA5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268D9-75A4-314B-B2DF-8F0BB986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C3279-DA84-9948-AD18-5950BADD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C5A9-F6C0-3348-A89B-35570650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A674C-D716-2345-90FB-CF6A58A4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1439F-921A-7247-A089-ED9693A84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4E86-D2E3-DC4F-9E60-43581890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3911-C09D-224B-97BE-79BCBECFFAE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46EA5-D265-3F4B-B610-62139C23C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B804-04B3-FB4D-B692-6F3063996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CD8C-D3F5-5040-8EBB-90AFC452B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conexionintal.iadb.org/2018/05/30/ideas-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hyperlink" Target="https://unctad.org/es/PublicationsLibrary/der2019_overview_es.pdf" TargetMode="Externa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5.png"/><Relationship Id="rId4" Type="http://schemas.openxmlformats.org/officeDocument/2006/relationships/diagramData" Target="../diagrams/data4.xml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hyperlink" Target="http://www3.weforum.org/docs/WEF_Global_Risks_Report_2019.pdf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www.sophos.com/en-us/medialibrary/Gated-Assets/white-papers/sophos-impossible-puzzle-of-cybersecurity-wp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dms_pub/itu-d/opb/str/D-STR-GCI.01-2018-PDF-E.pdf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as.org/es/sms/cicte/documents/informes/Estado-de-la-Ciberseguridad-en-el-Sistema-Financiero-Mexicano.pdf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hyperlink" Target="https://www.forbes.com.mx/las-consecuencias-de-un-ciberataque-caso-pemex/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hyperlink" Target="https://www.condusef.gob.mx/Revista/index.php/usuario-inteligente/consejos-de-seguridad/563-robo-de-identidad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hyperlink" Target="https://www.inegi.org.mx/programas/dutih/2018/" TargetMode="Externa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jpeg"/><Relationship Id="rId10" Type="http://schemas.openxmlformats.org/officeDocument/2006/relationships/image" Target="../media/image96.png"/><Relationship Id="rId4" Type="http://schemas.openxmlformats.org/officeDocument/2006/relationships/image" Target="../media/image90.jpe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.jp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NqUOIr1CTY" TargetMode="External"/><Relationship Id="rId4" Type="http://schemas.openxmlformats.org/officeDocument/2006/relationships/image" Target="../media/image1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openxmlformats.org/officeDocument/2006/relationships/hyperlink" Target="https://unctad.org/es/PublicationsLibrary/der2019_overview_e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12" Type="http://schemas.openxmlformats.org/officeDocument/2006/relationships/hyperlink" Target="https://repositorio.cepal.org/bitstream/handle/11362/35408/S2013186_es.pdf?sequence=1&amp;isAllowed=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repositorio.cepal.org/bitstream/handle/11362/35408/S2013186_es.pdf?sequence=1&amp;isAllowed=y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ositorio.cepal.org/bitstream/handle/11362/35408/S2013186_es.pdf?sequence=1&amp;isAllowed=y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wearesocial.com/blog/2020/01/digital-2020-3-8-billion-people-use-social-medi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10E9DF5-C475-43F7-8577-B36EF5783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449" y="2280920"/>
            <a:ext cx="6875551" cy="1781126"/>
          </a:xfrm>
        </p:spPr>
        <p:txBody>
          <a:bodyPr>
            <a:normAutofit fontScale="90000"/>
          </a:bodyPr>
          <a:lstStyle/>
          <a:p>
            <a:r>
              <a:rPr lang="es-MX" sz="4000" b="1" cap="small" dirty="0">
                <a:solidFill>
                  <a:srgbClr val="081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Blanca Lilia Ibarra Cadena</a:t>
            </a:r>
            <a:br>
              <a:rPr lang="es-MX" sz="4000" b="1" cap="small" dirty="0">
                <a:solidFill>
                  <a:srgbClr val="081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100" cap="small" dirty="0">
                <a:solidFill>
                  <a:srgbClr val="081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Comisionada del Instituto Nacional de Transparencia, Acceso a la Información y Protección de Datos Personales</a:t>
            </a:r>
            <a:endParaRPr lang="es-MX" sz="4000" cap="small" dirty="0">
              <a:solidFill>
                <a:srgbClr val="081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7FC1542-889A-48E5-9525-79EE64E3E0E1}"/>
              </a:ext>
            </a:extLst>
          </p:cNvPr>
          <p:cNvSpPr txBox="1">
            <a:spLocks/>
          </p:cNvSpPr>
          <p:nvPr/>
        </p:nvSpPr>
        <p:spPr>
          <a:xfrm>
            <a:off x="5212588" y="4263084"/>
            <a:ext cx="6858000" cy="49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accent3"/>
                </a:solidFill>
              </a:rPr>
              <a:t>28 de enero de 2020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797169"/>
            <a:ext cx="11988526" cy="5556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30955" y="1273605"/>
            <a:ext cx="10726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306996"/>
                </a:solidFill>
              </a:rPr>
              <a:t>La Revolución Digital y la Protección de Datos Personales: ¿Una oportunidad para la economía global?</a:t>
            </a:r>
            <a:endParaRPr lang="es-ES" sz="4400" b="1" dirty="0">
              <a:solidFill>
                <a:srgbClr val="306996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35114" y="3873699"/>
            <a:ext cx="6918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306996"/>
                </a:solidFill>
              </a:rPr>
              <a:t>Blanca Lilia Ibarra Cadena</a:t>
            </a:r>
          </a:p>
          <a:p>
            <a:pPr algn="ctr"/>
            <a:r>
              <a:rPr lang="es-ES" sz="2400" dirty="0">
                <a:solidFill>
                  <a:srgbClr val="306996"/>
                </a:solidFill>
              </a:rPr>
              <a:t>Comisionada del Instituto Nacional de Transparencia, Acceso a la Información y Protección de Datos Personales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87392" y="5777456"/>
            <a:ext cx="425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rgbClr val="306996"/>
                </a:solidFill>
              </a:rPr>
              <a:t>Chihuahua,  Chihuahua 13 de febrero 2019</a:t>
            </a:r>
          </a:p>
        </p:txBody>
      </p:sp>
    </p:spTree>
    <p:extLst>
      <p:ext uri="{BB962C8B-B14F-4D97-AF65-F5344CB8AC3E}">
        <p14:creationId xmlns:p14="http://schemas.microsoft.com/office/powerpoint/2010/main" val="27544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6EB058D-07F8-4AEA-949C-64685FC71C82}"/>
              </a:ext>
            </a:extLst>
          </p:cNvPr>
          <p:cNvSpPr txBox="1">
            <a:spLocks/>
          </p:cNvSpPr>
          <p:nvPr/>
        </p:nvSpPr>
        <p:spPr>
          <a:xfrm>
            <a:off x="298129" y="1019660"/>
            <a:ext cx="5601928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Evolución de la Economía Digital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2BBCD32-0E0D-41DF-A358-DC1086F73184}"/>
              </a:ext>
            </a:extLst>
          </p:cNvPr>
          <p:cNvSpPr txBox="1">
            <a:spLocks/>
          </p:cNvSpPr>
          <p:nvPr/>
        </p:nvSpPr>
        <p:spPr>
          <a:xfrm>
            <a:off x="417872" y="1835267"/>
            <a:ext cx="4861700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</a:rPr>
              <a:t>Plataformas Digitales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A21D2-5ECF-45CB-A2FB-1F985EC8599F}"/>
              </a:ext>
            </a:extLst>
          </p:cNvPr>
          <p:cNvSpPr/>
          <p:nvPr/>
        </p:nvSpPr>
        <p:spPr>
          <a:xfrm>
            <a:off x="6291945" y="1050437"/>
            <a:ext cx="5333998" cy="1569660"/>
          </a:xfrm>
          <a:prstGeom prst="rect">
            <a:avLst/>
          </a:prstGeom>
          <a:solidFill>
            <a:srgbClr val="184169"/>
          </a:solidFill>
          <a:ln>
            <a:solidFill>
              <a:srgbClr val="18416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/>
              <a:t>En los últimos diez años, han surgido por todo el mundo diferentes plataformas digitales que </a:t>
            </a:r>
            <a:r>
              <a:rPr lang="es-MX" sz="2400" b="1" dirty="0"/>
              <a:t>utilizan modelos de negocio basados en datos.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CC8355-7F6A-4817-914C-AF161E45C219}"/>
              </a:ext>
            </a:extLst>
          </p:cNvPr>
          <p:cNvSpPr/>
          <p:nvPr/>
        </p:nvSpPr>
        <p:spPr>
          <a:xfrm>
            <a:off x="298129" y="2650874"/>
            <a:ext cx="5355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Siete de las ocho empresas más importantes del mundo por capitalización bursátil utilizan modelos de negocio basados en plataformas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89C66A-C4DA-4442-A2CF-0D4CCD5D883E}"/>
              </a:ext>
            </a:extLst>
          </p:cNvPr>
          <p:cNvSpPr/>
          <p:nvPr/>
        </p:nvSpPr>
        <p:spPr>
          <a:xfrm>
            <a:off x="298129" y="3863231"/>
            <a:ext cx="5355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Proporcionan los mecanismos para que diferentes partes puedan interactuar en línea, incrementando la capacidad de recopilar y analizar datos digitales</a:t>
            </a:r>
          </a:p>
        </p:txBody>
      </p:sp>
      <p:pic>
        <p:nvPicPr>
          <p:cNvPr id="2050" name="Picture 2" descr="Resultado de imagen para google logo png">
            <a:extLst>
              <a:ext uri="{FF2B5EF4-FFF2-40B4-BE49-F238E27FC236}">
                <a16:creationId xmlns:a16="http://schemas.microsoft.com/office/drawing/2014/main" id="{3D196170-7E6D-47CF-870F-CAFC4C10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5" y="3067000"/>
            <a:ext cx="664029" cy="6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DF513E4-489B-4EEC-9681-342254527ABF}"/>
              </a:ext>
            </a:extLst>
          </p:cNvPr>
          <p:cNvSpPr/>
          <p:nvPr/>
        </p:nvSpPr>
        <p:spPr>
          <a:xfrm>
            <a:off x="7192123" y="3204872"/>
            <a:ext cx="5355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06996"/>
                </a:solidFill>
              </a:rPr>
              <a:t>90% del mercado de búsquedas en Internet</a:t>
            </a:r>
          </a:p>
        </p:txBody>
      </p:sp>
      <p:pic>
        <p:nvPicPr>
          <p:cNvPr id="2052" name="Picture 4" descr="Resultado de imagen para facebook logo png">
            <a:extLst>
              <a:ext uri="{FF2B5EF4-FFF2-40B4-BE49-F238E27FC236}">
                <a16:creationId xmlns:a16="http://schemas.microsoft.com/office/drawing/2014/main" id="{C820C018-240C-469B-B213-0B7ED3051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5" y="4122531"/>
            <a:ext cx="664030" cy="6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7D1549B-B97D-478F-A69B-E9D061A03BF0}"/>
              </a:ext>
            </a:extLst>
          </p:cNvPr>
          <p:cNvSpPr/>
          <p:nvPr/>
        </p:nvSpPr>
        <p:spPr>
          <a:xfrm>
            <a:off x="7192123" y="4012476"/>
            <a:ext cx="476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06996"/>
                </a:solidFill>
              </a:rPr>
              <a:t>dos tercios del mercado mundial de los medios sociales; principal plataforma social en más del 90% de las economías del mundo</a:t>
            </a:r>
          </a:p>
        </p:txBody>
      </p:sp>
      <p:pic>
        <p:nvPicPr>
          <p:cNvPr id="2054" name="Picture 6" descr="Resultado de imagen para airbnb logo png">
            <a:extLst>
              <a:ext uri="{FF2B5EF4-FFF2-40B4-BE49-F238E27FC236}">
                <a16:creationId xmlns:a16="http://schemas.microsoft.com/office/drawing/2014/main" id="{38B37873-1F06-4B7C-A08E-72A48488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1" y="4880447"/>
            <a:ext cx="955222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0864B0-D53A-4CC6-A1D5-E5F0EF7C9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183" y="5199910"/>
            <a:ext cx="1384773" cy="66736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3021561-2FB1-4A5D-ACD0-487512A88A8A}"/>
              </a:ext>
            </a:extLst>
          </p:cNvPr>
          <p:cNvSpPr/>
          <p:nvPr/>
        </p:nvSpPr>
        <p:spPr>
          <a:xfrm>
            <a:off x="7192123" y="5114555"/>
            <a:ext cx="476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06996"/>
                </a:solidFill>
              </a:rPr>
              <a:t>En 2025, la economía colaborativa o </a:t>
            </a:r>
            <a:r>
              <a:rPr lang="es-MX" b="1" i="1" dirty="0" err="1">
                <a:solidFill>
                  <a:srgbClr val="306996"/>
                </a:solidFill>
              </a:rPr>
              <a:t>sharing</a:t>
            </a:r>
            <a:r>
              <a:rPr lang="es-MX" b="1" i="1" dirty="0">
                <a:solidFill>
                  <a:srgbClr val="306996"/>
                </a:solidFill>
              </a:rPr>
              <a:t> </a:t>
            </a:r>
            <a:r>
              <a:rPr lang="es-MX" b="1" i="1" dirty="0" err="1">
                <a:solidFill>
                  <a:srgbClr val="306996"/>
                </a:solidFill>
              </a:rPr>
              <a:t>economy</a:t>
            </a:r>
            <a:r>
              <a:rPr lang="es-MX" b="1" dirty="0">
                <a:solidFill>
                  <a:srgbClr val="306996"/>
                </a:solidFill>
              </a:rPr>
              <a:t> (como Airbnb o Uber) alcanzará un valor casi 24 veces mayor al de 2014 (alrededor de 320 billones de dólares)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47955" y="6438240"/>
            <a:ext cx="69600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Fuente: información obtenida del reporte “</a:t>
            </a:r>
            <a:r>
              <a:rPr lang="es-MX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Medir la economía digital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” elaborado por el Banco Interamericano de Desarrollo.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4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815947" y="1598339"/>
            <a:ext cx="4799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b="1" cap="small" dirty="0">
                <a:solidFill>
                  <a:srgbClr val="306996"/>
                </a:solidFill>
              </a:rPr>
              <a:t>2. Valor de los datos en la economía digital y la importancia de la protección de datos personales </a:t>
            </a:r>
          </a:p>
        </p:txBody>
      </p:sp>
      <p:pic>
        <p:nvPicPr>
          <p:cNvPr id="3074" name="Picture 2" descr="https://www.aten.tn/static/img/aten-i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032273"/>
            <a:ext cx="4642876" cy="30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4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1090975" y="1281218"/>
            <a:ext cx="1068275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¿Por qué los datos adquieren un gran valor en el modelo de la economía digital?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7F822-5E0E-4C7E-91D2-5C29E55D8288}"/>
              </a:ext>
            </a:extLst>
          </p:cNvPr>
          <p:cNvSpPr/>
          <p:nvPr/>
        </p:nvSpPr>
        <p:spPr>
          <a:xfrm>
            <a:off x="339692" y="1703765"/>
            <a:ext cx="829842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MX" sz="2000" dirty="0">
                <a:solidFill>
                  <a:srgbClr val="3069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Generación de una “</a:t>
            </a:r>
            <a:r>
              <a:rPr lang="es-MX" sz="2000" b="1" dirty="0">
                <a:solidFill>
                  <a:srgbClr val="3069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cadena de valor de los datos</a:t>
            </a:r>
            <a:r>
              <a:rPr lang="es-MX" sz="2000" dirty="0">
                <a:solidFill>
                  <a:srgbClr val="3069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que incluye:</a:t>
            </a:r>
            <a:endParaRPr lang="es-MX" sz="1600" dirty="0">
              <a:solidFill>
                <a:srgbClr val="30699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EA4D0F3-E959-4B55-9BE4-7567ECAF9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337758"/>
              </p:ext>
            </p:extLst>
          </p:nvPr>
        </p:nvGraphicFramePr>
        <p:xfrm>
          <a:off x="169846" y="1165848"/>
          <a:ext cx="11852308" cy="427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F9FA7CF-006A-4ED4-B5ED-236F1D57E2DD}"/>
              </a:ext>
            </a:extLst>
          </p:cNvPr>
          <p:cNvSpPr/>
          <p:nvPr/>
        </p:nvSpPr>
        <p:spPr>
          <a:xfrm>
            <a:off x="4070554" y="4904699"/>
            <a:ext cx="770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306996"/>
                </a:solidFill>
                <a:ea typeface="Calibri" panose="020F0502020204030204" pitchFamily="34" charset="0"/>
              </a:rPr>
              <a:t>Los datos, además</a:t>
            </a:r>
            <a:r>
              <a:rPr lang="es-MX" sz="2400" b="1" dirty="0">
                <a:solidFill>
                  <a:srgbClr val="306996"/>
                </a:solidFill>
                <a:ea typeface="Calibri" panose="020F0502020204030204" pitchFamily="34" charset="0"/>
              </a:rPr>
              <a:t>, configuran un recurso invaluable para resolver problemas públicos y promover la inclusión social, detonar el crecimiento de la productividad y la innovación</a:t>
            </a:r>
            <a:endParaRPr lang="es-MX" sz="2400" dirty="0">
              <a:solidFill>
                <a:srgbClr val="30699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7EDDED-25F6-4CC0-A862-12CE6807C5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4530" y="4599100"/>
            <a:ext cx="1245298" cy="1167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34C3A2-C2FD-4D7B-A1B7-EC0646463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5139" y="5387780"/>
            <a:ext cx="1101838" cy="997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C91575-753A-4E41-8206-5DE22B2345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85" y="4799530"/>
            <a:ext cx="1245298" cy="10249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73087" y="6485617"/>
            <a:ext cx="81006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Fuente: Informe sobre la economía digital 2019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 de la Conferencia de las Naciones Unidas sobre Comercio y Desarrollo.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7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1012A-BB32-4347-83FB-1C36062C9389}"/>
              </a:ext>
            </a:extLst>
          </p:cNvPr>
          <p:cNvSpPr/>
          <p:nvPr/>
        </p:nvSpPr>
        <p:spPr>
          <a:xfrm>
            <a:off x="431800" y="1905505"/>
            <a:ext cx="4155440" cy="1323439"/>
          </a:xfrm>
          <a:prstGeom prst="rect">
            <a:avLst/>
          </a:prstGeom>
          <a:solidFill>
            <a:srgbClr val="9E7AB9"/>
          </a:solidFill>
          <a:ln>
            <a:solidFill>
              <a:srgbClr val="9E7AB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/>
              <a:t>Solo una parte de los usuarios son conscientes de los riesgos y desafíos que implica el compartir datos personales en ambientes digitales.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2869ED27-D40A-4E02-BB87-23D074E171AD}"/>
              </a:ext>
            </a:extLst>
          </p:cNvPr>
          <p:cNvSpPr txBox="1">
            <a:spLocks/>
          </p:cNvSpPr>
          <p:nvPr/>
        </p:nvSpPr>
        <p:spPr>
          <a:xfrm>
            <a:off x="227375" y="1069944"/>
            <a:ext cx="2698705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No obstante…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E0E9B-1FE0-4ED7-8767-3B44F3D8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75" y="1905505"/>
            <a:ext cx="1431324" cy="13746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59959-6D8D-4D3D-98F9-B5A56F12A776}"/>
              </a:ext>
            </a:extLst>
          </p:cNvPr>
          <p:cNvSpPr/>
          <p:nvPr/>
        </p:nvSpPr>
        <p:spPr>
          <a:xfrm>
            <a:off x="6482036" y="1714920"/>
            <a:ext cx="4155440" cy="1938992"/>
          </a:xfrm>
          <a:prstGeom prst="rect">
            <a:avLst/>
          </a:prstGeom>
          <a:solidFill>
            <a:srgbClr val="184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ea typeface="Calibri" panose="020F0502020204030204" pitchFamily="34" charset="0"/>
              </a:rPr>
              <a:t>Los usuarios facilitarán su información personal siempre que perciban una ventaja en la calidad de los servicios que se les prestan y la confianza brindada por la organización</a:t>
            </a:r>
            <a:endParaRPr lang="es-MX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994D3-7B3F-4FDA-8B83-30653F267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113" y="2062707"/>
            <a:ext cx="1331003" cy="10587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E70773-2D16-4B96-BA11-AC822084EEE3}"/>
              </a:ext>
            </a:extLst>
          </p:cNvPr>
          <p:cNvSpPr/>
          <p:nvPr/>
        </p:nvSpPr>
        <p:spPr>
          <a:xfrm>
            <a:off x="363141" y="4435514"/>
            <a:ext cx="3342686" cy="1015663"/>
          </a:xfrm>
          <a:prstGeom prst="rect">
            <a:avLst/>
          </a:prstGeom>
          <a:solidFill>
            <a:srgbClr val="4E4E9E"/>
          </a:solidFill>
          <a:ln>
            <a:solidFill>
              <a:srgbClr val="4E4E9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b="1" dirty="0"/>
              <a:t>Almacenar datos personales no plantea, por sí solo, un riesgo para las personas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DC4F4D-EB77-4ADC-8F89-85D67EFDB02F}"/>
              </a:ext>
            </a:extLst>
          </p:cNvPr>
          <p:cNvSpPr/>
          <p:nvPr/>
        </p:nvSpPr>
        <p:spPr>
          <a:xfrm>
            <a:off x="4921676" y="4088964"/>
            <a:ext cx="5709920" cy="1631216"/>
          </a:xfrm>
          <a:prstGeom prst="rect">
            <a:avLst/>
          </a:prstGeom>
          <a:solidFill>
            <a:srgbClr val="55B1BF"/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a typeface="Calibri" panose="020F0502020204030204" pitchFamily="34" charset="0"/>
              </a:rPr>
              <a:t>Las tecnologías digitales facilitan la transmisión de dicha información a quienes no sólo pueden descontextualizarla, sino hasta emplearla para vulnerar las prerrogativas fundamentales de cualquier persona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4CBF0A-6EA7-4F33-916F-C56BBE7D6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33" y="4628412"/>
            <a:ext cx="777307" cy="815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6F8EB6-7090-4122-8B4A-EEC3998EC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476" y="4279081"/>
            <a:ext cx="1224644" cy="12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867508" y="2032273"/>
            <a:ext cx="52284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b="1" cap="small" dirty="0">
                <a:solidFill>
                  <a:srgbClr val="306996"/>
                </a:solidFill>
              </a:rPr>
              <a:t>3. Principales desafíos para la economía digital y la protección de datos personales</a:t>
            </a:r>
          </a:p>
          <a:p>
            <a:pPr algn="just"/>
            <a:endParaRPr lang="es-MX" sz="4400" b="1" cap="small" dirty="0">
              <a:solidFill>
                <a:srgbClr val="306996"/>
              </a:solidFill>
            </a:endParaRPr>
          </a:p>
        </p:txBody>
      </p:sp>
      <p:pic>
        <p:nvPicPr>
          <p:cNvPr id="3074" name="Picture 2" descr="https://www.aten.tn/static/img/aten-i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032273"/>
            <a:ext cx="4642876" cy="30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2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790C99-EBBE-4CAA-903D-CE099F732D28}"/>
              </a:ext>
            </a:extLst>
          </p:cNvPr>
          <p:cNvSpPr/>
          <p:nvPr/>
        </p:nvSpPr>
        <p:spPr>
          <a:xfrm>
            <a:off x="679269" y="124555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000" dirty="0">
                <a:solidFill>
                  <a:srgbClr val="306996"/>
                </a:solidFill>
              </a:rPr>
              <a:t>La tecnología ofrece </a:t>
            </a:r>
            <a:r>
              <a:rPr lang="es-MX" sz="2000" b="1" dirty="0">
                <a:solidFill>
                  <a:srgbClr val="306996"/>
                </a:solidFill>
              </a:rPr>
              <a:t>nuevos medios, canales y recursos </a:t>
            </a:r>
            <a:r>
              <a:rPr lang="es-MX" sz="2000" dirty="0">
                <a:solidFill>
                  <a:srgbClr val="306996"/>
                </a:solidFill>
              </a:rPr>
              <a:t>para que diversos agentes puedan </a:t>
            </a:r>
            <a:r>
              <a:rPr lang="es-MX" sz="2000" b="1" dirty="0">
                <a:solidFill>
                  <a:srgbClr val="306996"/>
                </a:solidFill>
              </a:rPr>
              <a:t>cometer actos ilícitos relacionados con la vulneración y el tratamiento indebido de datos personales</a:t>
            </a:r>
            <a:r>
              <a:rPr lang="es-MX" sz="2000" dirty="0">
                <a:solidFill>
                  <a:srgbClr val="306996"/>
                </a:solidFill>
              </a:rPr>
              <a:t>, gracias al aprovechamiento del enorme potencial de las TIC para la planificación y ejecución de estos actos.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949CD-B20C-43AE-9D0A-5EBB54D7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88" y="1456173"/>
            <a:ext cx="1134332" cy="1175209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46CE624-5D89-4FAC-B038-EBEADD363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3283912"/>
              </p:ext>
            </p:extLst>
          </p:nvPr>
        </p:nvGraphicFramePr>
        <p:xfrm>
          <a:off x="943427" y="3835816"/>
          <a:ext cx="9472023" cy="225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8E19A79-0D2C-41A9-88BF-ADF4C3538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6107" y="2385951"/>
            <a:ext cx="1028700" cy="885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1F68F-4F84-4F17-914E-716308C8E1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3604" y="2469932"/>
            <a:ext cx="1521867" cy="12682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6430" y="1165368"/>
            <a:ext cx="819613" cy="9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4075612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Fallas de ciberseguridad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5620" y="1976529"/>
            <a:ext cx="5052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dirty="0">
                <a:solidFill>
                  <a:srgbClr val="3069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Según el Informe Global de Riesgos del Foro Económico Mundial 2019, </a:t>
            </a:r>
            <a:r>
              <a:rPr lang="es-MX" b="1" dirty="0">
                <a:solidFill>
                  <a:srgbClr val="3069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los ataques cibernéticos a gran escala y el desglose de las redes y la infraestructura esencial de la información son considerados riesgos tecnológicos a escala mundial</a:t>
            </a:r>
            <a:r>
              <a:rPr lang="es-MX" dirty="0">
                <a:solidFill>
                  <a:srgbClr val="30699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dirty="0">
              <a:solidFill>
                <a:srgbClr val="30699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77" y="1395046"/>
            <a:ext cx="6159614" cy="27591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055" y="4212087"/>
            <a:ext cx="1245664" cy="8465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2" y="3929364"/>
            <a:ext cx="1256216" cy="12838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404" y="4041693"/>
            <a:ext cx="1103594" cy="8828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79756" y="5130506"/>
            <a:ext cx="389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306996"/>
                </a:solidFill>
              </a:rPr>
              <a:t>Estos fallos son actualmente enfrentados </a:t>
            </a:r>
            <a:r>
              <a:rPr lang="es-MX" b="1" dirty="0">
                <a:solidFill>
                  <a:srgbClr val="306996"/>
                </a:solidFill>
              </a:rPr>
              <a:t>por sectores altamente digitalizados c</a:t>
            </a:r>
            <a:r>
              <a:rPr lang="es-MX" dirty="0">
                <a:solidFill>
                  <a:srgbClr val="306996"/>
                </a:solidFill>
              </a:rPr>
              <a:t>omo el sector financiero.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925441" y="5053744"/>
            <a:ext cx="3776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06996"/>
                </a:solidFill>
                <a:ea typeface="Calibri" panose="020F0502020204030204" pitchFamily="34" charset="0"/>
              </a:rPr>
              <a:t>Deben estar preparadas para </a:t>
            </a:r>
            <a:r>
              <a:rPr lang="es-ES" b="1" dirty="0">
                <a:solidFill>
                  <a:srgbClr val="306996"/>
                </a:solidFill>
                <a:ea typeface="Calibri" panose="020F0502020204030204" pitchFamily="34" charset="0"/>
              </a:rPr>
              <a:t>recibir </a:t>
            </a:r>
            <a:r>
              <a:rPr lang="es-ES" dirty="0">
                <a:solidFill>
                  <a:srgbClr val="306996"/>
                </a:solidFill>
                <a:ea typeface="Calibri" panose="020F0502020204030204" pitchFamily="34" charset="0"/>
              </a:rPr>
              <a:t>una cantidad de </a:t>
            </a:r>
            <a:r>
              <a:rPr lang="es-ES" b="1" dirty="0">
                <a:solidFill>
                  <a:srgbClr val="306996"/>
                </a:solidFill>
                <a:ea typeface="Calibri" panose="020F0502020204030204" pitchFamily="34" charset="0"/>
              </a:rPr>
              <a:t>ataques sin precedentes</a:t>
            </a:r>
            <a:endParaRPr lang="es-MX" dirty="0">
              <a:solidFill>
                <a:srgbClr val="306996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279562" y="5442789"/>
            <a:ext cx="440639" cy="298763"/>
            <a:chOff x="6231546" y="1880783"/>
            <a:chExt cx="440639" cy="515465"/>
          </a:xfrm>
        </p:grpSpPr>
        <p:sp>
          <p:nvSpPr>
            <p:cNvPr id="20" name="Flecha: a la derecha 19"/>
            <p:cNvSpPr/>
            <p:nvPr/>
          </p:nvSpPr>
          <p:spPr>
            <a:xfrm>
              <a:off x="6231546" y="1880783"/>
              <a:ext cx="440639" cy="51546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069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: a la derecha 4"/>
            <p:cNvSpPr txBox="1"/>
            <p:nvPr/>
          </p:nvSpPr>
          <p:spPr>
            <a:xfrm>
              <a:off x="6231546" y="1983876"/>
              <a:ext cx="308447" cy="30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200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337" y="4262471"/>
            <a:ext cx="800861" cy="708454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8907346" y="5244820"/>
            <a:ext cx="440639" cy="298763"/>
            <a:chOff x="6231546" y="1880783"/>
            <a:chExt cx="440639" cy="515465"/>
          </a:xfrm>
        </p:grpSpPr>
        <p:sp>
          <p:nvSpPr>
            <p:cNvPr id="25" name="Flecha: a la derecha 24"/>
            <p:cNvSpPr/>
            <p:nvPr/>
          </p:nvSpPr>
          <p:spPr>
            <a:xfrm>
              <a:off x="6231546" y="1880783"/>
              <a:ext cx="440639" cy="51546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3069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: a la derecha 4"/>
            <p:cNvSpPr txBox="1"/>
            <p:nvPr/>
          </p:nvSpPr>
          <p:spPr>
            <a:xfrm>
              <a:off x="6231546" y="1983876"/>
              <a:ext cx="308447" cy="309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2200" kern="120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9470095" y="4924568"/>
            <a:ext cx="2529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06996"/>
                </a:solidFill>
                <a:ea typeface="Calibri" panose="020F0502020204030204" pitchFamily="34" charset="0"/>
              </a:rPr>
              <a:t>Pretenden obtener recursos económicos e información (como datos personales)</a:t>
            </a:r>
            <a:endParaRPr lang="es-MX" dirty="0">
              <a:solidFill>
                <a:srgbClr val="30699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6215" y="4247386"/>
            <a:ext cx="792797" cy="67718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8238" y="4181514"/>
            <a:ext cx="1019317" cy="743054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055393" y="651760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Disponible en el siguiente enlace: </a:t>
            </a:r>
            <a:r>
              <a:rPr lang="es-ES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http://www3.weforum.org/docs/WEF_Global_Risks_Report_2019.pdf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9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4075612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Fallas de ciberseguridad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97305" y="2307760"/>
            <a:ext cx="3793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Las fallas de ciberseguridad en México han incrementado de manera considerable.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97305" y="3528914"/>
            <a:ext cx="3610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Encabezó en 2018 el listado de los países más </a:t>
            </a:r>
            <a:r>
              <a:rPr lang="es-MX" b="1" dirty="0" err="1">
                <a:solidFill>
                  <a:srgbClr val="306996"/>
                </a:solidFill>
              </a:rPr>
              <a:t>ciberatacados</a:t>
            </a:r>
            <a:r>
              <a:rPr lang="es-MX" b="1" dirty="0">
                <a:solidFill>
                  <a:srgbClr val="306996"/>
                </a:solidFill>
              </a:rPr>
              <a:t> </a:t>
            </a:r>
          </a:p>
        </p:txBody>
      </p:sp>
      <p:pic>
        <p:nvPicPr>
          <p:cNvPr id="1026" name="Picture 2" descr="Resultado de imagen de mexican fla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8" y="1947489"/>
            <a:ext cx="1497500" cy="8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2499360" y="4770893"/>
            <a:ext cx="345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82% de las empresas mexicanas sufrió una vulneración de seguridad en su información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14" y="3392130"/>
            <a:ext cx="1009791" cy="8764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97" y="4969969"/>
            <a:ext cx="1057423" cy="74305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7575523" y="1605316"/>
            <a:ext cx="4198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Índice Global de Ciberseguridad 2018 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8157473" y="2329816"/>
            <a:ext cx="3753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Posición</a:t>
            </a:r>
            <a:r>
              <a:rPr lang="es-MX" b="1" dirty="0">
                <a:solidFill>
                  <a:srgbClr val="306996"/>
                </a:solidFill>
              </a:rPr>
              <a:t> 63 de 194 </a:t>
            </a:r>
            <a:r>
              <a:rPr lang="es-MX" dirty="0">
                <a:solidFill>
                  <a:srgbClr val="306996"/>
                </a:solidFill>
              </a:rPr>
              <a:t>países evaluados</a:t>
            </a:r>
          </a:p>
        </p:txBody>
      </p:sp>
      <p:pic>
        <p:nvPicPr>
          <p:cNvPr id="1028" name="Picture 4" descr="Resultado de imagen de condus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36" y="3528914"/>
            <a:ext cx="1952024" cy="10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/>
          <p:cNvSpPr/>
          <p:nvPr/>
        </p:nvSpPr>
        <p:spPr>
          <a:xfrm>
            <a:off x="7190080" y="4770893"/>
            <a:ext cx="4584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Durante el primer trimestre de 2019, </a:t>
            </a:r>
            <a:r>
              <a:rPr lang="es-MX" b="1" dirty="0">
                <a:solidFill>
                  <a:srgbClr val="306996"/>
                </a:solidFill>
              </a:rPr>
              <a:t>las quejas por fraudes cibernéticos crecieron 35% </a:t>
            </a:r>
            <a:r>
              <a:rPr lang="es-MX" dirty="0">
                <a:solidFill>
                  <a:srgbClr val="306996"/>
                </a:solidFill>
              </a:rPr>
              <a:t>respecto de 2018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335277" y="6420030"/>
            <a:ext cx="8726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ea typeface="Calibri" panose="020F0502020204030204" pitchFamily="34" charset="0"/>
              </a:rPr>
              <a:t>The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ea typeface="Calibri" panose="020F0502020204030204" pitchFamily="34" charset="0"/>
              </a:rPr>
              <a:t>impossible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ea typeface="Calibri" panose="020F0502020204030204" pitchFamily="34" charset="0"/>
              </a:rPr>
              <a:t>Puzzle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of </a:t>
            </a:r>
            <a:r>
              <a:rPr lang="es-ES" sz="1000" dirty="0" err="1">
                <a:solidFill>
                  <a:schemeClr val="bg1"/>
                </a:solidFill>
                <a:ea typeface="Calibri" panose="020F0502020204030204" pitchFamily="34" charset="0"/>
              </a:rPr>
              <a:t>Cyberfsecurity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. Disponible en: </a:t>
            </a:r>
            <a:r>
              <a:rPr lang="es-ES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https://www.sophos.com/en-us/medialibrary/Gated-Assets/white-papers/sophos-impossible-puzzle-of-cybersecurity-wp.pdf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2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2290355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Ciberataques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942185" y="971955"/>
            <a:ext cx="4605046" cy="1323439"/>
          </a:xfrm>
          <a:prstGeom prst="rect">
            <a:avLst/>
          </a:prstGeom>
          <a:solidFill>
            <a:srgbClr val="14B0A5"/>
          </a:solidFill>
          <a:ln>
            <a:solidFill>
              <a:srgbClr val="9E7AB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</a:rPr>
              <a:t>Los ciberataques representan las amenazas de más rápido crecimiento, y quizás los más peligrosos, que enfrentan las organizaciones actuales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765" y="1281217"/>
            <a:ext cx="933580" cy="6858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731" y="1624165"/>
            <a:ext cx="1978044" cy="8019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9292" y="2561655"/>
            <a:ext cx="461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Los costos de la ciberdelincuencia se quintuplicaron entre 2013 y 2015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9292" y="3360386"/>
            <a:ext cx="461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El daño de los ataques cibernéticos oscila entre los $ 400 y 500 mil millones al año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9292" y="4551352"/>
            <a:ext cx="461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Es probable que no se detecte una parte significativa de los costos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095360" y="3359445"/>
            <a:ext cx="2904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306996"/>
              </a:solidFill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06996"/>
                </a:solidFill>
                <a:ea typeface="Calibri" panose="020F0502020204030204" pitchFamily="34" charset="0"/>
              </a:rPr>
              <a:t>información personal de los clientes y empleados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06996"/>
                </a:solidFill>
                <a:ea typeface="Calibri" panose="020F0502020204030204" pitchFamily="34" charset="0"/>
              </a:rPr>
              <a:t>datos financieros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06996"/>
                </a:solidFill>
                <a:ea typeface="Calibri" panose="020F0502020204030204" pitchFamily="34" charset="0"/>
              </a:rPr>
              <a:t>planes de negocios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06996"/>
                </a:solidFill>
                <a:ea typeface="Calibri" panose="020F0502020204030204" pitchFamily="34" charset="0"/>
              </a:rPr>
              <a:t>secretos comerciales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06996"/>
                </a:solidFill>
                <a:ea typeface="Calibri" panose="020F0502020204030204" pitchFamily="34" charset="0"/>
              </a:rPr>
              <a:t>IP</a:t>
            </a:r>
            <a:endParaRPr lang="es-MX" sz="2000" b="1" dirty="0">
              <a:solidFill>
                <a:srgbClr val="306996"/>
              </a:solidFill>
            </a:endParaRPr>
          </a:p>
        </p:txBody>
      </p:sp>
      <p:pic>
        <p:nvPicPr>
          <p:cNvPr id="14" name="Imagen 13">
            <a:extLst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411" y="3786148"/>
            <a:ext cx="2469938" cy="152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7285256" y="2543192"/>
            <a:ext cx="4607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306996"/>
                </a:solidFill>
                <a:ea typeface="Calibri" panose="020F0502020204030204" pitchFamily="34" charset="0"/>
              </a:rPr>
              <a:t>Los atacantes cibernéticos intentan habitualmente robar todo tipo de datos: 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423154" y="6478159"/>
            <a:ext cx="8576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Fuente: Global </a:t>
            </a:r>
            <a:r>
              <a:rPr lang="es-ES" sz="1000" dirty="0" err="1">
                <a:solidFill>
                  <a:schemeClr val="bg1"/>
                </a:solidFill>
                <a:ea typeface="Calibri" panose="020F0502020204030204" pitchFamily="34" charset="0"/>
              </a:rPr>
              <a:t>Cybersecurity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ea typeface="Calibri" panose="020F0502020204030204" pitchFamily="34" charset="0"/>
              </a:rPr>
              <a:t>Index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(GCI).Disponible en: </a:t>
            </a:r>
            <a:r>
              <a:rPr lang="es-ES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https://www.itu.int/dms_pub/itu-d/opb/str/D-STR-GCI.01-2018-PDF-E.pdf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9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1619795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i="1" dirty="0">
                <a:solidFill>
                  <a:srgbClr val="306996"/>
                </a:solidFill>
                <a:latin typeface="+mn-lt"/>
              </a:rPr>
              <a:t>Phishing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25767" y="4211522"/>
            <a:ext cx="3036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Contraseñas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srgbClr val="3069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Información detallada sobre tarjetas de crédito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srgbClr val="3069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Otra información bancaria.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1661" y="1792262"/>
            <a:ext cx="3704493" cy="1200329"/>
          </a:xfrm>
          <a:prstGeom prst="rect">
            <a:avLst/>
          </a:prstGeom>
          <a:solidFill>
            <a:srgbClr val="55B1BF"/>
          </a:solidFill>
          <a:ln>
            <a:solidFill>
              <a:srgbClr val="55B1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b="1" dirty="0"/>
              <a:t>Consiste en una estafa en línea, a través de la utilización de sitios web falsos, mensajes de correo electrónico o mensajes instantáneos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28" y="3720265"/>
            <a:ext cx="1533707" cy="12503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1660" y="3278891"/>
            <a:ext cx="3704493" cy="646331"/>
          </a:xfrm>
          <a:prstGeom prst="rect">
            <a:avLst/>
          </a:prstGeom>
          <a:solidFill>
            <a:srgbClr val="184169"/>
          </a:solidFill>
          <a:ln>
            <a:solidFill>
              <a:srgbClr val="18416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/>
              <a:t>Para obtener de los usuarios de Internet información confidencial: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9" y="4179603"/>
            <a:ext cx="806389" cy="7456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05" y="5112234"/>
            <a:ext cx="838317" cy="65731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070790" y="1545743"/>
            <a:ext cx="4595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306996"/>
                </a:solidFill>
              </a:rPr>
              <a:t>Los autores del fraude, conocidos como “</a:t>
            </a:r>
            <a:r>
              <a:rPr lang="es-MX" dirty="0" err="1">
                <a:solidFill>
                  <a:srgbClr val="306996"/>
                </a:solidFill>
              </a:rPr>
              <a:t>phishers</a:t>
            </a:r>
            <a:r>
              <a:rPr lang="es-MX" dirty="0">
                <a:solidFill>
                  <a:srgbClr val="306996"/>
                </a:solidFill>
              </a:rPr>
              <a:t>” </a:t>
            </a:r>
            <a:r>
              <a:rPr lang="es-MX" b="1" dirty="0">
                <a:solidFill>
                  <a:srgbClr val="306996"/>
                </a:solidFill>
              </a:rPr>
              <a:t>simulan ser empresas legítimas</a:t>
            </a:r>
            <a:r>
              <a:rPr lang="es-MX" dirty="0">
                <a:solidFill>
                  <a:srgbClr val="306996"/>
                </a:solidFill>
              </a:rPr>
              <a:t>, y pueden utilizar el correo </a:t>
            </a:r>
            <a:r>
              <a:rPr lang="es-MX" b="1" dirty="0">
                <a:solidFill>
                  <a:srgbClr val="306996"/>
                </a:solidFill>
              </a:rPr>
              <a:t>electrónico para solicitar información personal e inducir a los destinatarios a responder a través de sitios web maliciosos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505" y="1757012"/>
            <a:ext cx="1247934" cy="123557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195213" y="4925295"/>
            <a:ext cx="434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306996"/>
                </a:solidFill>
              </a:rPr>
              <a:t>Aproximadamente </a:t>
            </a:r>
            <a:r>
              <a:rPr lang="es-MX" b="1" dirty="0">
                <a:solidFill>
                  <a:srgbClr val="306996"/>
                </a:solidFill>
              </a:rPr>
              <a:t>47% de las instituciones financieras </a:t>
            </a:r>
            <a:r>
              <a:rPr lang="es-MX" dirty="0">
                <a:solidFill>
                  <a:srgbClr val="306996"/>
                </a:solidFill>
              </a:rPr>
              <a:t>señalaron haber identificado la práctica del </a:t>
            </a:r>
            <a:r>
              <a:rPr lang="es-MX" i="1" dirty="0" err="1">
                <a:solidFill>
                  <a:srgbClr val="306996"/>
                </a:solidFill>
              </a:rPr>
              <a:t>phishing</a:t>
            </a:r>
            <a:r>
              <a:rPr lang="es-MX" dirty="0">
                <a:solidFill>
                  <a:srgbClr val="306996"/>
                </a:solidFill>
              </a:rPr>
              <a:t> </a:t>
            </a:r>
          </a:p>
        </p:txBody>
      </p:sp>
      <p:pic>
        <p:nvPicPr>
          <p:cNvPr id="18" name="Picture 4" descr="Resultado de imagen de conduse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59" y="3694794"/>
            <a:ext cx="1952024" cy="10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2423154" y="6478159"/>
            <a:ext cx="8576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Fuente: Reporte “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  <a:hlinkClick r:id="rId8"/>
              </a:rPr>
              <a:t>Estado de la ciberseguridad del sistema financiero mexicano</a:t>
            </a:r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” de la OEA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4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502821" y="805153"/>
            <a:ext cx="5210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cap="small" dirty="0">
                <a:solidFill>
                  <a:srgbClr val="3069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</a:p>
        </p:txBody>
      </p:sp>
      <p:pic>
        <p:nvPicPr>
          <p:cNvPr id="1028" name="Picture 4" descr="Resultado de imagen para digital revol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9"/>
          <a:stretch/>
        </p:blipFill>
        <p:spPr bwMode="auto">
          <a:xfrm>
            <a:off x="8194431" y="2744790"/>
            <a:ext cx="3114225" cy="24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51009" y="2067423"/>
            <a:ext cx="6734529" cy="400110"/>
          </a:xfrm>
          <a:prstGeom prst="rect">
            <a:avLst/>
          </a:prstGeom>
          <a:solidFill>
            <a:srgbClr val="14B0A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revolución digital y su impacto en la economía global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0208" y="2694098"/>
            <a:ext cx="6735330" cy="707886"/>
          </a:xfrm>
          <a:prstGeom prst="rect">
            <a:avLst/>
          </a:prstGeom>
          <a:solidFill>
            <a:srgbClr val="55B1BF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</a:rPr>
              <a:t>Valor de los datos en la economía digital y la importancia de la protección de datos personales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0208" y="3567196"/>
            <a:ext cx="6735330" cy="750975"/>
          </a:xfrm>
          <a:prstGeom prst="rect">
            <a:avLst/>
          </a:prstGeom>
          <a:solidFill>
            <a:srgbClr val="184169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Principales desafíos para la economía digital y la protección de datos personales</a:t>
            </a:r>
            <a:endParaRPr lang="es-MX" sz="2400" b="1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0208" y="4561216"/>
            <a:ext cx="6735330" cy="400110"/>
          </a:xfrm>
          <a:prstGeom prst="rect">
            <a:avLst/>
          </a:prstGeom>
          <a:solidFill>
            <a:srgbClr val="9E7AB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Marco normativo para la protección de datos personales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51008" y="5221934"/>
            <a:ext cx="6734529" cy="707886"/>
          </a:xfrm>
          <a:prstGeom prst="rect">
            <a:avLst/>
          </a:prstGeom>
          <a:solidFill>
            <a:srgbClr val="4E4E9E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</a:rPr>
              <a:t>Conclusiones: recomendaciones para la protección de datos personales dentro de la economía digital </a:t>
            </a:r>
          </a:p>
        </p:txBody>
      </p:sp>
    </p:spTree>
    <p:extLst>
      <p:ext uri="{BB962C8B-B14F-4D97-AF65-F5344CB8AC3E}">
        <p14:creationId xmlns:p14="http://schemas.microsoft.com/office/powerpoint/2010/main" val="948640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2296886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i="1" dirty="0" err="1">
                <a:solidFill>
                  <a:srgbClr val="306996"/>
                </a:solidFill>
                <a:latin typeface="+mn-lt"/>
              </a:rPr>
              <a:t>Ransomware</a:t>
            </a:r>
            <a:endParaRPr lang="es-MX" sz="3000" b="1" i="1" dirty="0">
              <a:solidFill>
                <a:srgbClr val="306996"/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154" y="2046908"/>
            <a:ext cx="5908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Es un </a:t>
            </a:r>
            <a:r>
              <a:rPr lang="es-MX" b="1" dirty="0">
                <a:solidFill>
                  <a:srgbClr val="306996"/>
                </a:solidFill>
              </a:rPr>
              <a:t>tipo de programa informático que restringe el acceso a su sistema y exige el pago de un rescate para eliminar la restricción</a:t>
            </a:r>
            <a:endParaRPr lang="es-MX" dirty="0">
              <a:solidFill>
                <a:srgbClr val="306996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87" y="968683"/>
            <a:ext cx="885949" cy="9050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54" y="3222503"/>
            <a:ext cx="922824" cy="1042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344" y="3343417"/>
            <a:ext cx="953576" cy="10774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842" y="4290557"/>
            <a:ext cx="820819" cy="8970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686" y="4385402"/>
            <a:ext cx="999510" cy="9297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696" y="5201453"/>
            <a:ext cx="1113634" cy="99914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068490" y="3052691"/>
            <a:ext cx="43134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El </a:t>
            </a:r>
            <a:r>
              <a:rPr lang="es-MX" dirty="0" err="1">
                <a:solidFill>
                  <a:srgbClr val="306996"/>
                </a:solidFill>
              </a:rPr>
              <a:t>r</a:t>
            </a:r>
            <a:r>
              <a:rPr lang="es-MX" i="1" dirty="0" err="1">
                <a:solidFill>
                  <a:srgbClr val="306996"/>
                </a:solidFill>
              </a:rPr>
              <a:t>ansomware</a:t>
            </a:r>
            <a:r>
              <a:rPr lang="es-MX" dirty="0">
                <a:solidFill>
                  <a:srgbClr val="306996"/>
                </a:solidFill>
              </a:rPr>
              <a:t> lo crean estafadores con </a:t>
            </a:r>
            <a:r>
              <a:rPr lang="es-MX" b="1" dirty="0">
                <a:solidFill>
                  <a:srgbClr val="306996"/>
                </a:solidFill>
              </a:rPr>
              <a:t>un gran conocimiento en programación informática por medio del cifrado de la información</a:t>
            </a:r>
            <a:r>
              <a:rPr lang="es-MX" dirty="0">
                <a:solidFill>
                  <a:srgbClr val="306996"/>
                </a:solidFill>
              </a:rPr>
              <a:t> con algoritmos diseñados por los propios atacantes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45782" y="4903198"/>
            <a:ext cx="5197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Permitirán realizar actividades de </a:t>
            </a:r>
            <a:r>
              <a:rPr lang="es-MX" b="1" dirty="0">
                <a:solidFill>
                  <a:srgbClr val="306996"/>
                </a:solidFill>
              </a:rPr>
              <a:t>espionaje, robo de información, monitoreo de las actividades</a:t>
            </a:r>
            <a:r>
              <a:rPr lang="es-MX" dirty="0">
                <a:solidFill>
                  <a:srgbClr val="306996"/>
                </a:solidFill>
              </a:rPr>
              <a:t>, entre otras. </a:t>
            </a:r>
          </a:p>
        </p:txBody>
      </p:sp>
      <p:pic>
        <p:nvPicPr>
          <p:cNvPr id="3074" name="Picture 2" descr="Resultado de imagen de peme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999" y="1010945"/>
            <a:ext cx="2822017" cy="16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8658662" y="3011743"/>
            <a:ext cx="298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Los cibercriminales exigieron un monto de 4.9 millones de dólares a cambio de no borrar información y archivos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423154" y="6478159"/>
            <a:ext cx="8576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Fuente: 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Para mayor información, veamos: 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  <a:hlinkClick r:id="rId10"/>
              </a:rPr>
              <a:t>https://www.forbes.com.mx/las-consecuencias-de-un-ciberataque-caso-pemex/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4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3" y="1069944"/>
            <a:ext cx="4415247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Suplantación de Identidad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3385" y="1962270"/>
            <a:ext cx="6096000" cy="1200329"/>
          </a:xfrm>
          <a:prstGeom prst="rect">
            <a:avLst/>
          </a:prstGeom>
          <a:solidFill>
            <a:srgbClr val="18416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MX" dirty="0"/>
              <a:t>Se refiere a la </a:t>
            </a:r>
            <a:r>
              <a:rPr lang="es-MX" b="1" dirty="0"/>
              <a:t>apropiación de la identidad de una persona, para hacerse pasar por ella</a:t>
            </a:r>
            <a:r>
              <a:rPr lang="es-MX" dirty="0"/>
              <a:t>, asumir su identidad frente a terceros públicos o privados</a:t>
            </a:r>
            <a:r>
              <a:rPr lang="es-MX" b="1" dirty="0"/>
              <a:t>, a fin de obtener ciertos recursos o beneficios a su nombre</a:t>
            </a:r>
            <a:r>
              <a:rPr lang="es-MX" dirty="0"/>
              <a:t>. </a:t>
            </a:r>
          </a:p>
        </p:txBody>
      </p:sp>
      <p:pic>
        <p:nvPicPr>
          <p:cNvPr id="6" name="Picture 22" descr="Resultado de imagen para identity theft icon">
            <a:extLst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53" y="2135296"/>
            <a:ext cx="854275" cy="8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61553" y="46518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Este delito se comete para </a:t>
            </a:r>
            <a:r>
              <a:rPr lang="es-MX" b="1" dirty="0">
                <a:solidFill>
                  <a:srgbClr val="306996"/>
                </a:solidFill>
              </a:rPr>
              <a:t>abrir cuentas de crédito, contratar líneas telefónicas, seguros de vida, realizar compras e incluso</a:t>
            </a:r>
            <a:r>
              <a:rPr lang="es-MX" dirty="0">
                <a:solidFill>
                  <a:srgbClr val="306996"/>
                </a:solidFill>
              </a:rPr>
              <a:t>, en algunos casos, para el cobro de seguros de salud, vida y pensiones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981" y="3632378"/>
            <a:ext cx="771633" cy="7430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886" y="3749074"/>
            <a:ext cx="717417" cy="5804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352" y="3646105"/>
            <a:ext cx="867424" cy="683425"/>
          </a:xfrm>
          <a:prstGeom prst="rect">
            <a:avLst/>
          </a:prstGeom>
        </p:spPr>
      </p:pic>
      <p:pic>
        <p:nvPicPr>
          <p:cNvPr id="5122" name="Picture 2" descr="Resultado de imagen de banco de méxico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24" y="1069944"/>
            <a:ext cx="28956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8645134" y="2899844"/>
            <a:ext cx="3177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El octavo lugar a nivel mundial en este acto ilícito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702595" y="3632378"/>
            <a:ext cx="33446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67</a:t>
            </a:r>
            <a:r>
              <a:rPr lang="es-MX" dirty="0">
                <a:solidFill>
                  <a:srgbClr val="306996"/>
                </a:solidFill>
              </a:rPr>
              <a:t>% de los casos se da por </a:t>
            </a:r>
            <a:r>
              <a:rPr lang="es-MX" b="1" dirty="0">
                <a:solidFill>
                  <a:srgbClr val="306996"/>
                </a:solidFill>
              </a:rPr>
              <a:t>la pérdida de documentos</a:t>
            </a:r>
          </a:p>
          <a:p>
            <a:endParaRPr lang="es-MX" b="1" dirty="0">
              <a:solidFill>
                <a:srgbClr val="3069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63% </a:t>
            </a:r>
            <a:r>
              <a:rPr lang="es-MX" dirty="0">
                <a:solidFill>
                  <a:srgbClr val="306996"/>
                </a:solidFill>
              </a:rPr>
              <a:t>por </a:t>
            </a:r>
            <a:r>
              <a:rPr lang="es-MX" b="1" dirty="0">
                <a:solidFill>
                  <a:srgbClr val="306996"/>
                </a:solidFill>
              </a:rPr>
              <a:t>el robo de carteras y portafolios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srgbClr val="3069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53% por información tomada directamente de una tarjeta bancaria.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80" y="4164859"/>
            <a:ext cx="1101254" cy="103722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423154" y="6478159"/>
            <a:ext cx="8576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Fuente: 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Reporte de CONDUSEF: “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  <a:hlinkClick r:id="rId9"/>
              </a:rPr>
              <a:t>Robo de identidad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”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6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4075612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Desafíos Institucionales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1465282"/>
              </p:ext>
            </p:extLst>
          </p:nvPr>
        </p:nvGraphicFramePr>
        <p:xfrm>
          <a:off x="390295" y="2391507"/>
          <a:ext cx="7288320" cy="304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8708122" y="1280216"/>
            <a:ext cx="2713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sz="2400" b="1" dirty="0">
                <a:solidFill>
                  <a:srgbClr val="306996"/>
                </a:solidFill>
                <a:ea typeface="Calibri" panose="020F0502020204030204" pitchFamily="34" charset="0"/>
                <a:cs typeface="EUAlbertina"/>
              </a:rPr>
              <a:t>Reducción de la brecha digital</a:t>
            </a:r>
            <a:r>
              <a:rPr lang="es-MX" sz="2400" dirty="0">
                <a:solidFill>
                  <a:srgbClr val="306996"/>
                </a:solidFill>
                <a:ea typeface="Calibri" panose="020F0502020204030204" pitchFamily="34" charset="0"/>
                <a:cs typeface="EUAlbertina"/>
              </a:rPr>
              <a:t> </a:t>
            </a:r>
            <a:endParaRPr lang="es-MX" sz="2400" dirty="0">
              <a:solidFill>
                <a:srgbClr val="306996"/>
              </a:solidFill>
              <a:effectLst/>
              <a:ea typeface="Calibri" panose="020F0502020204030204" pitchFamily="34" charset="0"/>
              <a:cs typeface="EUAlbertina"/>
            </a:endParaRPr>
          </a:p>
        </p:txBody>
      </p:sp>
      <p:pic>
        <p:nvPicPr>
          <p:cNvPr id="6148" name="Picture 4" descr="Resultado de imagen de digital div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572" y="2227383"/>
            <a:ext cx="2282305" cy="18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2042" y="4313784"/>
            <a:ext cx="1543265" cy="609685"/>
          </a:xfrm>
          <a:prstGeom prst="rect">
            <a:avLst/>
          </a:prstGeom>
        </p:spPr>
      </p:pic>
      <p:pic>
        <p:nvPicPr>
          <p:cNvPr id="6150" name="Picture 6" descr="Resultado de imagen de inegi logo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01" y="4449528"/>
            <a:ext cx="1690980" cy="33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537295" y="5149228"/>
            <a:ext cx="4654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Mientras que en </a:t>
            </a:r>
            <a:r>
              <a:rPr lang="es-MX" b="1" dirty="0">
                <a:solidFill>
                  <a:srgbClr val="306996"/>
                </a:solidFill>
              </a:rPr>
              <a:t>áreas urbanas el 71.3% de la población utiliza internet</a:t>
            </a:r>
            <a:r>
              <a:rPr lang="es-MX" dirty="0">
                <a:solidFill>
                  <a:srgbClr val="306996"/>
                </a:solidFill>
              </a:rPr>
              <a:t>, en </a:t>
            </a:r>
            <a:r>
              <a:rPr lang="es-MX" b="1" dirty="0">
                <a:solidFill>
                  <a:srgbClr val="306996"/>
                </a:solidFill>
              </a:rPr>
              <a:t>las zonas rurales </a:t>
            </a:r>
            <a:r>
              <a:rPr lang="es-MX" dirty="0">
                <a:solidFill>
                  <a:srgbClr val="306996"/>
                </a:solidFill>
              </a:rPr>
              <a:t>la proporción </a:t>
            </a:r>
            <a:r>
              <a:rPr lang="es-MX" b="1" dirty="0">
                <a:solidFill>
                  <a:srgbClr val="306996"/>
                </a:solidFill>
              </a:rPr>
              <a:t>disminuye a un 40.6%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23154" y="6478159"/>
            <a:ext cx="8576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ea typeface="Calibri" panose="020F0502020204030204" pitchFamily="34" charset="0"/>
              </a:rPr>
              <a:t>Fuente: 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Encuesta ENDUTIH del INEGI, disponible para consulta en </a:t>
            </a:r>
            <a:r>
              <a:rPr lang="es-MX" sz="1000" dirty="0">
                <a:hlinkClick r:id="rId11"/>
              </a:rPr>
              <a:t>https://www.inegi.org.mx/programas/dutih/2018/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57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1099635" y="2407232"/>
            <a:ext cx="4799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cap="small" dirty="0">
                <a:solidFill>
                  <a:srgbClr val="306996"/>
                </a:solidFill>
              </a:rPr>
              <a:t>4. Marco normativo para la protección de datos personales</a:t>
            </a:r>
          </a:p>
          <a:p>
            <a:endParaRPr lang="es-MX" sz="4400" b="1" cap="small" dirty="0">
              <a:solidFill>
                <a:srgbClr val="306996"/>
              </a:solidFill>
            </a:endParaRPr>
          </a:p>
          <a:p>
            <a:endParaRPr lang="es-MX" sz="4400" b="1" cap="small" dirty="0">
              <a:solidFill>
                <a:srgbClr val="306996"/>
              </a:solidFill>
            </a:endParaRPr>
          </a:p>
        </p:txBody>
      </p:sp>
      <p:pic>
        <p:nvPicPr>
          <p:cNvPr id="3074" name="Picture 2" descr="https://www.aten.tn/static/img/aten-i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032273"/>
            <a:ext cx="4642876" cy="30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8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Rectángulo 5"/>
          <p:cNvSpPr/>
          <p:nvPr/>
        </p:nvSpPr>
        <p:spPr>
          <a:xfrm>
            <a:off x="304800" y="1153777"/>
            <a:ext cx="4982307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06996"/>
                </a:solidFill>
              </a:rPr>
              <a:t>El reconocimiento del derecho a la protección de datos personales </a:t>
            </a:r>
            <a:r>
              <a:rPr lang="es-MX" sz="2000" b="1" dirty="0">
                <a:solidFill>
                  <a:srgbClr val="306996"/>
                </a:solidFill>
              </a:rPr>
              <a:t>obliga </a:t>
            </a:r>
            <a:r>
              <a:rPr lang="es-MX" sz="2000" dirty="0">
                <a:solidFill>
                  <a:srgbClr val="306996"/>
                </a:solidFill>
              </a:rPr>
              <a:t>la definición de </a:t>
            </a:r>
            <a:r>
              <a:rPr lang="es-MX" sz="2000" b="1" dirty="0">
                <a:solidFill>
                  <a:srgbClr val="306996"/>
                </a:solidFill>
              </a:rPr>
              <a:t>límites claros </a:t>
            </a:r>
            <a:r>
              <a:rPr lang="es-MX" sz="2000" dirty="0">
                <a:solidFill>
                  <a:srgbClr val="306996"/>
                </a:solidFill>
              </a:rPr>
              <a:t>sobre la manera </a:t>
            </a:r>
            <a:r>
              <a:rPr lang="es-MX" sz="2000" b="1" dirty="0">
                <a:solidFill>
                  <a:srgbClr val="306996"/>
                </a:solidFill>
              </a:rPr>
              <a:t>como serán utilizados nuestros datos personales, </a:t>
            </a:r>
            <a:r>
              <a:rPr lang="es-MX" sz="2000" dirty="0">
                <a:solidFill>
                  <a:srgbClr val="306996"/>
                </a:solidFill>
              </a:rPr>
              <a:t>en tanto que nos identifican y distinguen del resto de la población, y nos permiten acceder a bienes y servicios.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127622" y="969111"/>
            <a:ext cx="4900256" cy="1200329"/>
          </a:xfrm>
          <a:prstGeom prst="rect">
            <a:avLst/>
          </a:prstGeom>
          <a:solidFill>
            <a:srgbClr val="4E4E9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El derecho a la protección de datos personales dota al individuo de un </a:t>
            </a:r>
            <a:r>
              <a:rPr lang="es-MX" b="1" dirty="0">
                <a:solidFill>
                  <a:schemeClr val="bg1"/>
                </a:solidFill>
              </a:rPr>
              <a:t>poder para disponer de su propia información y decidir quién, cómo, cuándo y para qué la puede utilizar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72" y="1153777"/>
            <a:ext cx="1014590" cy="9915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179" y="2277161"/>
            <a:ext cx="933580" cy="8954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00" y="3771771"/>
            <a:ext cx="809738" cy="9050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57" y="4676772"/>
            <a:ext cx="1057423" cy="9240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541" y="5548129"/>
            <a:ext cx="924054" cy="80973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602123" y="4002566"/>
            <a:ext cx="4303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306996"/>
                </a:solidFill>
              </a:rPr>
              <a:t>Durante las últimas décadas </a:t>
            </a:r>
            <a:r>
              <a:rPr lang="es-MX" b="1" dirty="0">
                <a:solidFill>
                  <a:srgbClr val="306996"/>
                </a:solidFill>
              </a:rPr>
              <a:t>se han adoptado diversos instrumentos normativos y regulatorios </a:t>
            </a:r>
            <a:r>
              <a:rPr lang="es-MX" dirty="0">
                <a:solidFill>
                  <a:srgbClr val="306996"/>
                </a:solidFill>
              </a:rPr>
              <a:t>que </a:t>
            </a:r>
            <a:r>
              <a:rPr lang="es-MX" b="1" dirty="0">
                <a:solidFill>
                  <a:srgbClr val="306996"/>
                </a:solidFill>
              </a:rPr>
              <a:t>sientan las bases, dan contenido y crean mecanismos</a:t>
            </a:r>
            <a:r>
              <a:rPr lang="es-MX" dirty="0">
                <a:solidFill>
                  <a:srgbClr val="306996"/>
                </a:solidFill>
              </a:rPr>
              <a:t> específicos para hacer efectiva esta prerrogativa.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568877" y="2764459"/>
            <a:ext cx="140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En México: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127622" y="3347108"/>
            <a:ext cx="4595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Ley Federal de Protección de Datos Personales en Posesión de los Particulares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06996"/>
                </a:solidFill>
              </a:rPr>
              <a:t>Ley Federal de Protección de Datos Personales en Posesión de los Sujetos Obligados</a:t>
            </a:r>
          </a:p>
        </p:txBody>
      </p:sp>
    </p:spTree>
    <p:extLst>
      <p:ext uri="{BB962C8B-B14F-4D97-AF65-F5344CB8AC3E}">
        <p14:creationId xmlns:p14="http://schemas.microsoft.com/office/powerpoint/2010/main" val="151491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5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9385831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Marco Normativo para la Protección de Datos Personales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4227" y="1709002"/>
            <a:ext cx="4788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Nuestras leyes contienen disposiciones que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61111" y="2632040"/>
            <a:ext cx="4391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Permiten que su aplicación responda a la dinámica del cambio tecnológico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92922" y="4050591"/>
            <a:ext cx="4128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Establecen los principios </a:t>
            </a:r>
            <a:r>
              <a:rPr lang="es-MX" sz="2000" dirty="0">
                <a:solidFill>
                  <a:srgbClr val="306996"/>
                </a:solidFill>
              </a:rPr>
              <a:t>que deben observarse en la materia</a:t>
            </a:r>
            <a:r>
              <a:rPr lang="es-MX" sz="2000" b="1" dirty="0">
                <a:solidFill>
                  <a:srgbClr val="306996"/>
                </a:solidFill>
              </a:rPr>
              <a:t>: licitud, consentimiento, información, calidad, finalidad, lealtad, proporcionalidad y responsabilidad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409587" y="2316594"/>
            <a:ext cx="3938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Prevén la operación de órganos garantes como autoridades encargadas de tutelar el derecho a la protección de datos personales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84" y="2316594"/>
            <a:ext cx="1292532" cy="12368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831" y="4244608"/>
            <a:ext cx="1396477" cy="1026821"/>
          </a:xfrm>
          <a:prstGeom prst="rect">
            <a:avLst/>
          </a:prstGeom>
        </p:spPr>
      </p:pic>
      <p:pic>
        <p:nvPicPr>
          <p:cNvPr id="19" name="Imagen 18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79" y="4191290"/>
            <a:ext cx="3131867" cy="171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940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36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A10EE44D-8A99-45E4-AE42-FC101D98BA74}"/>
              </a:ext>
            </a:extLst>
          </p:cNvPr>
          <p:cNvSpPr txBox="1">
            <a:spLocks/>
          </p:cNvSpPr>
          <p:nvPr/>
        </p:nvSpPr>
        <p:spPr>
          <a:xfrm>
            <a:off x="461554" y="1069944"/>
            <a:ext cx="11554600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El INAI como organismo garante de la protección de datos personales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08040" y="1744780"/>
            <a:ext cx="6580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306996"/>
                </a:solidFill>
              </a:rPr>
              <a:t>Como organismo garante del derecho a la protección de datos personales</a:t>
            </a:r>
            <a:r>
              <a:rPr lang="es-ES" b="1" dirty="0">
                <a:solidFill>
                  <a:srgbClr val="306996"/>
                </a:solidFill>
              </a:rPr>
              <a:t>, el INAI ha promovido el desarrollo de normativa con el objeto de dar seguridad jurídica en la materia y también ha desplegado diversas acciones de promoción y difusión, </a:t>
            </a:r>
            <a:r>
              <a:rPr lang="es-ES" dirty="0">
                <a:solidFill>
                  <a:srgbClr val="306996"/>
                </a:solidFill>
              </a:rPr>
              <a:t>tanto en el ámbito público federal como en el sector privado</a:t>
            </a:r>
            <a:endParaRPr lang="es-MX" dirty="0">
              <a:solidFill>
                <a:srgbClr val="306996"/>
              </a:solidFill>
            </a:endParaRPr>
          </a:p>
        </p:txBody>
      </p:sp>
      <p:pic>
        <p:nvPicPr>
          <p:cNvPr id="13" name="Imagen 12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861" y="4278053"/>
            <a:ext cx="1288858" cy="1663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Resultado de imagen para telinai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53" y="1728398"/>
            <a:ext cx="1716797" cy="83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6" descr="Resultado de imagen para vulnerometro">
            <a:extLst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30" y="4981017"/>
            <a:ext cx="1853342" cy="967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n 19">
            <a:extLst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903" y="3632124"/>
            <a:ext cx="1974626" cy="108624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 descr="Resultado de imagen para Guía para Titulares de los Datos Personales">
            <a:extLst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86" y="3598038"/>
            <a:ext cx="1360029" cy="1360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21">
            <a:extLst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40" y="3850131"/>
            <a:ext cx="1228062" cy="1576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Imagen 31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5007" y="4278053"/>
            <a:ext cx="1483088" cy="1509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" name="Imagen 32">
            <a:extLst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8087" y="3206966"/>
            <a:ext cx="1748303" cy="18255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" name="Imagen 35">
            <a:extLst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6393" y="2454440"/>
            <a:ext cx="1719532" cy="1500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822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832877" y="1746737"/>
            <a:ext cx="53100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cap="small" dirty="0">
                <a:solidFill>
                  <a:srgbClr val="306996"/>
                </a:solidFill>
              </a:rPr>
              <a:t>5. Conclusiones: recomendaciones para la protección de datos personales dentro de la economía digital </a:t>
            </a:r>
          </a:p>
          <a:p>
            <a:pPr algn="just"/>
            <a:endParaRPr lang="es-MX" sz="4400" b="1" cap="small" dirty="0">
              <a:solidFill>
                <a:srgbClr val="306996"/>
              </a:solidFill>
            </a:endParaRPr>
          </a:p>
          <a:p>
            <a:pPr algn="just"/>
            <a:endParaRPr lang="es-MX" sz="4400" b="1" cap="small" dirty="0">
              <a:solidFill>
                <a:srgbClr val="306996"/>
              </a:solidFill>
            </a:endParaRPr>
          </a:p>
          <a:p>
            <a:pPr algn="just"/>
            <a:endParaRPr lang="es-MX" sz="4400" b="1" cap="small" dirty="0">
              <a:solidFill>
                <a:srgbClr val="306996"/>
              </a:solidFill>
            </a:endParaRPr>
          </a:p>
        </p:txBody>
      </p:sp>
      <p:pic>
        <p:nvPicPr>
          <p:cNvPr id="3074" name="Picture 2" descr="https://www.aten.tn/static/img/aten-i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032273"/>
            <a:ext cx="4642876" cy="30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30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15816" y="114258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06996"/>
                </a:solidFill>
              </a:rPr>
              <a:t>Los avances tecnológicos han brindado altos beneficios</a:t>
            </a:r>
            <a:r>
              <a:rPr lang="es-MX" sz="2000" b="1" dirty="0">
                <a:solidFill>
                  <a:srgbClr val="306996"/>
                </a:solidFill>
              </a:rPr>
              <a:t>, </a:t>
            </a:r>
            <a:r>
              <a:rPr lang="es-MX" sz="2000" dirty="0">
                <a:solidFill>
                  <a:srgbClr val="306996"/>
                </a:solidFill>
              </a:rPr>
              <a:t>tanto </a:t>
            </a:r>
            <a:r>
              <a:rPr lang="es-MX" sz="2000" b="1" dirty="0">
                <a:solidFill>
                  <a:srgbClr val="306996"/>
                </a:solidFill>
              </a:rPr>
              <a:t>para el crecimiento de las economías </a:t>
            </a:r>
            <a:r>
              <a:rPr lang="es-MX" sz="2000" dirty="0">
                <a:solidFill>
                  <a:srgbClr val="306996"/>
                </a:solidFill>
              </a:rPr>
              <a:t>de los países, como para que </a:t>
            </a:r>
            <a:r>
              <a:rPr lang="es-MX" sz="2000" b="1" dirty="0">
                <a:solidFill>
                  <a:srgbClr val="306996"/>
                </a:solidFill>
              </a:rPr>
              <a:t>la realización de las actividades de las personas y organizaciones sea más rápida y eficiente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5816" y="373546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306996"/>
                </a:solidFill>
              </a:rPr>
              <a:t>También plantean </a:t>
            </a:r>
            <a:r>
              <a:rPr lang="es-MX" sz="2000" b="1" dirty="0">
                <a:solidFill>
                  <a:srgbClr val="306996"/>
                </a:solidFill>
              </a:rPr>
              <a:t>nuevos desafíos para el derecho a la protección de datos personale</a:t>
            </a:r>
            <a:r>
              <a:rPr lang="es-MX" sz="2000" dirty="0">
                <a:solidFill>
                  <a:srgbClr val="306996"/>
                </a:solidFill>
              </a:rPr>
              <a:t>s, en razón de que permiten la </a:t>
            </a:r>
            <a:r>
              <a:rPr lang="es-MX" sz="2000" b="1" dirty="0">
                <a:solidFill>
                  <a:srgbClr val="306996"/>
                </a:solidFill>
              </a:rPr>
              <a:t>recopilación y almacenamiento de un gran volumen de datos de carácter.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74" y="2758852"/>
            <a:ext cx="1258382" cy="10684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978" y="2773796"/>
            <a:ext cx="1223794" cy="8811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827" y="5254559"/>
            <a:ext cx="1167183" cy="9885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082" y="5289488"/>
            <a:ext cx="934974" cy="95622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947640" y="1619634"/>
            <a:ext cx="3118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306996"/>
                </a:solidFill>
              </a:rPr>
              <a:t>Gobierno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306996"/>
                </a:solidFill>
              </a:rPr>
              <a:t>Empresas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306996"/>
                </a:solidFill>
              </a:rPr>
              <a:t>Usuarios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684" y="1273243"/>
            <a:ext cx="971686" cy="88594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684" y="2467427"/>
            <a:ext cx="891988" cy="7608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9310" y="3539819"/>
            <a:ext cx="847843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56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506268" y="1026331"/>
            <a:ext cx="176800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000" b="1" dirty="0">
                <a:solidFill>
                  <a:srgbClr val="306996"/>
                </a:solidFill>
                <a:latin typeface="+mn-lt"/>
              </a:rPr>
              <a:t>Gobierno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06269" y="2750401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Capacitar a los servidores públicos para:</a:t>
            </a:r>
          </a:p>
          <a:p>
            <a:pPr algn="just"/>
            <a:endParaRPr lang="es-MX" b="1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Concientizarlos sobre la importancia de la protección de datos personales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Conozcan líneas de acción preventivas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Estén preparados para mitigar los riesgos e implementar acciones correctivas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>
              <a:solidFill>
                <a:srgbClr val="3069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>
              <a:solidFill>
                <a:srgbClr val="306996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6268" y="17764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Es</a:t>
            </a:r>
            <a:r>
              <a:rPr lang="es-MX" dirty="0">
                <a:solidFill>
                  <a:srgbClr val="306996"/>
                </a:solidFill>
              </a:rPr>
              <a:t> </a:t>
            </a:r>
            <a:r>
              <a:rPr lang="es-MX" b="1" dirty="0">
                <a:solidFill>
                  <a:srgbClr val="306996"/>
                </a:solidFill>
              </a:rPr>
              <a:t>necesario invertir en herramientas informáticas de seguridad confiables</a:t>
            </a:r>
            <a:r>
              <a:rPr lang="es-MX" dirty="0">
                <a:solidFill>
                  <a:srgbClr val="306996"/>
                </a:solidFill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6268" y="50774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Se necesita una infraestructura para que todos los ciudadanos tengan acceso a mejores servicios electrónicos, a un menor costo y, a su vez, se pueda medir su progreso y eficiencia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029438" y="1738861"/>
            <a:ext cx="422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306996"/>
                </a:solidFill>
              </a:rPr>
              <a:t>Hay que reforzar las relaciones entre el sector público y el sector privado,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492" y="1026331"/>
            <a:ext cx="798088" cy="8324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68" y="3174140"/>
            <a:ext cx="1133682" cy="102513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963" y="1823371"/>
            <a:ext cx="693071" cy="6930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2971" y="5139047"/>
            <a:ext cx="743054" cy="8002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092" y="851264"/>
            <a:ext cx="1103517" cy="880584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8029438" y="3186541"/>
            <a:ext cx="381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Considerar una actualización regulatoria continua que permita responder a los nuevos retos tecnológicos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029438" y="5189615"/>
            <a:ext cx="3916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306996"/>
                </a:solidFill>
              </a:rPr>
              <a:t>Participar en la elaboración y promoción de iniciativas internacionales y regionales relativas a la materia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6485" y="2516442"/>
            <a:ext cx="704948" cy="72400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8942" y="4327913"/>
            <a:ext cx="85737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815947" y="2172770"/>
            <a:ext cx="4799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b="1" cap="small" dirty="0">
                <a:solidFill>
                  <a:srgbClr val="306996"/>
                </a:solidFill>
              </a:rPr>
              <a:t>1. La revolución digital y su impacto en la economía global</a:t>
            </a:r>
          </a:p>
        </p:txBody>
      </p:sp>
      <p:pic>
        <p:nvPicPr>
          <p:cNvPr id="3074" name="Picture 2" descr="https://www.aten.tn/static/img/aten-int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2032273"/>
            <a:ext cx="4642876" cy="30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4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506268" y="1026331"/>
            <a:ext cx="176800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000" b="1" dirty="0">
                <a:solidFill>
                  <a:srgbClr val="306996"/>
                </a:solidFill>
                <a:latin typeface="+mn-lt"/>
              </a:rPr>
              <a:t>Empresas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6831" y="1813173"/>
            <a:ext cx="5404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El tratamiento de los datos, como insumo productivo básico de la economía digital, plantea desafíos de cumplimiento reglamentario para las empresas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65707" y="371633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000" dirty="0">
                <a:solidFill>
                  <a:srgbClr val="306996"/>
                </a:solidFill>
              </a:rPr>
              <a:t>Las empresas deben </a:t>
            </a:r>
            <a:r>
              <a:rPr lang="es-MX" sz="2000" b="1" dirty="0">
                <a:solidFill>
                  <a:srgbClr val="306996"/>
                </a:solidFill>
              </a:rPr>
              <a:t>responsabilizarse y contar con políticas y procedimientos que se apeguen, </a:t>
            </a:r>
            <a:r>
              <a:rPr lang="es-MX" sz="2000" dirty="0">
                <a:solidFill>
                  <a:srgbClr val="306996"/>
                </a:solidFill>
              </a:rPr>
              <a:t>por ejemplo, </a:t>
            </a:r>
            <a:r>
              <a:rPr lang="es-MX" sz="2000" b="1" dirty="0">
                <a:solidFill>
                  <a:srgbClr val="306996"/>
                </a:solidFill>
              </a:rPr>
              <a:t>a los esquemas de autorregulación voluntaria, </a:t>
            </a:r>
            <a:r>
              <a:rPr lang="es-MX" sz="2000" dirty="0">
                <a:solidFill>
                  <a:srgbClr val="306996"/>
                </a:solidFill>
              </a:rPr>
              <a:t>los cuales les facilitarán que su actuación esté apegada a los estándares mínimos de seguridad contemplados en la normatividad de la materia.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349" y="1026331"/>
            <a:ext cx="4750471" cy="23514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3" y="4289680"/>
            <a:ext cx="1548392" cy="13202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37710" y="3423261"/>
            <a:ext cx="1219460" cy="10374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408" y="4747403"/>
            <a:ext cx="1123258" cy="11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04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506268" y="1026331"/>
            <a:ext cx="176800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000" b="1" dirty="0">
                <a:solidFill>
                  <a:srgbClr val="306996"/>
                </a:solidFill>
                <a:latin typeface="+mn-lt"/>
              </a:rPr>
              <a:t>Usuarios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2696" y="1807378"/>
            <a:ext cx="5134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Las personas somos las más afectadas y se encuentran en una posición de desventaja</a:t>
            </a:r>
            <a:r>
              <a:rPr lang="es-MX" sz="2000" dirty="0">
                <a:solidFill>
                  <a:srgbClr val="306996"/>
                </a:solidFill>
              </a:rPr>
              <a:t>.</a:t>
            </a:r>
            <a:endParaRPr lang="es-MX" sz="2000" b="1" dirty="0">
              <a:solidFill>
                <a:srgbClr val="306996"/>
              </a:solidFill>
            </a:endParaRPr>
          </a:p>
        </p:txBody>
      </p:sp>
      <p:sp>
        <p:nvSpPr>
          <p:cNvPr id="11" name="Título 3">
            <a:extLst/>
          </p:cNvPr>
          <p:cNvSpPr txBox="1">
            <a:spLocks/>
          </p:cNvSpPr>
          <p:nvPr/>
        </p:nvSpPr>
        <p:spPr>
          <a:xfrm>
            <a:off x="506268" y="1026331"/>
            <a:ext cx="176800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000" b="1" dirty="0">
                <a:solidFill>
                  <a:srgbClr val="306996"/>
                </a:solidFill>
                <a:latin typeface="+mn-lt"/>
              </a:rPr>
              <a:t>Usuarios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310913" y="3304978"/>
            <a:ext cx="2848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dirty="0">
                <a:solidFill>
                  <a:srgbClr val="306996"/>
                </a:solidFill>
              </a:rPr>
              <a:t>Navegar de forma segura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296633" y="4024456"/>
            <a:ext cx="457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Configurar la privacidad en redes sociales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296633" y="4721510"/>
            <a:ext cx="473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Proteger el acceso a dispositivos y cuentas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310913" y="5351852"/>
            <a:ext cx="4122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306996"/>
                </a:solidFill>
              </a:rPr>
              <a:t>Descargar software y aplicaciones de los sitios oficiales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7241267" y="3327728"/>
            <a:ext cx="276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Protegerse del malware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231755" y="3886120"/>
            <a:ext cx="4772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Mantener actualizado el software y aplicaciones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287411" y="4809457"/>
            <a:ext cx="457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Respaldar periódicamente la información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793835" y="1001405"/>
            <a:ext cx="5088123" cy="1323439"/>
          </a:xfrm>
          <a:prstGeom prst="rect">
            <a:avLst/>
          </a:prstGeom>
          <a:solidFill>
            <a:srgbClr val="55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bg1"/>
                </a:solidFill>
              </a:rPr>
              <a:t>Resulta prácticamente imposible que llevemos un seguimiento puntual de quiénes tienen información sobre nosotras o controlemos las formas en que puede ser utilizada.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287411" y="5612471"/>
            <a:ext cx="2709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Cuidar el entorno físico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505002" y="2634577"/>
            <a:ext cx="2634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306996"/>
                </a:solidFill>
              </a:rPr>
              <a:t>Recomendaciones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4" y="3223417"/>
            <a:ext cx="592220" cy="57722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14" y="3867332"/>
            <a:ext cx="630459" cy="64602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68" y="4634090"/>
            <a:ext cx="752580" cy="64779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52" y="5288580"/>
            <a:ext cx="657317" cy="72400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319" y="3223417"/>
            <a:ext cx="626436" cy="5921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266" y="3952129"/>
            <a:ext cx="724001" cy="61921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206" y="4660015"/>
            <a:ext cx="781159" cy="77163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1136" y="5458457"/>
            <a:ext cx="714802" cy="6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82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931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506268" y="1026331"/>
            <a:ext cx="176800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000" b="1" dirty="0">
                <a:solidFill>
                  <a:srgbClr val="306996"/>
                </a:solidFill>
                <a:latin typeface="+mn-lt"/>
              </a:rPr>
              <a:t>Video</a:t>
            </a:r>
          </a:p>
        </p:txBody>
      </p:sp>
      <p:pic>
        <p:nvPicPr>
          <p:cNvPr id="2" name="bNqUOIr1CTY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5692" y="815315"/>
            <a:ext cx="8138614" cy="55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506268" y="1026331"/>
            <a:ext cx="2365886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3000" b="1" dirty="0">
                <a:solidFill>
                  <a:srgbClr val="306996"/>
                </a:solidFill>
                <a:latin typeface="+mn-lt"/>
              </a:rPr>
              <a:t>Conclusiones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" b="97200" l="4050" r="94600">
                        <a14:foregroundMark x1="29900" y1="63400" x2="29900" y2="63400"/>
                        <a14:foregroundMark x1="29650" y1="38800" x2="29650" y2="38800"/>
                        <a14:foregroundMark x1="29450" y1="46400" x2="29450" y2="46400"/>
                        <a14:foregroundMark x1="28650" y1="55800" x2="28650" y2="55800"/>
                        <a14:foregroundMark x1="24400" y1="57800" x2="24400" y2="57800"/>
                        <a14:foregroundMark x1="23600" y1="79700" x2="23600" y2="79700"/>
                        <a14:foregroundMark x1="21050" y1="81700" x2="21050" y2="81700"/>
                        <a14:foregroundMark x1="25950" y1="34300" x2="25950" y2="34300"/>
                        <a14:foregroundMark x1="26100" y1="81100" x2="26100" y2="81100"/>
                        <a14:foregroundMark x1="34600" y1="73500" x2="34600" y2="73500"/>
                        <a14:foregroundMark x1="22600" y1="85800" x2="22600" y2="85800"/>
                        <a14:foregroundMark x1="24400" y1="81500" x2="24400" y2="81500"/>
                        <a14:foregroundMark x1="68750" y1="36100" x2="68950" y2="36700"/>
                        <a14:foregroundMark x1="75900" y1="23300" x2="75900" y2="23300"/>
                        <a14:foregroundMark x1="76000" y1="13700" x2="76000" y2="13700"/>
                        <a14:foregroundMark x1="70500" y1="16400" x2="70500" y2="16400"/>
                        <a14:foregroundMark x1="71550" y1="13900" x2="71550" y2="13900"/>
                        <a14:foregroundMark x1="75100" y1="9000" x2="75100" y2="9000"/>
                        <a14:foregroundMark x1="79350" y1="16800" x2="79350" y2="16800"/>
                        <a14:foregroundMark x1="72650" y1="57600" x2="72650" y2="57600"/>
                        <a14:foregroundMark x1="67150" y1="59800" x2="67150" y2="59800"/>
                        <a14:foregroundMark x1="63450" y1="64500" x2="63450" y2="64500"/>
                        <a14:foregroundMark x1="62350" y1="39900" x2="62350" y2="39900"/>
                        <a14:foregroundMark x1="60900" y1="33800" x2="60900" y2="33800"/>
                        <a14:foregroundMark x1="65600" y1="38100" x2="65600" y2="38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4318" y="1966150"/>
            <a:ext cx="5801835" cy="290091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9631" y="1978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La revolución digital de nuestra era constituye una oportunidad para promover la inclusión social, el bienestar económico, el respeto de los derechos humanos y un desarrollo sostenible para todos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9631" y="39084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Resulta imperante la colaboración multisectorial para encontrar alternativas de solución y avanzar en los cambios derivados del aumento exponencial en la oferta de bienes y servicios digitales</a:t>
            </a:r>
          </a:p>
        </p:txBody>
      </p:sp>
    </p:spTree>
    <p:extLst>
      <p:ext uri="{BB962C8B-B14F-4D97-AF65-F5344CB8AC3E}">
        <p14:creationId xmlns:p14="http://schemas.microsoft.com/office/powerpoint/2010/main" val="1868093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10E9DF5-C475-43F7-8577-B36EF5783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6449" y="2280920"/>
            <a:ext cx="6875551" cy="1781126"/>
          </a:xfrm>
        </p:spPr>
        <p:txBody>
          <a:bodyPr>
            <a:normAutofit fontScale="90000"/>
          </a:bodyPr>
          <a:lstStyle/>
          <a:p>
            <a:r>
              <a:rPr lang="es-MX" sz="4000" b="1" cap="small" dirty="0">
                <a:solidFill>
                  <a:srgbClr val="081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Blanca Lilia Ibarra Cadena</a:t>
            </a:r>
            <a:br>
              <a:rPr lang="es-MX" sz="4000" b="1" cap="small" dirty="0">
                <a:solidFill>
                  <a:srgbClr val="081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100" cap="small" dirty="0">
                <a:solidFill>
                  <a:srgbClr val="0815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Comisionada del Instituto Nacional de Transparencia, Acceso a la Información y Protección de Datos Personales</a:t>
            </a:r>
            <a:endParaRPr lang="es-MX" sz="4000" cap="small" dirty="0">
              <a:solidFill>
                <a:srgbClr val="0815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7FC1542-889A-48E5-9525-79EE64E3E0E1}"/>
              </a:ext>
            </a:extLst>
          </p:cNvPr>
          <p:cNvSpPr txBox="1">
            <a:spLocks/>
          </p:cNvSpPr>
          <p:nvPr/>
        </p:nvSpPr>
        <p:spPr>
          <a:xfrm>
            <a:off x="5212588" y="4263084"/>
            <a:ext cx="6858000" cy="49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97F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de enero de 2020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0" y="797169"/>
            <a:ext cx="11988526" cy="5556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0954" y="1203828"/>
            <a:ext cx="1072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¡Muchas gracias!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rgbClr val="3069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45240" y="2347707"/>
            <a:ext cx="88980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Blanca Lilia Ibarra Cadena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Comisionada del Instituto Nacional de Transparencia, Acceso a la Información y Protección de Datos Personales</a:t>
            </a:r>
          </a:p>
        </p:txBody>
      </p:sp>
      <p:pic>
        <p:nvPicPr>
          <p:cNvPr id="9" name="Imagen 8" descr="Captura de pantalla 2019-08-28 a las 8.31.53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92" y="3804627"/>
            <a:ext cx="2418306" cy="157592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16661" y="5738292"/>
            <a:ext cx="313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Sociedad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3069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76177" y="5771685"/>
            <a:ext cx="313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069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bl_ibarra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3069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57723" y="5771685"/>
            <a:ext cx="313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306996"/>
                </a:solidFill>
                <a:latin typeface="Calibri" panose="020F0502020204030204"/>
              </a:rPr>
              <a:t>blancaliliaibarra.mx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3069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Resultado de imagen de twitter log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92" y="5673495"/>
            <a:ext cx="658043" cy="6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linkedin logo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87" y="5654255"/>
            <a:ext cx="677283" cy="6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facebook logo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98" y="5803900"/>
            <a:ext cx="503989" cy="3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7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ángulo 27"/>
          <p:cNvSpPr/>
          <p:nvPr/>
        </p:nvSpPr>
        <p:spPr>
          <a:xfrm>
            <a:off x="8662107" y="4023574"/>
            <a:ext cx="3286262" cy="1938992"/>
          </a:xfrm>
          <a:prstGeom prst="rect">
            <a:avLst/>
          </a:prstGeom>
          <a:solidFill>
            <a:srgbClr val="18416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MX" sz="2000" b="1" dirty="0">
              <a:solidFill>
                <a:schemeClr val="bg1"/>
              </a:solidFill>
            </a:endParaRPr>
          </a:p>
          <a:p>
            <a:endParaRPr lang="es-MX" sz="2000" b="1" dirty="0">
              <a:solidFill>
                <a:schemeClr val="bg1"/>
              </a:solidFill>
            </a:endParaRPr>
          </a:p>
          <a:p>
            <a:endParaRPr lang="es-MX" sz="2000" b="1" dirty="0">
              <a:solidFill>
                <a:schemeClr val="bg1"/>
              </a:solidFill>
            </a:endParaRPr>
          </a:p>
          <a:p>
            <a:endParaRPr lang="es-MX" sz="2000" b="1" dirty="0">
              <a:solidFill>
                <a:schemeClr val="bg1"/>
              </a:solidFill>
            </a:endParaRPr>
          </a:p>
          <a:p>
            <a:endParaRPr lang="es-MX" sz="2000" b="1" dirty="0">
              <a:solidFill>
                <a:schemeClr val="bg1"/>
              </a:solidFill>
            </a:endParaRPr>
          </a:p>
          <a:p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895" y="953143"/>
            <a:ext cx="5474676" cy="1631216"/>
          </a:xfrm>
          <a:prstGeom prst="rect">
            <a:avLst/>
          </a:prstGeom>
          <a:solidFill>
            <a:srgbClr val="14B0A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Los avances digitales y la creciente espiral de innovación han generado </a:t>
            </a:r>
            <a:r>
              <a:rPr lang="es-MX" sz="2000" b="1" dirty="0">
                <a:solidFill>
                  <a:schemeClr val="bg1"/>
                </a:solidFill>
              </a:rPr>
              <a:t>una gran riqueza a partir del incremento masivo en la generación, recopilación, utilización y comercialización de datos digitales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94" y="1091400"/>
            <a:ext cx="1508794" cy="1464089"/>
          </a:xfrm>
          <a:prstGeom prst="rect">
            <a:avLst/>
          </a:prstGeom>
        </p:spPr>
      </p:pic>
      <p:sp>
        <p:nvSpPr>
          <p:cNvPr id="15" name="Título 3"/>
          <p:cNvSpPr txBox="1">
            <a:spLocks/>
          </p:cNvSpPr>
          <p:nvPr/>
        </p:nvSpPr>
        <p:spPr>
          <a:xfrm>
            <a:off x="1365739" y="3351423"/>
            <a:ext cx="6084277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Los nuevos paradigmas provocados por la Revolución Digital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404362407"/>
              </p:ext>
            </p:extLst>
          </p:nvPr>
        </p:nvGraphicFramePr>
        <p:xfrm>
          <a:off x="507895" y="3773970"/>
          <a:ext cx="7799967" cy="236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0" name="Picture 6" descr="Resultado de imagen de singapore flag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106" y="5079412"/>
            <a:ext cx="1048680" cy="6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7558" y="4209209"/>
            <a:ext cx="1094206" cy="53843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5760" y="4209209"/>
            <a:ext cx="883191" cy="587010"/>
          </a:xfrm>
          <a:prstGeom prst="rect">
            <a:avLst/>
          </a:prstGeom>
        </p:spPr>
      </p:pic>
      <p:sp>
        <p:nvSpPr>
          <p:cNvPr id="27" name="Título 3"/>
          <p:cNvSpPr txBox="1">
            <a:spLocks/>
          </p:cNvSpPr>
          <p:nvPr/>
        </p:nvSpPr>
        <p:spPr>
          <a:xfrm>
            <a:off x="8648474" y="3478100"/>
            <a:ext cx="3177943" cy="359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306996"/>
                </a:solidFill>
              </a:rPr>
              <a:t>Primer Tratado</a:t>
            </a:r>
          </a:p>
          <a:p>
            <a:r>
              <a:rPr lang="es-MX" sz="2000" b="1" dirty="0">
                <a:solidFill>
                  <a:srgbClr val="306996"/>
                </a:solidFill>
              </a:rPr>
              <a:t> Comercial Digital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4363" y="1122324"/>
            <a:ext cx="1433195" cy="16131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293" y="6470103"/>
            <a:ext cx="9308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Fuente: </a:t>
            </a:r>
            <a:r>
              <a:rPr lang="es-MX" sz="1100" u="sng" dirty="0">
                <a:solidFill>
                  <a:schemeClr val="bg1"/>
                </a:solidFill>
                <a:hlinkClick r:id="rId14"/>
              </a:rPr>
              <a:t>Informe sobre la economía digital 2019</a:t>
            </a:r>
            <a:r>
              <a:rPr lang="es-MX" sz="1100" dirty="0">
                <a:solidFill>
                  <a:schemeClr val="bg1"/>
                </a:solidFill>
                <a:hlinkClick r:id="rId14"/>
              </a:rPr>
              <a:t> </a:t>
            </a:r>
            <a:r>
              <a:rPr lang="es-MX" sz="1100" dirty="0">
                <a:solidFill>
                  <a:schemeClr val="bg1"/>
                </a:solidFill>
              </a:rPr>
              <a:t>de la Conferencia de las Naciones Unidas sobre Comercio y Desarrollo. </a:t>
            </a:r>
          </a:p>
        </p:txBody>
      </p:sp>
    </p:spTree>
    <p:extLst>
      <p:ext uri="{BB962C8B-B14F-4D97-AF65-F5344CB8AC3E}">
        <p14:creationId xmlns:p14="http://schemas.microsoft.com/office/powerpoint/2010/main" val="134623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ángulo 3"/>
          <p:cNvSpPr/>
          <p:nvPr/>
        </p:nvSpPr>
        <p:spPr>
          <a:xfrm>
            <a:off x="3030975" y="1016096"/>
            <a:ext cx="5827363" cy="1631216"/>
          </a:xfrm>
          <a:prstGeom prst="rect">
            <a:avLst/>
          </a:prstGeom>
          <a:solidFill>
            <a:srgbClr val="18416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/>
              <a:t>El concepto </a:t>
            </a:r>
            <a:r>
              <a:rPr lang="es-MX" sz="2000" b="1" dirty="0"/>
              <a:t>de economía global </a:t>
            </a:r>
            <a:r>
              <a:rPr lang="es-MX" sz="2000" dirty="0"/>
              <a:t>representa el sistema económico de la actualidad. Un sistema basado en la competencia, aprovechamiento y </a:t>
            </a:r>
            <a:r>
              <a:rPr lang="es-MX" sz="2000" b="1" dirty="0"/>
              <a:t>utilización de tecnologías o plataformas digitales</a:t>
            </a:r>
            <a:r>
              <a:rPr lang="es-MX" sz="2000" dirty="0"/>
              <a:t>, de las cuales </a:t>
            </a:r>
            <a:r>
              <a:rPr lang="es-MX" sz="2000" b="1" dirty="0"/>
              <a:t>los datos conforman parte medular de su estructura.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10" y="1025658"/>
            <a:ext cx="1620891" cy="16024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559" y="942298"/>
            <a:ext cx="1810657" cy="1769192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2033954" y="3217726"/>
            <a:ext cx="2157045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Beneficios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7297615" y="3223329"/>
            <a:ext cx="1787769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Desafíos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775982" y="4463690"/>
            <a:ext cx="5133505" cy="1113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Facilita la interacción entre actores</a:t>
            </a:r>
          </a:p>
          <a:p>
            <a:pPr algn="just"/>
            <a:endParaRPr lang="es-MX" sz="2000" b="1" dirty="0">
              <a:solidFill>
                <a:srgbClr val="30699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Reduce las barreras que separan los mercados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rgbClr val="30699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Incentiva las transacciones comerciales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677" y="3236924"/>
            <a:ext cx="993706" cy="91832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677" y="4920437"/>
            <a:ext cx="1133106" cy="965390"/>
          </a:xfrm>
          <a:prstGeom prst="rect">
            <a:avLst/>
          </a:prstGeom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7207489" y="4680114"/>
            <a:ext cx="4860989" cy="1113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Cuestiona el concepto de privacidad</a:t>
            </a:r>
          </a:p>
          <a:p>
            <a:pPr algn="just"/>
            <a:endParaRPr lang="es-MX" sz="2000" b="1" dirty="0">
              <a:solidFill>
                <a:srgbClr val="30699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Tratamiento indebido de datos personales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rgbClr val="30699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Facilita actividades ilícitas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000" b="1" dirty="0">
              <a:solidFill>
                <a:srgbClr val="30699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306996"/>
                </a:solidFill>
              </a:rPr>
              <a:t>Prevalece una brecha digital</a:t>
            </a:r>
          </a:p>
        </p:txBody>
      </p:sp>
    </p:spTree>
    <p:extLst>
      <p:ext uri="{BB962C8B-B14F-4D97-AF65-F5344CB8AC3E}">
        <p14:creationId xmlns:p14="http://schemas.microsoft.com/office/powerpoint/2010/main" val="4526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84169"/>
          </a:solidFill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-128955" y="951940"/>
            <a:ext cx="6084277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¿Qué es una economía digital?</a:t>
            </a:r>
          </a:p>
        </p:txBody>
      </p:sp>
      <p:pic>
        <p:nvPicPr>
          <p:cNvPr id="2050" name="Picture 2" descr="Resultado de imagen de cepal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6" y="1522880"/>
            <a:ext cx="697434" cy="8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9133561"/>
              </p:ext>
            </p:extLst>
          </p:nvPr>
        </p:nvGraphicFramePr>
        <p:xfrm>
          <a:off x="-859190" y="1417245"/>
          <a:ext cx="8299940" cy="479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45" y="2627267"/>
            <a:ext cx="1040105" cy="11867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5856" y="5154888"/>
            <a:ext cx="1030633" cy="10559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4046" y="1584067"/>
            <a:ext cx="1047822" cy="1055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010EEB-D3B4-492A-A709-EA0E058BCE5D}"/>
              </a:ext>
            </a:extLst>
          </p:cNvPr>
          <p:cNvSpPr txBox="1"/>
          <p:nvPr/>
        </p:nvSpPr>
        <p:spPr>
          <a:xfrm>
            <a:off x="7458695" y="2160423"/>
            <a:ext cx="4066209" cy="584775"/>
          </a:xfrm>
          <a:prstGeom prst="rect">
            <a:avLst/>
          </a:prstGeom>
          <a:solidFill>
            <a:srgbClr val="14B0A5"/>
          </a:solidFill>
          <a:ln>
            <a:solidFill>
              <a:srgbClr val="14B0A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MX" sz="1600" b="1" dirty="0">
                <a:solidFill>
                  <a:schemeClr val="bg1"/>
                </a:solidFill>
                <a:latin typeface="+mj-lt"/>
              </a:rPr>
              <a:t>Impacta en </a:t>
            </a:r>
            <a:r>
              <a:rPr lang="es-ES" sz="1600" b="1" dirty="0">
                <a:solidFill>
                  <a:schemeClr val="bg1"/>
                </a:solidFill>
                <a:latin typeface="+mj-lt"/>
              </a:rPr>
              <a:t>la productividad, el comercio, el empleo y el crecimiento económico</a:t>
            </a:r>
            <a:endParaRPr lang="es-MX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46263-E72E-408B-B9F1-4169AD45F61A}"/>
              </a:ext>
            </a:extLst>
          </p:cNvPr>
          <p:cNvSpPr txBox="1"/>
          <p:nvPr/>
        </p:nvSpPr>
        <p:spPr>
          <a:xfrm>
            <a:off x="7458696" y="2986640"/>
            <a:ext cx="4066208" cy="830997"/>
          </a:xfrm>
          <a:prstGeom prst="rect">
            <a:avLst/>
          </a:prstGeom>
          <a:solidFill>
            <a:srgbClr val="55B1BF"/>
          </a:solidFill>
          <a:ln>
            <a:solidFill>
              <a:srgbClr val="55B1B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kern="0" dirty="0">
                <a:solidFill>
                  <a:schemeClr val="bg1"/>
                </a:solidFill>
                <a:latin typeface="Calibri Light" panose="020F0302020204030204"/>
              </a:rPr>
              <a:t>El comercio electrónico global se duplicó entre 2013 y 2015, alcanzó un valor de 25 billones de dólares</a:t>
            </a:r>
            <a:endParaRPr lang="es-MX" sz="1600" b="1" kern="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9B565-85B7-4475-BB05-7E99B74205EE}"/>
              </a:ext>
            </a:extLst>
          </p:cNvPr>
          <p:cNvSpPr txBox="1"/>
          <p:nvPr/>
        </p:nvSpPr>
        <p:spPr>
          <a:xfrm>
            <a:off x="7458696" y="4059079"/>
            <a:ext cx="4066208" cy="584775"/>
          </a:xfrm>
          <a:prstGeom prst="rect">
            <a:avLst/>
          </a:prstGeom>
          <a:solidFill>
            <a:srgbClr val="184169"/>
          </a:solidFill>
          <a:ln>
            <a:solidFill>
              <a:srgbClr val="184169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MX" sz="1600" b="1" kern="0" dirty="0">
                <a:solidFill>
                  <a:schemeClr val="bg1"/>
                </a:solidFill>
                <a:latin typeface="Calibri Light" panose="020F0302020204030204"/>
              </a:rPr>
              <a:t>La provisión de servicios públicos (por ejemplo, salud o educación)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AD91C-312D-43A8-8ACE-7458B669E847}"/>
              </a:ext>
            </a:extLst>
          </p:cNvPr>
          <p:cNvSpPr txBox="1"/>
          <p:nvPr/>
        </p:nvSpPr>
        <p:spPr>
          <a:xfrm>
            <a:off x="7458695" y="4893426"/>
            <a:ext cx="4066208" cy="584775"/>
          </a:xfrm>
          <a:prstGeom prst="rect">
            <a:avLst/>
          </a:prstGeom>
          <a:solidFill>
            <a:srgbClr val="4E4E9E"/>
          </a:solidFill>
          <a:ln>
            <a:solidFill>
              <a:srgbClr val="4E4E9E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MX" sz="1600" b="1" kern="0" dirty="0">
                <a:solidFill>
                  <a:schemeClr val="bg1"/>
                </a:solidFill>
                <a:latin typeface="Calibri Light" panose="020F0302020204030204"/>
              </a:rPr>
              <a:t>La protección y seguridad de datos de carácter personal</a:t>
            </a: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7E38B9A0-A044-4705-8B4D-23C958FCAF99}"/>
              </a:ext>
            </a:extLst>
          </p:cNvPr>
          <p:cNvSpPr txBox="1">
            <a:spLocks/>
          </p:cNvSpPr>
          <p:nvPr/>
        </p:nvSpPr>
        <p:spPr>
          <a:xfrm>
            <a:off x="7737805" y="1506225"/>
            <a:ext cx="3544478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306996"/>
                </a:solidFill>
                <a:latin typeface="+mn-lt"/>
              </a:rPr>
              <a:t>Impactos de la Economía Digital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88523" y="649482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Economía digital para el cambio estructural y la igualdad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, elaborado por la CEPAL. </a:t>
            </a:r>
            <a:endParaRPr lang="es-MX" sz="100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78018" y="6485400"/>
            <a:ext cx="6126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Fuente: 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3148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265472" y="1019661"/>
            <a:ext cx="11444140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Plataformas Facilitadoras y Base Institucional de la Economía Digital</a:t>
            </a:r>
          </a:p>
        </p:txBody>
      </p:sp>
      <p:sp useBgFill="1">
        <p:nvSpPr>
          <p:cNvPr id="14" name="Freeform 16">
            <a:extLst>
              <a:ext uri="{FF2B5EF4-FFF2-40B4-BE49-F238E27FC236}">
                <a16:creationId xmlns:a16="http://schemas.microsoft.com/office/drawing/2014/main" id="{3D8E63CF-CD94-4928-A312-B423CB96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024" y="1700574"/>
            <a:ext cx="909304" cy="907902"/>
          </a:xfrm>
          <a:custGeom>
            <a:avLst/>
            <a:gdLst>
              <a:gd name="T0" fmla="*/ 0 w 2856"/>
              <a:gd name="T1" fmla="*/ 1446 h 2853"/>
              <a:gd name="T2" fmla="*/ 1446 w 2856"/>
              <a:gd name="T3" fmla="*/ 0 h 2853"/>
              <a:gd name="T4" fmla="*/ 1446 w 2856"/>
              <a:gd name="T5" fmla="*/ 0 h 2853"/>
              <a:gd name="T6" fmla="*/ 1446 w 2856"/>
              <a:gd name="T7" fmla="*/ 0 h 2853"/>
              <a:gd name="T8" fmla="*/ 2492 w 2856"/>
              <a:gd name="T9" fmla="*/ 448 h 2853"/>
              <a:gd name="T10" fmla="*/ 2492 w 2856"/>
              <a:gd name="T11" fmla="*/ 448 h 2853"/>
              <a:gd name="T12" fmla="*/ 2492 w 2856"/>
              <a:gd name="T13" fmla="*/ 448 h 2853"/>
              <a:gd name="T14" fmla="*/ 2855 w 2856"/>
              <a:gd name="T15" fmla="*/ 1406 h 2853"/>
              <a:gd name="T16" fmla="*/ 2855 w 2856"/>
              <a:gd name="T17" fmla="*/ 1406 h 2853"/>
              <a:gd name="T18" fmla="*/ 2855 w 2856"/>
              <a:gd name="T19" fmla="*/ 1406 h 2853"/>
              <a:gd name="T20" fmla="*/ 1409 w 2856"/>
              <a:gd name="T21" fmla="*/ 2852 h 2853"/>
              <a:gd name="T22" fmla="*/ 1409 w 2856"/>
              <a:gd name="T23" fmla="*/ 2852 h 2853"/>
              <a:gd name="T24" fmla="*/ 1409 w 2856"/>
              <a:gd name="T25" fmla="*/ 2852 h 2853"/>
              <a:gd name="T26" fmla="*/ 363 w 2856"/>
              <a:gd name="T27" fmla="*/ 2404 h 2853"/>
              <a:gd name="T28" fmla="*/ 363 w 2856"/>
              <a:gd name="T29" fmla="*/ 2404 h 2853"/>
              <a:gd name="T30" fmla="*/ 363 w 2856"/>
              <a:gd name="T31" fmla="*/ 2404 h 2853"/>
              <a:gd name="T32" fmla="*/ 0 w 2856"/>
              <a:gd name="T33" fmla="*/ 1446 h 2853"/>
              <a:gd name="T34" fmla="*/ 0 w 2856"/>
              <a:gd name="T35" fmla="*/ 1446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6" h="2853">
                <a:moveTo>
                  <a:pt x="0" y="1446"/>
                </a:moveTo>
                <a:cubicBezTo>
                  <a:pt x="0" y="647"/>
                  <a:pt x="647" y="0"/>
                  <a:pt x="1446" y="0"/>
                </a:cubicBezTo>
                <a:lnTo>
                  <a:pt x="1446" y="0"/>
                </a:lnTo>
                <a:lnTo>
                  <a:pt x="1446" y="0"/>
                </a:lnTo>
                <a:cubicBezTo>
                  <a:pt x="1858" y="0"/>
                  <a:pt x="2229" y="172"/>
                  <a:pt x="2492" y="448"/>
                </a:cubicBezTo>
                <a:lnTo>
                  <a:pt x="2492" y="448"/>
                </a:lnTo>
                <a:lnTo>
                  <a:pt x="2492" y="448"/>
                </a:lnTo>
                <a:cubicBezTo>
                  <a:pt x="2718" y="702"/>
                  <a:pt x="2855" y="1038"/>
                  <a:pt x="2855" y="1406"/>
                </a:cubicBezTo>
                <a:lnTo>
                  <a:pt x="2855" y="1406"/>
                </a:lnTo>
                <a:lnTo>
                  <a:pt x="2855" y="1406"/>
                </a:lnTo>
                <a:cubicBezTo>
                  <a:pt x="2855" y="2204"/>
                  <a:pt x="2208" y="2852"/>
                  <a:pt x="1409" y="2852"/>
                </a:cubicBezTo>
                <a:lnTo>
                  <a:pt x="1409" y="2852"/>
                </a:lnTo>
                <a:lnTo>
                  <a:pt x="1409" y="2852"/>
                </a:lnTo>
                <a:cubicBezTo>
                  <a:pt x="998" y="2852"/>
                  <a:pt x="626" y="2680"/>
                  <a:pt x="363" y="2404"/>
                </a:cubicBezTo>
                <a:lnTo>
                  <a:pt x="363" y="2404"/>
                </a:lnTo>
                <a:lnTo>
                  <a:pt x="363" y="2404"/>
                </a:lnTo>
                <a:cubicBezTo>
                  <a:pt x="137" y="2149"/>
                  <a:pt x="0" y="1814"/>
                  <a:pt x="0" y="1446"/>
                </a:cubicBezTo>
                <a:lnTo>
                  <a:pt x="0" y="1446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8581BD3-A247-4BCE-8D9B-C14E1689B632}"/>
              </a:ext>
            </a:extLst>
          </p:cNvPr>
          <p:cNvSpPr txBox="1">
            <a:spLocks/>
          </p:cNvSpPr>
          <p:nvPr/>
        </p:nvSpPr>
        <p:spPr>
          <a:xfrm>
            <a:off x="1169284" y="2744646"/>
            <a:ext cx="2104989" cy="3154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Blockchain</a:t>
            </a:r>
          </a:p>
        </p:txBody>
      </p:sp>
      <p:pic>
        <p:nvPicPr>
          <p:cNvPr id="16" name="Picture 16" descr="Resultado de imagen para blockchain icon png">
            <a:extLst>
              <a:ext uri="{FF2B5EF4-FFF2-40B4-BE49-F238E27FC236}">
                <a16:creationId xmlns:a16="http://schemas.microsoft.com/office/drawing/2014/main" id="{66D2434F-A748-4B01-9A27-D2907397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5" y="2422343"/>
            <a:ext cx="819910" cy="8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esultado de imagen para NUBE ICON PNG">
            <a:extLst>
              <a:ext uri="{FF2B5EF4-FFF2-40B4-BE49-F238E27FC236}">
                <a16:creationId xmlns:a16="http://schemas.microsoft.com/office/drawing/2014/main" id="{793BE8DA-8EB4-4A92-ABBA-528D86D5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3" y="3349528"/>
            <a:ext cx="680420" cy="6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B00B7EEE-ED84-4E60-8144-CD7784A34653}"/>
              </a:ext>
            </a:extLst>
          </p:cNvPr>
          <p:cNvSpPr txBox="1">
            <a:spLocks/>
          </p:cNvSpPr>
          <p:nvPr/>
        </p:nvSpPr>
        <p:spPr>
          <a:xfrm>
            <a:off x="1468632" y="3397158"/>
            <a:ext cx="1374986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Cómputo</a:t>
            </a: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nube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Picture 8" descr="Resultado de imagen para ROBOT ICON PNG">
            <a:extLst>
              <a:ext uri="{FF2B5EF4-FFF2-40B4-BE49-F238E27FC236}">
                <a16:creationId xmlns:a16="http://schemas.microsoft.com/office/drawing/2014/main" id="{A7A25980-68E9-4EAE-ACD2-7B869E2D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3" y="4107188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9932A5B5-B13A-4C7C-8963-DFE39FBDF603}"/>
              </a:ext>
            </a:extLst>
          </p:cNvPr>
          <p:cNvSpPr txBox="1">
            <a:spLocks/>
          </p:cNvSpPr>
          <p:nvPr/>
        </p:nvSpPr>
        <p:spPr>
          <a:xfrm>
            <a:off x="1470698" y="4133580"/>
            <a:ext cx="1374986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Inteligencia</a:t>
            </a: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Artificial </a:t>
            </a:r>
          </a:p>
        </p:txBody>
      </p:sp>
      <p:pic>
        <p:nvPicPr>
          <p:cNvPr id="25" name="Picture 18" descr="Resultado de imagen para IOT icon png">
            <a:extLst>
              <a:ext uri="{FF2B5EF4-FFF2-40B4-BE49-F238E27FC236}">
                <a16:creationId xmlns:a16="http://schemas.microsoft.com/office/drawing/2014/main" id="{EF4BFCC3-937B-42C8-B8EF-FB4C5728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24" y="4143689"/>
            <a:ext cx="585161" cy="5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493133A3-9659-4303-ADA1-FF2B8A8F7B86}"/>
              </a:ext>
            </a:extLst>
          </p:cNvPr>
          <p:cNvSpPr txBox="1">
            <a:spLocks/>
          </p:cNvSpPr>
          <p:nvPr/>
        </p:nvSpPr>
        <p:spPr>
          <a:xfrm>
            <a:off x="3818397" y="4189827"/>
            <a:ext cx="1348692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Internet de las </a:t>
            </a: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cosas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F3DC6C11-E8B5-4997-9579-FEB82D5995C4}"/>
              </a:ext>
            </a:extLst>
          </p:cNvPr>
          <p:cNvSpPr txBox="1">
            <a:spLocks/>
          </p:cNvSpPr>
          <p:nvPr/>
        </p:nvSpPr>
        <p:spPr>
          <a:xfrm>
            <a:off x="3857506" y="2539718"/>
            <a:ext cx="982765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Redes </a:t>
            </a: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Sociales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47944E-EF87-4832-880E-F5D783E08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900" y="3242253"/>
            <a:ext cx="815411" cy="739204"/>
          </a:xfrm>
          <a:prstGeom prst="rect">
            <a:avLst/>
          </a:prstGeom>
        </p:spPr>
      </p:pic>
      <p:sp>
        <p:nvSpPr>
          <p:cNvPr id="31" name="Subtitle 2">
            <a:extLst>
              <a:ext uri="{FF2B5EF4-FFF2-40B4-BE49-F238E27FC236}">
                <a16:creationId xmlns:a16="http://schemas.microsoft.com/office/drawing/2014/main" id="{550FB79C-EBA3-4871-87C5-02C26B47518B}"/>
              </a:ext>
            </a:extLst>
          </p:cNvPr>
          <p:cNvSpPr txBox="1">
            <a:spLocks/>
          </p:cNvSpPr>
          <p:nvPr/>
        </p:nvSpPr>
        <p:spPr>
          <a:xfrm>
            <a:off x="3760644" y="3438299"/>
            <a:ext cx="1126461" cy="31585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050"/>
              </a:lnSpc>
            </a:pPr>
            <a:r>
              <a:rPr lang="en-US" sz="2000" b="1" i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Big Data</a:t>
            </a:r>
          </a:p>
        </p:txBody>
      </p:sp>
      <p:sp>
        <p:nvSpPr>
          <p:cNvPr id="32" name="Título 3">
            <a:extLst>
              <a:ext uri="{FF2B5EF4-FFF2-40B4-BE49-F238E27FC236}">
                <a16:creationId xmlns:a16="http://schemas.microsoft.com/office/drawing/2014/main" id="{9DB58A36-6929-43A6-9DF1-565E2703F3BD}"/>
              </a:ext>
            </a:extLst>
          </p:cNvPr>
          <p:cNvSpPr txBox="1">
            <a:spLocks/>
          </p:cNvSpPr>
          <p:nvPr/>
        </p:nvSpPr>
        <p:spPr>
          <a:xfrm>
            <a:off x="225526" y="5419444"/>
            <a:ext cx="5557614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306996"/>
                </a:solidFill>
              </a:rPr>
              <a:t>Ofrecen insumos que permiten mejorar las estrategias y procesos de toma de decisiones</a:t>
            </a:r>
          </a:p>
        </p:txBody>
      </p:sp>
      <p:sp>
        <p:nvSpPr>
          <p:cNvPr id="33" name="Título 3">
            <a:extLst>
              <a:ext uri="{FF2B5EF4-FFF2-40B4-BE49-F238E27FC236}">
                <a16:creationId xmlns:a16="http://schemas.microsoft.com/office/drawing/2014/main" id="{0BC41710-D50F-4C64-9B85-7E85CCF27D3E}"/>
              </a:ext>
            </a:extLst>
          </p:cNvPr>
          <p:cNvSpPr txBox="1">
            <a:spLocks/>
          </p:cNvSpPr>
          <p:nvPr/>
        </p:nvSpPr>
        <p:spPr>
          <a:xfrm>
            <a:off x="225526" y="1850038"/>
            <a:ext cx="5557614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306996"/>
                </a:solidFill>
              </a:rPr>
              <a:t>Tecnologías como: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727A21-ACF4-4D93-AE36-CD25B129F6B9}"/>
              </a:ext>
            </a:extLst>
          </p:cNvPr>
          <p:cNvSpPr/>
          <p:nvPr/>
        </p:nvSpPr>
        <p:spPr>
          <a:xfrm>
            <a:off x="6408862" y="2038785"/>
            <a:ext cx="5199905" cy="1323439"/>
          </a:xfrm>
          <a:prstGeom prst="rect">
            <a:avLst/>
          </a:prstGeom>
          <a:solidFill>
            <a:srgbClr val="18416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>
                    <a:lumMod val="95000"/>
                  </a:schemeClr>
                </a:solidFill>
              </a:rPr>
              <a:t>Factores complementarios del ecosistema digital que conforman una condición necesaria para expandir los beneficios generados por el uso de TIC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8FC29D-EB41-4595-B734-010CF2DB6E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150" y="3892910"/>
            <a:ext cx="1374986" cy="892166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B8F6B797-F754-48EB-8034-2B7BE527916D}"/>
              </a:ext>
            </a:extLst>
          </p:cNvPr>
          <p:cNvSpPr txBox="1">
            <a:spLocks/>
          </p:cNvSpPr>
          <p:nvPr/>
        </p:nvSpPr>
        <p:spPr>
          <a:xfrm>
            <a:off x="6232350" y="4850967"/>
            <a:ext cx="1348692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Capital Humano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DAF7EEF-A6E3-47DE-BC4C-16B1E36FCB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7687" y="3538156"/>
            <a:ext cx="1216162" cy="1483718"/>
          </a:xfrm>
          <a:prstGeom prst="rect">
            <a:avLst/>
          </a:prstGeom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944CB566-612C-41CF-AA6F-B4203600F625}"/>
              </a:ext>
            </a:extLst>
          </p:cNvPr>
          <p:cNvSpPr txBox="1">
            <a:spLocks/>
          </p:cNvSpPr>
          <p:nvPr/>
        </p:nvSpPr>
        <p:spPr>
          <a:xfrm>
            <a:off x="7783821" y="4865412"/>
            <a:ext cx="2300175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Infraestructura</a:t>
            </a: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Telecomunicaciones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F4D09657-5F37-4CFF-A8DA-98BA28BF9E91}"/>
              </a:ext>
            </a:extLst>
          </p:cNvPr>
          <p:cNvSpPr txBox="1">
            <a:spLocks/>
          </p:cNvSpPr>
          <p:nvPr/>
        </p:nvSpPr>
        <p:spPr>
          <a:xfrm>
            <a:off x="9860312" y="4887222"/>
            <a:ext cx="2128909" cy="585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Sistema de </a:t>
            </a: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Innovación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6B4A721-7F7F-4CA2-A1FE-8D7D81C00A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7007" y="3707138"/>
            <a:ext cx="962025" cy="10382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A65B1CD-7FDD-46DE-B358-42BB3065FB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6897" y="2365476"/>
            <a:ext cx="891617" cy="784928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4888523" y="649482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Economía digital para el cambio estructural y la igualdad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, elaborado por la CEPAL. 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BF82B859-AD09-4FB4-A2F0-74DB6527C1B0}"/>
              </a:ext>
            </a:extLst>
          </p:cNvPr>
          <p:cNvSpPr txBox="1">
            <a:spLocks/>
          </p:cNvSpPr>
          <p:nvPr/>
        </p:nvSpPr>
        <p:spPr>
          <a:xfrm>
            <a:off x="506268" y="1026331"/>
            <a:ext cx="7061412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Entonces…. ¿Qué es una economía digital?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FC153-C817-4065-8D7B-15C6FF8119A0}"/>
              </a:ext>
            </a:extLst>
          </p:cNvPr>
          <p:cNvSpPr/>
          <p:nvPr/>
        </p:nvSpPr>
        <p:spPr>
          <a:xfrm>
            <a:off x="5704114" y="1956033"/>
            <a:ext cx="51054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306996"/>
                </a:solidFill>
                <a:ea typeface="Calibri" panose="020F0502020204030204" pitchFamily="34" charset="0"/>
              </a:rPr>
              <a:t>El uso generalizado de TIC para contribuir a la economía real, ya sea:</a:t>
            </a:r>
            <a:endParaRPr lang="es-MX" sz="2400" dirty="0">
              <a:solidFill>
                <a:srgbClr val="306996"/>
              </a:solidFill>
            </a:endParaRP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1CF8CC61-B696-424C-886B-ACAD4B633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96" y="2071897"/>
            <a:ext cx="4213085" cy="339592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FB6871A-5272-4683-9337-F806E2DD3E36}"/>
              </a:ext>
            </a:extLst>
          </p:cNvPr>
          <p:cNvSpPr txBox="1">
            <a:spLocks/>
          </p:cNvSpPr>
          <p:nvPr/>
        </p:nvSpPr>
        <p:spPr>
          <a:xfrm>
            <a:off x="4968993" y="3429000"/>
            <a:ext cx="1801307" cy="31585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Directamente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CCA57FB-320C-4A82-8BA0-75D26AE9363D}"/>
              </a:ext>
            </a:extLst>
          </p:cNvPr>
          <p:cNvSpPr txBox="1">
            <a:spLocks/>
          </p:cNvSpPr>
          <p:nvPr/>
        </p:nvSpPr>
        <p:spPr>
          <a:xfrm>
            <a:off x="9008208" y="3271072"/>
            <a:ext cx="1801307" cy="31585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n-US" sz="2000" b="1" dirty="0" err="1">
                <a:solidFill>
                  <a:srgbClr val="30699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Indirectamente</a:t>
            </a:r>
            <a:endParaRPr lang="en-US" sz="2000" b="1" dirty="0">
              <a:solidFill>
                <a:srgbClr val="306996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D2BB7C-2079-41C8-9FFB-D50C5E8DC07C}"/>
              </a:ext>
            </a:extLst>
          </p:cNvPr>
          <p:cNvSpPr/>
          <p:nvPr/>
        </p:nvSpPr>
        <p:spPr>
          <a:xfrm>
            <a:off x="4171614" y="4021274"/>
            <a:ext cx="33960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rgbClr val="306996"/>
                </a:solidFill>
                <a:ea typeface="Calibri" panose="020F0502020204030204" pitchFamily="34" charset="0"/>
              </a:rPr>
              <a:t>A partir del </a:t>
            </a:r>
            <a:r>
              <a:rPr lang="es-ES" sz="2200" b="1" dirty="0">
                <a:solidFill>
                  <a:srgbClr val="306996"/>
                </a:solidFill>
                <a:ea typeface="Calibri" panose="020F0502020204030204" pitchFamily="34" charset="0"/>
              </a:rPr>
              <a:t>desarrollo de aplicaciones y plataformas </a:t>
            </a:r>
            <a:r>
              <a:rPr lang="es-ES" sz="2200" dirty="0">
                <a:solidFill>
                  <a:srgbClr val="306996"/>
                </a:solidFill>
                <a:ea typeface="Calibri" panose="020F0502020204030204" pitchFamily="34" charset="0"/>
              </a:rPr>
              <a:t>centradas en el uso intensivo de datos</a:t>
            </a:r>
            <a:endParaRPr lang="es-MX" sz="2200" dirty="0">
              <a:solidFill>
                <a:srgbClr val="30699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BC7EC-A104-4180-800A-9F4BD9501829}"/>
              </a:ext>
            </a:extLst>
          </p:cNvPr>
          <p:cNvSpPr/>
          <p:nvPr/>
        </p:nvSpPr>
        <p:spPr>
          <a:xfrm>
            <a:off x="8181807" y="3929963"/>
            <a:ext cx="33960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solidFill>
                  <a:srgbClr val="306996"/>
                </a:solidFill>
              </a:rPr>
              <a:t>Impulsando el </a:t>
            </a:r>
            <a:r>
              <a:rPr lang="es-MX" sz="2200" b="1" dirty="0">
                <a:solidFill>
                  <a:srgbClr val="306996"/>
                </a:solidFill>
              </a:rPr>
              <a:t>surgimiento de nuevas empresas</a:t>
            </a:r>
            <a:r>
              <a:rPr lang="es-MX" sz="2200" dirty="0">
                <a:solidFill>
                  <a:srgbClr val="306996"/>
                </a:solidFill>
              </a:rPr>
              <a:t> o volviendo </a:t>
            </a:r>
            <a:r>
              <a:rPr lang="es-MX" sz="2200" b="1" dirty="0">
                <a:solidFill>
                  <a:srgbClr val="306996"/>
                </a:solidFill>
              </a:rPr>
              <a:t>más eficaces las industrias tradicionales</a:t>
            </a:r>
            <a:endParaRPr lang="es-MX" sz="2200" dirty="0">
              <a:solidFill>
                <a:srgbClr val="306996"/>
              </a:solidFill>
            </a:endParaRPr>
          </a:p>
          <a:p>
            <a:pPr algn="just"/>
            <a:endParaRPr lang="es-MX" sz="2200" dirty="0">
              <a:solidFill>
                <a:srgbClr val="306996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88523" y="649482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Economía digital para el cambio estructural y la igualdad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, elaborado por la CEPAL. 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DD46FB0-145E-4621-81F5-280094AF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1127775 w 12192000"/>
              <a:gd name="connsiteY0" fmla="*/ 1139483 h 6858000"/>
              <a:gd name="connsiteX1" fmla="*/ 379828 w 12192000"/>
              <a:gd name="connsiteY1" fmla="*/ 1887430 h 6858000"/>
              <a:gd name="connsiteX2" fmla="*/ 379828 w 12192000"/>
              <a:gd name="connsiteY2" fmla="*/ 4879130 h 6858000"/>
              <a:gd name="connsiteX3" fmla="*/ 1127775 w 12192000"/>
              <a:gd name="connsiteY3" fmla="*/ 5627077 h 6858000"/>
              <a:gd name="connsiteX4" fmla="*/ 5033875 w 12192000"/>
              <a:gd name="connsiteY4" fmla="*/ 5627077 h 6858000"/>
              <a:gd name="connsiteX5" fmla="*/ 5781822 w 12192000"/>
              <a:gd name="connsiteY5" fmla="*/ 4879130 h 6858000"/>
              <a:gd name="connsiteX6" fmla="*/ 5781822 w 12192000"/>
              <a:gd name="connsiteY6" fmla="*/ 1887430 h 6858000"/>
              <a:gd name="connsiteX7" fmla="*/ 5033875 w 12192000"/>
              <a:gd name="connsiteY7" fmla="*/ 113948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127775" y="1139483"/>
                </a:moveTo>
                <a:cubicBezTo>
                  <a:pt x="714695" y="1139483"/>
                  <a:pt x="379828" y="1474350"/>
                  <a:pt x="379828" y="1887430"/>
                </a:cubicBezTo>
                <a:lnTo>
                  <a:pt x="379828" y="4879130"/>
                </a:lnTo>
                <a:cubicBezTo>
                  <a:pt x="379828" y="5292210"/>
                  <a:pt x="714695" y="5627077"/>
                  <a:pt x="1127775" y="5627077"/>
                </a:cubicBezTo>
                <a:lnTo>
                  <a:pt x="5033875" y="5627077"/>
                </a:lnTo>
                <a:cubicBezTo>
                  <a:pt x="5446955" y="5627077"/>
                  <a:pt x="5781822" y="5292210"/>
                  <a:pt x="5781822" y="4879130"/>
                </a:cubicBezTo>
                <a:lnTo>
                  <a:pt x="5781822" y="1887430"/>
                </a:lnTo>
                <a:cubicBezTo>
                  <a:pt x="5781822" y="1474350"/>
                  <a:pt x="5446955" y="1139483"/>
                  <a:pt x="5033875" y="113948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6EB058D-07F8-4AEA-949C-64685FC71C82}"/>
              </a:ext>
            </a:extLst>
          </p:cNvPr>
          <p:cNvSpPr txBox="1">
            <a:spLocks/>
          </p:cNvSpPr>
          <p:nvPr/>
        </p:nvSpPr>
        <p:spPr>
          <a:xfrm>
            <a:off x="298129" y="1019660"/>
            <a:ext cx="5601928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  <a:latin typeface="+mn-lt"/>
              </a:rPr>
              <a:t>Evolución de la Economía Digital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2BBCD32-0E0D-41DF-A358-DC1086F73184}"/>
              </a:ext>
            </a:extLst>
          </p:cNvPr>
          <p:cNvSpPr txBox="1">
            <a:spLocks/>
          </p:cNvSpPr>
          <p:nvPr/>
        </p:nvSpPr>
        <p:spPr>
          <a:xfrm>
            <a:off x="417872" y="1912288"/>
            <a:ext cx="4861700" cy="422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solidFill>
                  <a:srgbClr val="306996"/>
                </a:solidFill>
              </a:rPr>
              <a:t>Flujo Masivo de Datos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8583A-1F69-4CD4-82F6-1EBCA7492E76}"/>
              </a:ext>
            </a:extLst>
          </p:cNvPr>
          <p:cNvSpPr/>
          <p:nvPr/>
        </p:nvSpPr>
        <p:spPr>
          <a:xfrm>
            <a:off x="298128" y="2505670"/>
            <a:ext cx="7245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306996"/>
                </a:solidFill>
                <a:ea typeface="Calibri" panose="020F0502020204030204" pitchFamily="34" charset="0"/>
              </a:rPr>
              <a:t>En 1992, el tráfico mundial a través del Protocolo de Internet registraba alrededor de </a:t>
            </a:r>
            <a:r>
              <a:rPr lang="es-ES" sz="2200" b="1" dirty="0">
                <a:solidFill>
                  <a:srgbClr val="306996"/>
                </a:solidFill>
                <a:ea typeface="Calibri" panose="020F0502020204030204" pitchFamily="34" charset="0"/>
              </a:rPr>
              <a:t>100 gigabytes al día</a:t>
            </a:r>
            <a:r>
              <a:rPr lang="es-ES" sz="2200" dirty="0">
                <a:solidFill>
                  <a:srgbClr val="306996"/>
                </a:solidFill>
                <a:ea typeface="Calibri" panose="020F0502020204030204" pitchFamily="34" charset="0"/>
              </a:rPr>
              <a:t>; en 2017, esta cifra pasó </a:t>
            </a:r>
            <a:r>
              <a:rPr lang="es-ES" sz="2200" b="1" dirty="0">
                <a:solidFill>
                  <a:srgbClr val="306996"/>
                </a:solidFill>
                <a:ea typeface="Calibri" panose="020F0502020204030204" pitchFamily="34" charset="0"/>
              </a:rPr>
              <a:t>a 45 mil gigabytes por segundo</a:t>
            </a:r>
            <a:endParaRPr lang="es-MX" sz="2200" dirty="0">
              <a:solidFill>
                <a:srgbClr val="30699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D3CAD-20BD-4FFC-A53C-785A7DEB8C8B}"/>
              </a:ext>
            </a:extLst>
          </p:cNvPr>
          <p:cNvSpPr/>
          <p:nvPr/>
        </p:nvSpPr>
        <p:spPr>
          <a:xfrm>
            <a:off x="3012008" y="3784501"/>
            <a:ext cx="2800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Equivalente a 3 mil 800 millones de horas de video cada día</a:t>
            </a:r>
          </a:p>
        </p:txBody>
      </p:sp>
      <p:pic>
        <p:nvPicPr>
          <p:cNvPr id="1026" name="Picture 2" descr="Resultado de imagen para netflix icon png">
            <a:extLst>
              <a:ext uri="{FF2B5EF4-FFF2-40B4-BE49-F238E27FC236}">
                <a16:creationId xmlns:a16="http://schemas.microsoft.com/office/drawing/2014/main" id="{A62DE398-C550-40F7-B58C-CBBA3A3E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51" y="3405559"/>
            <a:ext cx="1509451" cy="1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0D60AF-CA1B-48D2-AF18-DA57ACD06060}"/>
              </a:ext>
            </a:extLst>
          </p:cNvPr>
          <p:cNvSpPr/>
          <p:nvPr/>
        </p:nvSpPr>
        <p:spPr>
          <a:xfrm>
            <a:off x="298128" y="4915010"/>
            <a:ext cx="7452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306996"/>
                </a:solidFill>
              </a:rPr>
              <a:t>Esta cifra continuará aumentando debido al </a:t>
            </a:r>
            <a:r>
              <a:rPr lang="es-MX" sz="2200" b="1" dirty="0">
                <a:solidFill>
                  <a:srgbClr val="306996"/>
                </a:solidFill>
              </a:rPr>
              <a:t>número cada vez mayor en la cantidad de personas que ingresan a Internet y al surgimiento constante de nuevas tecnologías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79B36-5FD1-4C0A-BEEA-ED6DA793B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211" y="1439485"/>
            <a:ext cx="971550" cy="895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82559D-5D60-4A1B-99CF-A021EE1F1A1F}"/>
              </a:ext>
            </a:extLst>
          </p:cNvPr>
          <p:cNvSpPr/>
          <p:nvPr/>
        </p:nvSpPr>
        <p:spPr>
          <a:xfrm>
            <a:off x="8420101" y="2371758"/>
            <a:ext cx="3473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4.54 mil millones de personas </a:t>
            </a:r>
            <a:r>
              <a:rPr lang="es-MX" dirty="0">
                <a:solidFill>
                  <a:srgbClr val="306996"/>
                </a:solidFill>
              </a:rPr>
              <a:t>en el mundo tuvieron</a:t>
            </a:r>
            <a:r>
              <a:rPr lang="es-MX" b="1" dirty="0">
                <a:solidFill>
                  <a:srgbClr val="306996"/>
                </a:solidFill>
              </a:rPr>
              <a:t> acceso a internet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43070E-0383-4F7B-9DB1-E893C87CD82D}"/>
              </a:ext>
            </a:extLst>
          </p:cNvPr>
          <p:cNvSpPr/>
          <p:nvPr/>
        </p:nvSpPr>
        <p:spPr>
          <a:xfrm>
            <a:off x="9772035" y="897611"/>
            <a:ext cx="759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306996"/>
                </a:solidFill>
              </a:rPr>
              <a:t>2019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123422-2E65-4CC4-93B6-001332AA0343}"/>
              </a:ext>
            </a:extLst>
          </p:cNvPr>
          <p:cNvSpPr/>
          <p:nvPr/>
        </p:nvSpPr>
        <p:spPr>
          <a:xfrm>
            <a:off x="8545203" y="4138444"/>
            <a:ext cx="3473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3.8 mil millones</a:t>
            </a:r>
            <a:r>
              <a:rPr lang="es-MX" dirty="0">
                <a:solidFill>
                  <a:srgbClr val="306996"/>
                </a:solidFill>
              </a:rPr>
              <a:t> de usuarios </a:t>
            </a:r>
            <a:r>
              <a:rPr lang="es-MX" b="1" dirty="0">
                <a:solidFill>
                  <a:srgbClr val="306996"/>
                </a:solidFill>
              </a:rPr>
              <a:t>de redes sociales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B7425B-4BC1-4C55-89F6-7EA5C13EC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987" y="4741587"/>
            <a:ext cx="637391" cy="829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DB129E-5919-44EC-B5DF-F7137CB01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2035" y="3050260"/>
            <a:ext cx="1057275" cy="10572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6E0795A-C473-4E23-8E10-57F1FCA3655E}"/>
              </a:ext>
            </a:extLst>
          </p:cNvPr>
          <p:cNvSpPr/>
          <p:nvPr/>
        </p:nvSpPr>
        <p:spPr>
          <a:xfrm>
            <a:off x="8563786" y="5620612"/>
            <a:ext cx="3473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306996"/>
                </a:solidFill>
              </a:rPr>
              <a:t>5.19 mil millones</a:t>
            </a:r>
            <a:r>
              <a:rPr lang="es-MX" dirty="0">
                <a:solidFill>
                  <a:srgbClr val="306996"/>
                </a:solidFill>
              </a:rPr>
              <a:t> personas tienen un </a:t>
            </a:r>
            <a:r>
              <a:rPr lang="es-MX" b="1" dirty="0">
                <a:solidFill>
                  <a:srgbClr val="306996"/>
                </a:solidFill>
              </a:rPr>
              <a:t>teléfono inteligente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2101" y="64732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Fuente: Datos del reporte “</a:t>
            </a:r>
            <a:r>
              <a:rPr lang="es-MX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Digital 2020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” de </a:t>
            </a:r>
            <a:r>
              <a:rPr lang="es-MX" sz="1000" dirty="0" err="1">
                <a:solidFill>
                  <a:schemeClr val="bg1"/>
                </a:solidFill>
                <a:ea typeface="Calibri" panose="020F0502020204030204" pitchFamily="34" charset="0"/>
              </a:rPr>
              <a:t>We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 are Social y </a:t>
            </a:r>
            <a:r>
              <a:rPr lang="es-MX" sz="1000" dirty="0" err="1">
                <a:solidFill>
                  <a:schemeClr val="bg1"/>
                </a:solidFill>
                <a:ea typeface="Calibri" panose="020F0502020204030204" pitchFamily="34" charset="0"/>
              </a:rPr>
              <a:t>Hootsuite</a:t>
            </a:r>
            <a:r>
              <a:rPr lang="es-MX" sz="1000" dirty="0">
                <a:solidFill>
                  <a:schemeClr val="bg1"/>
                </a:solidFill>
                <a:ea typeface="Calibri" panose="020F0502020204030204" pitchFamily="34" charset="0"/>
              </a:rPr>
              <a:t>. </a:t>
            </a:r>
            <a:endParaRPr lang="es-MX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2692</Words>
  <Application>Microsoft Office PowerPoint</Application>
  <PresentationFormat>Panorámica</PresentationFormat>
  <Paragraphs>245</Paragraphs>
  <Slides>34</Slides>
  <Notes>5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EUAlbertina</vt:lpstr>
      <vt:lpstr>Open Sans Light</vt:lpstr>
      <vt:lpstr>Times New Roman</vt:lpstr>
      <vt:lpstr>Office Theme</vt:lpstr>
      <vt:lpstr>Blanca Lilia Ibarra Cadena Comisionada del Instituto Nacional de Transparencia, Acceso a la Información y Protección de Datos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Blanca Lilia Ibarra Cadena Comisionada del Instituto Nacional de Transparencia, Acceso a la Información y Protección de Datos Personales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DGPAR</dc:creator>
  <cp:lastModifiedBy>Antonio Torres Porras</cp:lastModifiedBy>
  <cp:revision>127</cp:revision>
  <dcterms:created xsi:type="dcterms:W3CDTF">2020-01-14T16:54:36Z</dcterms:created>
  <dcterms:modified xsi:type="dcterms:W3CDTF">2020-02-12T20:45:37Z</dcterms:modified>
</cp:coreProperties>
</file>