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7772400" cy="10058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"/>
              </a:rPr>
              <a:t>Clic para editar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F032E673-F591-4171-B381-1F0CB6F2AE64}" type="datetime">
              <a:rPr lang="es-MX" sz="1200" b="0" strike="noStrike" spc="-1">
                <a:solidFill>
                  <a:srgbClr val="8B8B8B"/>
                </a:solidFill>
                <a:latin typeface="Calibri"/>
              </a:rPr>
              <a:t>07/02/2019</a:t>
            </a:fld>
            <a:endParaRPr lang="es-MX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s-MX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927D19B-99BE-4DF0-8B80-77DB175EDC23}" type="slidenum">
              <a:rPr lang="es-MX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MX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"/>
              </a:rPr>
              <a:t>Clic para editar título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Haga clic para modificar el estilo de texto del patrón</a:t>
            </a:r>
          </a:p>
          <a:p>
            <a:pPr marL="864000" lvl="1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Segundo nivel</a:t>
            </a:r>
          </a:p>
          <a:p>
            <a:pPr marL="1296000" lvl="2" indent="-288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Tercer nivel</a:t>
            </a:r>
          </a:p>
          <a:p>
            <a:pPr marL="1728000" lvl="3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Cuarto nivel</a:t>
            </a:r>
          </a:p>
          <a:p>
            <a:pPr marL="2160000" lvl="4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Quinto nivel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D144CDFE-6C65-46D9-9872-85AA86961875}" type="datetime">
              <a:rPr lang="es-MX" sz="1200" b="0" strike="noStrike" spc="-1">
                <a:solidFill>
                  <a:srgbClr val="8B8B8B"/>
                </a:solidFill>
                <a:latin typeface="Calibri"/>
              </a:rPr>
              <a:t>07/02/2019</a:t>
            </a:fld>
            <a:endParaRPr lang="es-MX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s-MX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BFE46A8-2505-4CC6-A2C5-DAF206654A87}" type="slidenum">
              <a:rPr lang="es-MX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MX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.mx/liverpool-denuncia-hackeo-su-base-de-dato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  <p:pic>
        <p:nvPicPr>
          <p:cNvPr id="84" name="Imagen 3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85" name="CustomShape 3"/>
          <p:cNvSpPr/>
          <p:nvPr/>
        </p:nvSpPr>
        <p:spPr>
          <a:xfrm>
            <a:off x="259200" y="1401120"/>
            <a:ext cx="8884440" cy="255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MX" sz="3500" b="1" strike="noStrike" spc="-1">
                <a:solidFill>
                  <a:srgbClr val="000000"/>
                </a:solidFill>
                <a:latin typeface="Calibri"/>
              </a:rPr>
              <a:t>Los retos de las autoridades en materia de protección de datos personales en un entorno digital</a:t>
            </a:r>
            <a:endParaRPr lang="es-MX" sz="3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MX" sz="3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MX" sz="3500" b="0" strike="noStrike" spc="-1">
              <a:latin typeface="Arial"/>
            </a:endParaRPr>
          </a:p>
        </p:txBody>
      </p:sp>
      <p:sp>
        <p:nvSpPr>
          <p:cNvPr id="86" name="CustomShape 4"/>
          <p:cNvSpPr/>
          <p:nvPr/>
        </p:nvSpPr>
        <p:spPr>
          <a:xfrm>
            <a:off x="685800" y="3312000"/>
            <a:ext cx="8177040" cy="139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MX" sz="2300" b="1" strike="noStrike" spc="-1">
                <a:solidFill>
                  <a:srgbClr val="254061"/>
                </a:solidFill>
                <a:latin typeface="Times New Roman"/>
              </a:rPr>
              <a:t>Día Internacional de la Protección de Datos Personales </a:t>
            </a:r>
            <a:endParaRPr lang="es-MX" sz="23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MX" sz="2300" b="1" strike="noStrike" spc="-1">
                <a:solidFill>
                  <a:srgbClr val="254061"/>
                </a:solidFill>
                <a:latin typeface="Times New Roman"/>
              </a:rPr>
              <a:t>Ichitaip</a:t>
            </a:r>
            <a:endParaRPr lang="es-MX" sz="23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es-MX" sz="2300" b="0" strike="noStrike" spc="-1">
              <a:latin typeface="Arial"/>
            </a:endParaRPr>
          </a:p>
        </p:txBody>
      </p:sp>
      <p:sp>
        <p:nvSpPr>
          <p:cNvPr id="87" name="CustomShape 5"/>
          <p:cNvSpPr/>
          <p:nvPr/>
        </p:nvSpPr>
        <p:spPr>
          <a:xfrm>
            <a:off x="3869280" y="4063320"/>
            <a:ext cx="397332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Calibri"/>
              </a:rPr>
              <a:t>7 de febrero de 2019</a:t>
            </a:r>
            <a:endParaRPr lang="es-MX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Calibri"/>
              </a:rPr>
              <a:t>Dra. Olivia Andrea Mendoza Enríquez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  <p:pic>
        <p:nvPicPr>
          <p:cNvPr id="135" name="Imagen 3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36" name="CustomShape 3"/>
          <p:cNvSpPr/>
          <p:nvPr/>
        </p:nvSpPr>
        <p:spPr>
          <a:xfrm>
            <a:off x="1131120" y="2691360"/>
            <a:ext cx="347724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MX" sz="1800" b="1" strike="noStrike" spc="-1">
                <a:solidFill>
                  <a:srgbClr val="000000"/>
                </a:solidFill>
                <a:latin typeface="Trebuchet MS"/>
              </a:rPr>
              <a:t>Resoluciones de órganos garantes y sanciones en relación al mundo digital…</a:t>
            </a:r>
            <a:endParaRPr lang="es-MX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</p:txBody>
      </p:sp>
      <p:sp>
        <p:nvSpPr>
          <p:cNvPr id="137" name="CustomShape 4"/>
          <p:cNvSpPr/>
          <p:nvPr/>
        </p:nvSpPr>
        <p:spPr>
          <a:xfrm>
            <a:off x="1671840" y="327600"/>
            <a:ext cx="9143640" cy="537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lang="es-MX" sz="2200" b="0" strike="noStrike" spc="-1">
                <a:solidFill>
                  <a:srgbClr val="FFFFFF"/>
                </a:solidFill>
                <a:latin typeface="Trebuchet MS"/>
              </a:rPr>
              <a:t>	</a:t>
            </a:r>
            <a:endParaRPr lang="es-MX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</a:pPr>
            <a:endParaRPr lang="es-MX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lang="es-MX" sz="2200" b="0" strike="noStrike" spc="-1">
                <a:solidFill>
                  <a:srgbClr val="FFFFFF"/>
                </a:solidFill>
                <a:latin typeface="Trebuchet MS"/>
              </a:rPr>
              <a:t>						</a:t>
            </a:r>
            <a:endParaRPr lang="es-MX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lang="es-MX" sz="2200" b="0" strike="noStrike" spc="-1">
                <a:solidFill>
                  <a:srgbClr val="FFFFFF"/>
                </a:solidFill>
                <a:latin typeface="Trebuchet MS"/>
              </a:rPr>
              <a:t>		</a:t>
            </a:r>
            <a:r>
              <a:rPr lang="es-MX" sz="2200" b="0" strike="noStrike" spc="-1">
                <a:solidFill>
                  <a:srgbClr val="1F497D"/>
                </a:solidFill>
                <a:latin typeface="Trebuchet MS"/>
              </a:rPr>
              <a:t>					Vinculantes 				</a:t>
            </a:r>
            <a:endParaRPr lang="es-MX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lang="es-MX" sz="2200" b="0" strike="noStrike" spc="-1">
                <a:solidFill>
                  <a:srgbClr val="1F497D"/>
                </a:solidFill>
                <a:latin typeface="Trebuchet MS"/>
              </a:rPr>
              <a:t>		</a:t>
            </a:r>
            <a:r>
              <a:rPr lang="es-MX" sz="1800" b="0" strike="noStrike" spc="-1">
                <a:solidFill>
                  <a:srgbClr val="1F497D"/>
                </a:solidFill>
                <a:latin typeface="Trebuchet MS"/>
              </a:rPr>
              <a:t>Resoluciones</a:t>
            </a:r>
            <a:r>
              <a:rPr lang="es-MX" sz="2200" b="0" strike="noStrike" spc="-1">
                <a:solidFill>
                  <a:srgbClr val="1F497D"/>
                </a:solidFill>
                <a:latin typeface="Trebuchet MS"/>
              </a:rPr>
              <a:t> 							</a:t>
            </a:r>
            <a:endParaRPr lang="es-MX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lang="es-MX" sz="2200" b="0" strike="noStrike" spc="-1">
                <a:solidFill>
                  <a:srgbClr val="1F497D"/>
                </a:solidFill>
                <a:latin typeface="Trebuchet MS"/>
              </a:rPr>
              <a:t>				</a:t>
            </a:r>
            <a:r>
              <a:rPr lang="es-MX" sz="1500" b="0" strike="noStrike" spc="-1">
                <a:solidFill>
                  <a:srgbClr val="1F497D"/>
                </a:solidFill>
                <a:latin typeface="Trebuchet MS"/>
              </a:rPr>
              <a:t>Dirigidas al sector privado</a:t>
            </a:r>
            <a:endParaRPr lang="es-MX" sz="15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lang="es-MX" sz="2200" b="0" strike="noStrike" spc="-1">
                <a:solidFill>
                  <a:srgbClr val="1F497D"/>
                </a:solidFill>
                <a:latin typeface="Trebuchet MS"/>
              </a:rPr>
              <a:t>					</a:t>
            </a:r>
            <a:endParaRPr lang="es-MX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</a:pPr>
            <a:endParaRPr lang="es-MX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</a:pPr>
            <a:endParaRPr lang="es-MX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</a:pPr>
            <a:endParaRPr lang="es-MX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</a:pPr>
            <a:endParaRPr lang="es-MX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es-MX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es-MX" sz="2200" b="0" strike="noStrike" spc="-1">
              <a:latin typeface="Arial"/>
            </a:endParaRPr>
          </a:p>
        </p:txBody>
      </p:sp>
      <p:sp>
        <p:nvSpPr>
          <p:cNvPr id="138" name="CustomShape 5"/>
          <p:cNvSpPr/>
          <p:nvPr/>
        </p:nvSpPr>
        <p:spPr>
          <a:xfrm>
            <a:off x="5845680" y="1577160"/>
            <a:ext cx="215640" cy="1151640"/>
          </a:xfrm>
          <a:prstGeom prst="leftBrace">
            <a:avLst>
              <a:gd name="adj1" fmla="val 8333"/>
              <a:gd name="adj2" fmla="val 50000"/>
            </a:avLst>
          </a:prstGeom>
          <a:noFill/>
          <a:ln w="3492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9" name="Imagen 138"/>
          <p:cNvPicPr/>
          <p:nvPr/>
        </p:nvPicPr>
        <p:blipFill>
          <a:blip r:embed="rId3"/>
          <a:stretch/>
        </p:blipFill>
        <p:spPr>
          <a:xfrm>
            <a:off x="4320000" y="3817080"/>
            <a:ext cx="2352240" cy="1942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"/>
              </a:rPr>
              <a:t>, grac</a:t>
            </a:r>
          </a:p>
        </p:txBody>
      </p:sp>
      <p:sp>
        <p:nvSpPr>
          <p:cNvPr id="141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  <p:pic>
        <p:nvPicPr>
          <p:cNvPr id="142" name="Imagen 3"/>
          <p:cNvPicPr/>
          <p:nvPr/>
        </p:nvPicPr>
        <p:blipFill>
          <a:blip r:embed="rId2"/>
          <a:stretch/>
        </p:blipFill>
        <p:spPr>
          <a:xfrm>
            <a:off x="0" y="36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43" name="CustomShape 3"/>
          <p:cNvSpPr/>
          <p:nvPr/>
        </p:nvSpPr>
        <p:spPr>
          <a:xfrm>
            <a:off x="763560" y="1242720"/>
            <a:ext cx="7616880" cy="450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s-MX" sz="2400" b="1" strike="noStrike" spc="-1">
                <a:solidFill>
                  <a:srgbClr val="17375E"/>
                </a:solidFill>
                <a:latin typeface="Trebuchet MS"/>
              </a:rPr>
              <a:t>b) Tratamiento de datos personales en medios digitales, por parte de las autoridades en la materia</a:t>
            </a:r>
            <a:endParaRPr lang="es-MX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MX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MX" sz="2600" b="1" strike="noStrike" spc="-1">
                <a:solidFill>
                  <a:srgbClr val="111111"/>
                </a:solidFill>
                <a:latin typeface="Trebuchet MS"/>
              </a:rPr>
              <a:t>Importancia de analizar el tipo de datos sometidos a tratamiento:</a:t>
            </a:r>
            <a:endParaRPr lang="es-MX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MX" sz="2600" b="0" strike="noStrike" spc="-1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lphaLcParenR"/>
            </a:pPr>
            <a:r>
              <a:rPr lang="es-MX" sz="2400" b="0" strike="noStrike" spc="-1">
                <a:solidFill>
                  <a:srgbClr val="000000"/>
                </a:solidFill>
                <a:latin typeface="Trebuchet MS"/>
              </a:rPr>
              <a:t>Datos personales</a:t>
            </a:r>
            <a:endParaRPr lang="es-MX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MX" sz="2400" b="0" strike="noStrike" spc="-1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lphaLcParenR"/>
            </a:pPr>
            <a:r>
              <a:rPr lang="es-MX" sz="2400" b="0" strike="noStrike" spc="-1">
                <a:solidFill>
                  <a:srgbClr val="000000"/>
                </a:solidFill>
                <a:latin typeface="Trebuchet MS"/>
              </a:rPr>
              <a:t>Datos personales sensibles</a:t>
            </a:r>
            <a:endParaRPr lang="es-MX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MX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MX" sz="2400" b="0" strike="noStrike" spc="-1">
                <a:solidFill>
                  <a:srgbClr val="000000"/>
                </a:solidFill>
                <a:latin typeface="Trebuchet MS"/>
              </a:rPr>
              <a:t>Ejemplo: datos biométricos, o datos de niños, niñas y adolescentes</a:t>
            </a:r>
            <a:endParaRPr lang="es-MX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MX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  <p:pic>
        <p:nvPicPr>
          <p:cNvPr id="146" name="Imagen 3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47" name="CustomShape 3"/>
          <p:cNvSpPr/>
          <p:nvPr/>
        </p:nvSpPr>
        <p:spPr>
          <a:xfrm>
            <a:off x="424800" y="2004480"/>
            <a:ext cx="8848080" cy="386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Tiene lugar cuando, intencionada o no intencionadamente, se liberan datos personales en un ambiente no confiable. 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Puede ocurrir en cualquier fase del tratamiento de datos. 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Podría afectar los derechos patrimoniales o morales de los titulares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	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Supuestos: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		A) Pérdida o destrucción no autorizada.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		B) Robo, extravío o copia no autorizada.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		C) Uso, acceso o tratamiento no autorizado.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		D) Daño, alteración o modificación no autorizada.</a:t>
            </a:r>
            <a:endParaRPr lang="es-MX" sz="1800" b="0" strike="noStrike" spc="-1">
              <a:latin typeface="Arial"/>
            </a:endParaRPr>
          </a:p>
          <a:p>
            <a:pPr algn="ctr">
              <a:lnSpc>
                <a:spcPct val="200000"/>
              </a:lnSpc>
            </a:pPr>
            <a:r>
              <a:rPr lang="es-MX" sz="1600" b="0" i="1" strike="noStrike" spc="-1">
                <a:solidFill>
                  <a:srgbClr val="000000"/>
                </a:solidFill>
                <a:latin typeface="Trebuchet MS"/>
              </a:rPr>
              <a:t>Fugas que comprometen la privacidad de los individuos</a:t>
            </a:r>
            <a:endParaRPr lang="es-MX" sz="1600" b="0" strike="noStrike" spc="-1">
              <a:latin typeface="Arial"/>
            </a:endParaRPr>
          </a:p>
        </p:txBody>
      </p:sp>
      <p:sp>
        <p:nvSpPr>
          <p:cNvPr id="148" name="CustomShape 4"/>
          <p:cNvSpPr/>
          <p:nvPr/>
        </p:nvSpPr>
        <p:spPr>
          <a:xfrm>
            <a:off x="612360" y="844560"/>
            <a:ext cx="7284240" cy="99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MX" sz="2800" b="1" strike="noStrike" spc="-1">
                <a:solidFill>
                  <a:srgbClr val="17375E"/>
                </a:solidFill>
                <a:latin typeface="Trebuchet MS"/>
              </a:rPr>
              <a:t>Vulneración a la Seguridad de los Datos Personales (</a:t>
            </a:r>
            <a:r>
              <a:rPr lang="es-MX" sz="2800" b="1" i="1" strike="noStrike" spc="-1">
                <a:solidFill>
                  <a:srgbClr val="17375E"/>
                </a:solidFill>
                <a:latin typeface="Trebuchet MS"/>
              </a:rPr>
              <a:t>Data Breach</a:t>
            </a:r>
            <a:r>
              <a:rPr lang="es-MX" sz="2800" b="1" strike="noStrike" spc="-1">
                <a:solidFill>
                  <a:srgbClr val="17375E"/>
                </a:solidFill>
                <a:latin typeface="Trebuchet MS"/>
              </a:rPr>
              <a:t>)</a:t>
            </a:r>
            <a:endParaRPr lang="es-MX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  <p:pic>
        <p:nvPicPr>
          <p:cNvPr id="151" name="Imagen 3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52" name="CustomShape 3"/>
          <p:cNvSpPr/>
          <p:nvPr/>
        </p:nvSpPr>
        <p:spPr>
          <a:xfrm>
            <a:off x="147960" y="2199600"/>
            <a:ext cx="8848080" cy="316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Responsable deberá informar sin dilación alguna al titular de los datos personales y al organismo garante en cuanto se confirme que ha ocurrido una vulneración.</a:t>
            </a:r>
            <a:endParaRPr lang="es-MX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Deber informar: 		</a:t>
            </a:r>
            <a:endParaRPr lang="es-MX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		A) La naturaleza del incidente.</a:t>
            </a:r>
            <a:endParaRPr lang="es-MX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		B) Los datos personales comprometidos.</a:t>
            </a:r>
            <a:endParaRPr lang="es-MX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		C) Las recomendaciones que el titular puede adoptar para protegerse.</a:t>
            </a:r>
            <a:endParaRPr lang="es-MX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		D) La acciones correctivas realizadas de forma inmediata</a:t>
            </a:r>
            <a:endParaRPr lang="es-MX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MX" sz="1800" b="0" i="1" strike="noStrike" spc="-1">
                <a:solidFill>
                  <a:srgbClr val="000000"/>
                </a:solidFill>
                <a:latin typeface="Trebuchet MS"/>
              </a:rPr>
              <a:t>		</a:t>
            </a: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E) Los medios donde podrá obtener más información al respecto.</a:t>
            </a:r>
            <a:endParaRPr lang="es-MX" sz="1800" b="0" strike="noStrike" spc="-1">
              <a:latin typeface="Arial"/>
            </a:endParaRPr>
          </a:p>
          <a:p>
            <a:pPr algn="ctr">
              <a:lnSpc>
                <a:spcPct val="200000"/>
              </a:lnSpc>
            </a:pPr>
            <a:endParaRPr lang="es-MX" sz="1800" b="0" strike="noStrike" spc="-1">
              <a:latin typeface="Arial"/>
            </a:endParaRPr>
          </a:p>
        </p:txBody>
      </p:sp>
      <p:sp>
        <p:nvSpPr>
          <p:cNvPr id="153" name="CustomShape 4"/>
          <p:cNvSpPr/>
          <p:nvPr/>
        </p:nvSpPr>
        <p:spPr>
          <a:xfrm>
            <a:off x="1286640" y="1095840"/>
            <a:ext cx="7284240" cy="99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MX" sz="2800" b="1" strike="noStrike" spc="-1">
                <a:solidFill>
                  <a:srgbClr val="1F497D"/>
                </a:solidFill>
                <a:latin typeface="Trebuchet MS"/>
              </a:rPr>
              <a:t>Obligaciones por la Vulneración a la Seguridad de los Datos Personales </a:t>
            </a:r>
            <a:endParaRPr lang="es-MX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  <p:pic>
        <p:nvPicPr>
          <p:cNvPr id="156" name="Imagen 3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57" name="CustomShape 3"/>
          <p:cNvSpPr/>
          <p:nvPr/>
        </p:nvSpPr>
        <p:spPr>
          <a:xfrm>
            <a:off x="147960" y="2199600"/>
            <a:ext cx="8848080" cy="39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Responsable deberá llevar una bitácora en la que describa las vulneraciones de seguridad ocurridas en su organización.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Deberá registrar: 		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		A) Fecha en que ocurrió la vulneración;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		B) Motivo;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		C) Acciones correctivas implementadas, de forma inmediata y 	definitiva.</a:t>
            </a:r>
            <a:r>
              <a:rPr lang="es-MX" sz="1600" b="0" strike="noStrike" spc="-1">
                <a:solidFill>
                  <a:srgbClr val="000000"/>
                </a:solidFill>
                <a:latin typeface="Trebuchet MS"/>
              </a:rPr>
              <a:t>	</a:t>
            </a:r>
            <a:endParaRPr lang="es-MX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MX" sz="1600" b="0" i="1" strike="noStrike" spc="-1">
                <a:solidFill>
                  <a:srgbClr val="000000"/>
                </a:solidFill>
                <a:latin typeface="Trebuchet MS"/>
              </a:rPr>
              <a:t>		</a:t>
            </a:r>
            <a:endParaRPr lang="es-MX" sz="1600" b="0" strike="noStrike" spc="-1">
              <a:latin typeface="Arial"/>
            </a:endParaRPr>
          </a:p>
          <a:p>
            <a:pPr algn="ctr">
              <a:lnSpc>
                <a:spcPct val="200000"/>
              </a:lnSpc>
            </a:pPr>
            <a:endParaRPr lang="es-MX" sz="1600" b="0" strike="noStrike" spc="-1">
              <a:latin typeface="Arial"/>
            </a:endParaRPr>
          </a:p>
        </p:txBody>
      </p:sp>
      <p:sp>
        <p:nvSpPr>
          <p:cNvPr id="158" name="CustomShape 4"/>
          <p:cNvSpPr/>
          <p:nvPr/>
        </p:nvSpPr>
        <p:spPr>
          <a:xfrm>
            <a:off x="1286640" y="1095840"/>
            <a:ext cx="7284240" cy="99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MX" sz="2800" b="1" strike="noStrike" spc="-1">
                <a:solidFill>
                  <a:srgbClr val="1F497D"/>
                </a:solidFill>
                <a:latin typeface="Trebuchet MS"/>
              </a:rPr>
              <a:t>Obligaciones por la Vulneración a la Seguridad de los Datos Personales </a:t>
            </a:r>
            <a:endParaRPr lang="es-MX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  <p:pic>
        <p:nvPicPr>
          <p:cNvPr id="161" name="Imagen 3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62" name="CustomShape 3"/>
          <p:cNvSpPr/>
          <p:nvPr/>
        </p:nvSpPr>
        <p:spPr>
          <a:xfrm>
            <a:off x="147960" y="2199600"/>
            <a:ext cx="8848080" cy="389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Responsable deberá establecer controles o mecanismos que garanticen que toda persona que intervenga en un tratamiento de datos personales guardará confidencialidad respecto de ellos aún después de finalizar sus relaciones con dicho tratamiento.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Ejemplos: 		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		A) Suscripción de cláusulas de confidencialidad con quienes 	intervengan en el tratamiento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		B) Sanciones por la revelación no autorizada de datos 	personales</a:t>
            </a:r>
            <a:r>
              <a:rPr lang="es-MX" sz="1600" b="0" i="1" strike="noStrike" spc="-1">
                <a:solidFill>
                  <a:srgbClr val="000000"/>
                </a:solidFill>
                <a:latin typeface="Trebuchet MS"/>
              </a:rPr>
              <a:t>		</a:t>
            </a:r>
            <a:endParaRPr lang="es-MX" sz="1600" b="0" strike="noStrike" spc="-1">
              <a:latin typeface="Arial"/>
            </a:endParaRPr>
          </a:p>
          <a:p>
            <a:pPr algn="ctr">
              <a:lnSpc>
                <a:spcPct val="200000"/>
              </a:lnSpc>
            </a:pPr>
            <a:r>
              <a:rPr lang="es-MX" sz="1600" b="0" i="1" strike="noStrike" spc="-1">
                <a:solidFill>
                  <a:srgbClr val="000000"/>
                </a:solidFill>
                <a:latin typeface="Trebuchet MS"/>
              </a:rPr>
              <a:t>Responsabilidad en el manejo de la información personal</a:t>
            </a:r>
            <a:endParaRPr lang="es-MX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MX" sz="1600" b="0" i="1" strike="noStrike" spc="-1">
                <a:solidFill>
                  <a:srgbClr val="000000"/>
                </a:solidFill>
                <a:latin typeface="Trebuchet MS"/>
              </a:rPr>
              <a:t>		</a:t>
            </a:r>
            <a:endParaRPr lang="es-MX" sz="1600" b="0" strike="noStrike" spc="-1">
              <a:latin typeface="Arial"/>
            </a:endParaRPr>
          </a:p>
          <a:p>
            <a:pPr algn="ctr">
              <a:lnSpc>
                <a:spcPct val="200000"/>
              </a:lnSpc>
            </a:pPr>
            <a:endParaRPr lang="es-MX" sz="1600" b="0" strike="noStrike" spc="-1">
              <a:latin typeface="Arial"/>
            </a:endParaRPr>
          </a:p>
        </p:txBody>
      </p:sp>
      <p:sp>
        <p:nvSpPr>
          <p:cNvPr id="163" name="CustomShape 4"/>
          <p:cNvSpPr/>
          <p:nvPr/>
        </p:nvSpPr>
        <p:spPr>
          <a:xfrm>
            <a:off x="1286640" y="1095840"/>
            <a:ext cx="7284240" cy="99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MX" sz="2800" b="1" strike="noStrike" spc="-1">
                <a:solidFill>
                  <a:srgbClr val="1F497D"/>
                </a:solidFill>
                <a:latin typeface="Trebuchet MS"/>
              </a:rPr>
              <a:t>Obligaciones de Confidencialidad </a:t>
            </a:r>
            <a:endParaRPr lang="es-MX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  <p:pic>
        <p:nvPicPr>
          <p:cNvPr id="166" name="Imagen 3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67" name="CustomShape 3"/>
          <p:cNvSpPr/>
          <p:nvPr/>
        </p:nvSpPr>
        <p:spPr>
          <a:xfrm>
            <a:off x="147960" y="2199600"/>
            <a:ext cx="8848080" cy="289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Instrumentos previstos en la LGPDPPSO que los Responsables podrán usar para prevenir o mitigar riesgos en los tratamientos de datos personales.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Dos tipos: 	</a:t>
            </a:r>
            <a:endParaRPr lang="es-MX" sz="18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lphaUcParenR"/>
            </a:pP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Evaluación de impacto en la protección de datos personales	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B) Esquemas de mejores prácticas 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  <a:p>
            <a:pPr algn="ctr">
              <a:lnSpc>
                <a:spcPct val="200000"/>
              </a:lnSpc>
            </a:pPr>
            <a:endParaRPr lang="es-MX" sz="1800" b="0" strike="noStrike" spc="-1">
              <a:latin typeface="Arial"/>
            </a:endParaRPr>
          </a:p>
        </p:txBody>
      </p:sp>
      <p:sp>
        <p:nvSpPr>
          <p:cNvPr id="168" name="CustomShape 4"/>
          <p:cNvSpPr/>
          <p:nvPr/>
        </p:nvSpPr>
        <p:spPr>
          <a:xfrm>
            <a:off x="1286640" y="1095840"/>
            <a:ext cx="7284240" cy="99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MX" sz="2800" b="1" strike="noStrike" spc="-1">
                <a:solidFill>
                  <a:srgbClr val="254061"/>
                </a:solidFill>
                <a:latin typeface="Trebuchet MS"/>
              </a:rPr>
              <a:t>Mecanismos Preventivos  </a:t>
            </a:r>
            <a:endParaRPr lang="es-MX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  <p:pic>
        <p:nvPicPr>
          <p:cNvPr id="171" name="Imagen 3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72" name="CustomShape 3"/>
          <p:cNvSpPr/>
          <p:nvPr/>
        </p:nvSpPr>
        <p:spPr>
          <a:xfrm>
            <a:off x="147960" y="2199600"/>
            <a:ext cx="8848080" cy="313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Documento mediante el cual el Responsable que pretende poner en operación  o modificar políticas públicas, programas, sistemas o plataformas informáticas, aplicaciones electrónicas o cualquier otra tecnología que implique un tratamiento intensivo o relevante de datos personales, valora los impactos reales respecto de dicho tratamiento, a efecto de identificar y mitigar riesgos relacionados con los principios, deberes y derechos de los Titulares, así como los deberes de ese Responsable y, en su caso, Encargado.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  <a:p>
            <a:pPr algn="ctr">
              <a:lnSpc>
                <a:spcPct val="200000"/>
              </a:lnSpc>
            </a:pPr>
            <a:endParaRPr lang="es-MX" sz="1800" b="0" strike="noStrike" spc="-1">
              <a:latin typeface="Arial"/>
            </a:endParaRPr>
          </a:p>
        </p:txBody>
      </p:sp>
      <p:sp>
        <p:nvSpPr>
          <p:cNvPr id="173" name="CustomShape 4"/>
          <p:cNvSpPr/>
          <p:nvPr/>
        </p:nvSpPr>
        <p:spPr>
          <a:xfrm>
            <a:off x="1286640" y="1095840"/>
            <a:ext cx="7284240" cy="99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MX" sz="2800" b="1" strike="noStrike" spc="-1">
                <a:solidFill>
                  <a:srgbClr val="254061"/>
                </a:solidFill>
                <a:latin typeface="Trebuchet MS"/>
              </a:rPr>
              <a:t>Evaluación de Impacto en la Protección de Datos Personales </a:t>
            </a:r>
            <a:endParaRPr lang="es-MX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  <p:pic>
        <p:nvPicPr>
          <p:cNvPr id="176" name="Imagen 3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77" name="CustomShape 3"/>
          <p:cNvSpPr/>
          <p:nvPr/>
        </p:nvSpPr>
        <p:spPr>
          <a:xfrm>
            <a:off x="147960" y="2199600"/>
            <a:ext cx="8848080" cy="341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Responsable debe realizar y presentar ante el organismo garante una Evaluación de Impacto cuando pretenda poner en operación o modificar políticas públicas, sistemas o plataformas informáticas, aplicaciones electrónicas o cualquier otra tecnología que implique un tratamiento intensivo o relevante de datos personales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Plazos: 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		Responsable—30 días hábiles antes de la puesta en operación.</a:t>
            </a:r>
            <a:endParaRPr lang="es-MX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		Órgano garante—30 días hábiles para emitir recomendaciones</a:t>
            </a:r>
            <a:endParaRPr lang="es-MX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MX" sz="1800" b="0" strike="noStrike" spc="-1">
                <a:solidFill>
                  <a:srgbClr val="000000"/>
                </a:solidFill>
                <a:latin typeface="Trebuchet MS"/>
              </a:rPr>
              <a:t>				     no vinculantes.</a:t>
            </a:r>
            <a:endParaRPr lang="es-MX" sz="1800" b="0" strike="noStrike" spc="-1">
              <a:latin typeface="Arial"/>
            </a:endParaRPr>
          </a:p>
          <a:p>
            <a:pPr algn="ctr">
              <a:lnSpc>
                <a:spcPct val="200000"/>
              </a:lnSpc>
            </a:pPr>
            <a:endParaRPr lang="es-MX" sz="1800" b="0" strike="noStrike" spc="-1">
              <a:latin typeface="Arial"/>
            </a:endParaRPr>
          </a:p>
        </p:txBody>
      </p:sp>
      <p:sp>
        <p:nvSpPr>
          <p:cNvPr id="178" name="CustomShape 4"/>
          <p:cNvSpPr/>
          <p:nvPr/>
        </p:nvSpPr>
        <p:spPr>
          <a:xfrm>
            <a:off x="1286640" y="1095840"/>
            <a:ext cx="7284240" cy="99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MX" sz="2800" b="1" strike="noStrike" spc="-1">
                <a:solidFill>
                  <a:srgbClr val="254061"/>
                </a:solidFill>
                <a:latin typeface="Trebuchet MS"/>
              </a:rPr>
              <a:t>Evaluación de Impacto en la Protección de Datos Personales </a:t>
            </a:r>
            <a:endParaRPr lang="es-MX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  <p:pic>
        <p:nvPicPr>
          <p:cNvPr id="181" name="Imagen 3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82" name="CustomShape 3"/>
          <p:cNvSpPr/>
          <p:nvPr/>
        </p:nvSpPr>
        <p:spPr>
          <a:xfrm>
            <a:off x="147960" y="2199600"/>
            <a:ext cx="8848080" cy="234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lphaLcParenR"/>
            </a:pPr>
            <a:r>
              <a:rPr lang="es-MX" sz="1600" b="0" strike="noStrike" spc="-1">
                <a:solidFill>
                  <a:srgbClr val="000000"/>
                </a:solidFill>
                <a:latin typeface="Trebuchet MS"/>
              </a:rPr>
              <a:t>Hackean y roban nómina por  millones de pesos en la Secretaría de Cultura de la CMDX: </a:t>
            </a:r>
            <a:r>
              <a:rPr lang="es-MX" sz="1800" b="0" strike="noStrike" spc="-1">
                <a:solidFill>
                  <a:srgbClr val="000000"/>
                </a:solidFill>
                <a:latin typeface="Calibri"/>
              </a:rPr>
              <a:t>http://www.milenio.com/df/gobierno-cdmx-investiga-hackeo-secretaria-cultura-robo-nomina-milenio_0_1067893274.html</a:t>
            </a:r>
            <a:r>
              <a:rPr lang="es-MX" sz="1600" b="0" strike="noStrike" spc="-1">
                <a:solidFill>
                  <a:srgbClr val="000000"/>
                </a:solidFill>
                <a:latin typeface="Trebuchet MS"/>
              </a:rPr>
              <a:t>	</a:t>
            </a:r>
            <a:endParaRPr lang="es-MX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16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lphaLcParenR"/>
            </a:pPr>
            <a:r>
              <a:rPr lang="es-MX" sz="1600" b="0" strike="noStrike" spc="-1">
                <a:solidFill>
                  <a:srgbClr val="000000"/>
                </a:solidFill>
                <a:latin typeface="Trebuchet MS"/>
              </a:rPr>
              <a:t>Roban bases de datos de clientes de Liverpool </a:t>
            </a:r>
            <a:r>
              <a:rPr lang="es-MX" sz="1600" b="0" u="sng" strike="noStrike" spc="-1">
                <a:solidFill>
                  <a:srgbClr val="0000FF"/>
                </a:solidFill>
                <a:uFillTx/>
                <a:latin typeface="Trebuchet MS"/>
                <a:hlinkClick r:id="rId3"/>
              </a:rPr>
              <a:t>https</a:t>
            </a:r>
            <a:r>
              <a:rPr lang="es-MX" sz="1600" b="0" u="sng" strike="noStrike" spc="-1">
                <a:solidFill>
                  <a:srgbClr val="0000FF"/>
                </a:solidFill>
                <a:uFillTx/>
                <a:latin typeface="Trebuchet MS"/>
                <a:hlinkClick r:id="rId3"/>
              </a:rPr>
              <a:t>://www.forbes.com.mx/liverpool-denuncia-hackeo-su-base-de-datos</a:t>
            </a:r>
            <a:r>
              <a:rPr lang="es-MX" sz="1600" b="0" u="sng" strike="noStrike" spc="-1">
                <a:solidFill>
                  <a:srgbClr val="0000FF"/>
                </a:solidFill>
                <a:uFillTx/>
                <a:latin typeface="Trebuchet MS"/>
                <a:hlinkClick r:id="rId3"/>
              </a:rPr>
              <a:t>/</a:t>
            </a:r>
            <a:endParaRPr lang="es-MX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MX" sz="1600" b="0" strike="noStrike" spc="-1">
                <a:solidFill>
                  <a:srgbClr val="000000"/>
                </a:solidFill>
                <a:latin typeface="Trebuchet MS"/>
              </a:rPr>
              <a:t>Algunas consideraciones…</a:t>
            </a:r>
            <a:endParaRPr lang="es-MX" sz="1600" b="0" strike="noStrike" spc="-1">
              <a:latin typeface="Arial"/>
            </a:endParaRPr>
          </a:p>
        </p:txBody>
      </p:sp>
      <p:sp>
        <p:nvSpPr>
          <p:cNvPr id="183" name="CustomShape 4"/>
          <p:cNvSpPr/>
          <p:nvPr/>
        </p:nvSpPr>
        <p:spPr>
          <a:xfrm>
            <a:off x="1037160" y="1095840"/>
            <a:ext cx="7284240" cy="99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MX" sz="2800" b="1" strike="noStrike" spc="-1">
                <a:solidFill>
                  <a:srgbClr val="254061"/>
                </a:solidFill>
                <a:latin typeface="Trebuchet MS"/>
              </a:rPr>
              <a:t>Algunos ejemplos (medidas de seguridad técnicas, vinculadas al ciberespacio) </a:t>
            </a:r>
            <a:endParaRPr lang="es-MX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  <p:pic>
        <p:nvPicPr>
          <p:cNvPr id="90" name="Imagen 3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91" name="16 Imagen"/>
          <p:cNvPicPr/>
          <p:nvPr/>
        </p:nvPicPr>
        <p:blipFill>
          <a:blip r:embed="rId3"/>
          <a:srcRect l="16474" t="751" r="16518"/>
          <a:stretch/>
        </p:blipFill>
        <p:spPr>
          <a:xfrm>
            <a:off x="2664000" y="792000"/>
            <a:ext cx="3949200" cy="4846320"/>
          </a:xfrm>
          <a:prstGeom prst="rect">
            <a:avLst/>
          </a:prstGeom>
          <a:ln>
            <a:noFill/>
          </a:ln>
        </p:spPr>
      </p:pic>
      <p:sp>
        <p:nvSpPr>
          <p:cNvPr id="92" name="CustomShape 3"/>
          <p:cNvSpPr/>
          <p:nvPr/>
        </p:nvSpPr>
        <p:spPr>
          <a:xfrm>
            <a:off x="720000" y="216000"/>
            <a:ext cx="8177040" cy="44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MX" sz="2300" b="1" strike="noStrike" spc="-1">
                <a:solidFill>
                  <a:srgbClr val="254061"/>
                </a:solidFill>
                <a:latin typeface="Times New Roman"/>
              </a:rPr>
              <a:t>Una nueva forma de interactuar...</a:t>
            </a:r>
            <a:endParaRPr lang="es-MX" sz="23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  <p:pic>
        <p:nvPicPr>
          <p:cNvPr id="186" name="Imagen 3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grpSp>
        <p:nvGrpSpPr>
          <p:cNvPr id="187" name="Group 3"/>
          <p:cNvGrpSpPr/>
          <p:nvPr/>
        </p:nvGrpSpPr>
        <p:grpSpPr>
          <a:xfrm>
            <a:off x="1393200" y="2754360"/>
            <a:ext cx="6684480" cy="1042560"/>
            <a:chOff x="1393200" y="2754360"/>
            <a:chExt cx="6684480" cy="1042560"/>
          </a:xfrm>
        </p:grpSpPr>
        <p:sp>
          <p:nvSpPr>
            <p:cNvPr id="188" name="CustomShape 4"/>
            <p:cNvSpPr/>
            <p:nvPr/>
          </p:nvSpPr>
          <p:spPr>
            <a:xfrm>
              <a:off x="1393200" y="2754360"/>
              <a:ext cx="1411200" cy="705600"/>
            </a:xfrm>
            <a:prstGeom prst="roundRect">
              <a:avLst>
                <a:gd name="adj" fmla="val 10000"/>
              </a:avLst>
            </a:prstGeom>
            <a:solidFill>
              <a:srgbClr val="4F81BD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7160" tIns="38160" rIns="26640" bIns="38520" anchor="ctr"/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es-MX" sz="1400" b="0" strike="noStrike" spc="-1">
                  <a:solidFill>
                    <a:srgbClr val="FFFFFF"/>
                  </a:solidFill>
                  <a:latin typeface="Calibri"/>
                </a:rPr>
                <a:t>Confianza</a:t>
              </a:r>
              <a:endParaRPr lang="es-MX" sz="1400" b="0" strike="noStrike" spc="-1">
                <a:latin typeface="Arial"/>
              </a:endParaRPr>
            </a:p>
          </p:txBody>
        </p:sp>
        <p:sp>
          <p:nvSpPr>
            <p:cNvPr id="189" name="CustomShape 5"/>
            <p:cNvSpPr/>
            <p:nvPr/>
          </p:nvSpPr>
          <p:spPr>
            <a:xfrm>
              <a:off x="3178440" y="2999520"/>
              <a:ext cx="1411200" cy="705600"/>
            </a:xfrm>
            <a:prstGeom prst="roundRect">
              <a:avLst>
                <a:gd name="adj" fmla="val 10000"/>
              </a:avLst>
            </a:prstGeom>
            <a:solidFill>
              <a:srgbClr val="4F81BD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7160" tIns="38160" rIns="26640" bIns="38520" anchor="ctr"/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es-MX" sz="1400" b="0" strike="noStrike" spc="-1">
                  <a:solidFill>
                    <a:srgbClr val="FFFFFF"/>
                  </a:solidFill>
                  <a:latin typeface="Calibri"/>
                </a:rPr>
                <a:t>Buenas prácticas </a:t>
              </a:r>
              <a:endParaRPr lang="es-MX" sz="1400" b="0" strike="noStrike" spc="-1">
                <a:latin typeface="Arial"/>
              </a:endParaRPr>
            </a:p>
          </p:txBody>
        </p:sp>
        <p:sp>
          <p:nvSpPr>
            <p:cNvPr id="190" name="CustomShape 6"/>
            <p:cNvSpPr/>
            <p:nvPr/>
          </p:nvSpPr>
          <p:spPr>
            <a:xfrm>
              <a:off x="4902120" y="3091320"/>
              <a:ext cx="1411200" cy="705600"/>
            </a:xfrm>
            <a:prstGeom prst="roundRect">
              <a:avLst>
                <a:gd name="adj" fmla="val 10000"/>
              </a:avLst>
            </a:prstGeom>
            <a:solidFill>
              <a:srgbClr val="4F81BD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7160" tIns="38160" rIns="26640" bIns="38520" anchor="ctr"/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es-MX" sz="1400" b="0" strike="noStrike" spc="-1">
                  <a:solidFill>
                    <a:srgbClr val="FFFFFF"/>
                  </a:solidFill>
                  <a:latin typeface="Calibri"/>
                </a:rPr>
                <a:t>Esquemas de Gobernanza</a:t>
              </a:r>
              <a:endParaRPr lang="es-MX" sz="1400" b="0" strike="noStrike" spc="-1">
                <a:latin typeface="Arial"/>
              </a:endParaRPr>
            </a:p>
          </p:txBody>
        </p:sp>
        <p:sp>
          <p:nvSpPr>
            <p:cNvPr id="191" name="CustomShape 7"/>
            <p:cNvSpPr/>
            <p:nvPr/>
          </p:nvSpPr>
          <p:spPr>
            <a:xfrm>
              <a:off x="6666480" y="3091320"/>
              <a:ext cx="1411200" cy="705600"/>
            </a:xfrm>
            <a:prstGeom prst="roundRect">
              <a:avLst>
                <a:gd name="adj" fmla="val 10000"/>
              </a:avLst>
            </a:prstGeom>
            <a:solidFill>
              <a:srgbClr val="4F81BD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7160" tIns="38160" rIns="26640" bIns="38520" anchor="ctr"/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es-MX" sz="1400" b="0" strike="noStrike" spc="-1">
                  <a:solidFill>
                    <a:srgbClr val="FFFFFF"/>
                  </a:solidFill>
                  <a:latin typeface="Calibri"/>
                </a:rPr>
                <a:t>Consolidación del modelo de negocio</a:t>
              </a:r>
              <a:endParaRPr lang="es-MX" sz="1400" b="0" strike="noStrike" spc="-1">
                <a:latin typeface="Arial"/>
              </a:endParaRPr>
            </a:p>
          </p:txBody>
        </p:sp>
      </p:grpSp>
      <p:sp>
        <p:nvSpPr>
          <p:cNvPr id="192" name="TextShape 8"/>
          <p:cNvSpPr txBox="1"/>
          <p:nvPr/>
        </p:nvSpPr>
        <p:spPr>
          <a:xfrm>
            <a:off x="792000" y="1459440"/>
            <a:ext cx="8260920" cy="916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s-MX" sz="2800" b="1" strike="noStrike" spc="-1">
                <a:solidFill>
                  <a:srgbClr val="254061"/>
                </a:solidFill>
                <a:latin typeface="Trebuchet MS"/>
              </a:rPr>
              <a:t>Hacia un modelo de confianza digital...</a:t>
            </a:r>
            <a:endParaRPr lang="es-MX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agen 3"/>
          <p:cNvPicPr/>
          <p:nvPr/>
        </p:nvPicPr>
        <p:blipFill>
          <a:blip r:embed="rId2"/>
          <a:stretch/>
        </p:blipFill>
        <p:spPr>
          <a:xfrm>
            <a:off x="-1368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194" name="Imagen 5"/>
          <p:cNvPicPr/>
          <p:nvPr/>
        </p:nvPicPr>
        <p:blipFill>
          <a:blip r:embed="rId3"/>
          <a:stretch/>
        </p:blipFill>
        <p:spPr>
          <a:xfrm>
            <a:off x="5860800" y="4749840"/>
            <a:ext cx="2273760" cy="493560"/>
          </a:xfrm>
          <a:prstGeom prst="rect">
            <a:avLst/>
          </a:prstGeom>
          <a:ln>
            <a:noFill/>
          </a:ln>
        </p:spPr>
      </p:pic>
      <p:sp>
        <p:nvSpPr>
          <p:cNvPr id="195" name="CustomShape 1"/>
          <p:cNvSpPr/>
          <p:nvPr/>
        </p:nvSpPr>
        <p:spPr>
          <a:xfrm>
            <a:off x="1141200" y="1090080"/>
            <a:ext cx="6459840" cy="49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MX" sz="3200" b="0" strike="noStrike" spc="-1">
                <a:solidFill>
                  <a:srgbClr val="000000"/>
                </a:solidFill>
                <a:latin typeface="Calibri"/>
              </a:rPr>
              <a:t>Tecnologías seguras para los usuarios </a:t>
            </a:r>
            <a:r>
              <a:rPr lang="es-MX" sz="3200" b="0" i="1" strike="noStrike" spc="-1">
                <a:solidFill>
                  <a:srgbClr val="000000"/>
                </a:solidFill>
                <a:latin typeface="Calibri"/>
              </a:rPr>
              <a:t>vs</a:t>
            </a:r>
            <a:r>
              <a:rPr lang="es-MX" sz="3200" b="0" strike="noStrike" spc="-1">
                <a:solidFill>
                  <a:srgbClr val="000000"/>
                </a:solidFill>
                <a:latin typeface="Calibri"/>
              </a:rPr>
              <a:t> desarrollo tecnológico </a:t>
            </a:r>
            <a:endParaRPr lang="es-MX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MX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MX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MX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MX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MX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MX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MX" sz="3200" b="0" strike="noStrike" spc="-1">
                <a:solidFill>
                  <a:srgbClr val="000000"/>
                </a:solidFill>
                <a:latin typeface="Calibri"/>
              </a:rPr>
              <a:t>No tecnofobia si un uso responsable de la tecnología</a:t>
            </a:r>
            <a:endParaRPr lang="es-MX" sz="3200" b="0" strike="noStrike" spc="-1">
              <a:latin typeface="Arial"/>
            </a:endParaRPr>
          </a:p>
        </p:txBody>
      </p:sp>
      <p:pic>
        <p:nvPicPr>
          <p:cNvPr id="196" name="Imagen 1"/>
          <p:cNvPicPr/>
          <p:nvPr/>
        </p:nvPicPr>
        <p:blipFill>
          <a:blip r:embed="rId4"/>
          <a:stretch/>
        </p:blipFill>
        <p:spPr>
          <a:xfrm>
            <a:off x="1630440" y="2496960"/>
            <a:ext cx="5056560" cy="186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n 3"/>
          <p:cNvPicPr/>
          <p:nvPr/>
        </p:nvPicPr>
        <p:blipFill>
          <a:blip r:embed="rId2"/>
          <a:stretch/>
        </p:blipFill>
        <p:spPr>
          <a:xfrm>
            <a:off x="-1368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198" name="Imagen 5"/>
          <p:cNvPicPr/>
          <p:nvPr/>
        </p:nvPicPr>
        <p:blipFill>
          <a:blip r:embed="rId3"/>
          <a:stretch/>
        </p:blipFill>
        <p:spPr>
          <a:xfrm>
            <a:off x="5860800" y="4749840"/>
            <a:ext cx="2273760" cy="493560"/>
          </a:xfrm>
          <a:prstGeom prst="rect">
            <a:avLst/>
          </a:prstGeom>
          <a:ln>
            <a:noFill/>
          </a:ln>
        </p:spPr>
      </p:pic>
      <p:sp>
        <p:nvSpPr>
          <p:cNvPr id="199" name="CustomShape 1"/>
          <p:cNvSpPr/>
          <p:nvPr/>
        </p:nvSpPr>
        <p:spPr>
          <a:xfrm>
            <a:off x="861480" y="147600"/>
            <a:ext cx="7599240" cy="819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 algn="ctr">
              <a:lnSpc>
                <a:spcPct val="100000"/>
              </a:lnSpc>
            </a:pPr>
            <a:r>
              <a:rPr lang="es-MX" sz="3000" b="1" strike="noStrike" spc="-1">
                <a:solidFill>
                  <a:srgbClr val="215968"/>
                </a:solidFill>
                <a:latin typeface="Calibri"/>
              </a:rPr>
              <a:t>Retos y conclusiones:</a:t>
            </a:r>
            <a:endParaRPr lang="es-MX" sz="3000" b="0" strike="noStrike" spc="-1">
              <a:latin typeface="Arial"/>
            </a:endParaRPr>
          </a:p>
          <a:p>
            <a:pPr marL="343080" indent="-342720" algn="ctr">
              <a:lnSpc>
                <a:spcPct val="100000"/>
              </a:lnSpc>
            </a:pPr>
            <a:endParaRPr lang="es-MX" sz="3000" b="0" strike="noStrike" spc="-1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</a:rPr>
              <a:t>El Derecho no garantiza por sí mismo la efectiva protección de datos personales en las TIC.</a:t>
            </a:r>
            <a:endParaRPr lang="es-MX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MX" sz="2000" b="0" strike="noStrike" spc="-1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</a:rPr>
              <a:t>El desarrollo tecnológico hace poner especial atención en uno de los sectores más vulnerables: niños, niñas y adolescentes.</a:t>
            </a:r>
            <a:endParaRPr lang="es-MX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MX" sz="2000" b="0" strike="noStrike" spc="-1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</a:rPr>
              <a:t>La cultura de la protección de datos personales y la ciudadanía digital responsable, son el principio y fin de la mayoría de problemas relacionados a la vulneración de la vida privada de las personas.</a:t>
            </a:r>
            <a:endParaRPr lang="es-MX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MX" sz="2000" b="0" strike="noStrike" spc="-1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</a:rPr>
              <a:t>La exigibilidad de la protección de datos personales en ámbitos tecnológicos, mayormente corresponde a las empresas.</a:t>
            </a:r>
            <a:endParaRPr lang="es-MX" sz="2000" b="0" strike="noStrike" spc="-1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s-MX" sz="2000" b="0" strike="noStrike" spc="-1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</a:rPr>
              <a:t>Los órganos garantes deben impulsar la colaboración con el sector privado que permita una efectiva protección de los datos de las personas.</a:t>
            </a:r>
            <a:endParaRPr lang="es-MX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MX" sz="2000" b="0" strike="noStrike" spc="-1">
              <a:latin typeface="Arial"/>
            </a:endParaRPr>
          </a:p>
          <a:p>
            <a:pPr marL="343080" indent="-342720" algn="ctr">
              <a:lnSpc>
                <a:spcPct val="100000"/>
              </a:lnSpc>
            </a:pPr>
            <a:endParaRPr lang="es-MX" sz="2000" b="0" strike="noStrike" spc="-1">
              <a:latin typeface="Arial"/>
            </a:endParaRPr>
          </a:p>
          <a:p>
            <a:pPr marL="343080" indent="-342720" algn="ctr">
              <a:lnSpc>
                <a:spcPct val="100000"/>
              </a:lnSpc>
            </a:pPr>
            <a:endParaRPr lang="es-MX" sz="2000" b="0" strike="noStrike" spc="-1">
              <a:latin typeface="Arial"/>
            </a:endParaRPr>
          </a:p>
          <a:p>
            <a:pPr marL="343080" indent="-342720" algn="ctr">
              <a:lnSpc>
                <a:spcPct val="100000"/>
              </a:lnSpc>
            </a:pPr>
            <a:endParaRPr lang="es-MX" sz="2000" b="0" strike="noStrike" spc="-1">
              <a:latin typeface="Arial"/>
            </a:endParaRPr>
          </a:p>
          <a:p>
            <a:pPr marL="343080" indent="-342720" algn="ctr">
              <a:lnSpc>
                <a:spcPct val="100000"/>
              </a:lnSpc>
            </a:pPr>
            <a:endParaRPr lang="es-MX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agen 3"/>
          <p:cNvPicPr/>
          <p:nvPr/>
        </p:nvPicPr>
        <p:blipFill>
          <a:blip r:embed="rId2"/>
          <a:stretch/>
        </p:blipFill>
        <p:spPr>
          <a:xfrm>
            <a:off x="-1368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201" name="Imagen 5"/>
          <p:cNvPicPr/>
          <p:nvPr/>
        </p:nvPicPr>
        <p:blipFill>
          <a:blip r:embed="rId3"/>
          <a:stretch/>
        </p:blipFill>
        <p:spPr>
          <a:xfrm>
            <a:off x="5860800" y="4749840"/>
            <a:ext cx="2273760" cy="493560"/>
          </a:xfrm>
          <a:prstGeom prst="rect">
            <a:avLst/>
          </a:prstGeom>
          <a:ln>
            <a:noFill/>
          </a:ln>
        </p:spPr>
      </p:pic>
      <p:sp>
        <p:nvSpPr>
          <p:cNvPr id="202" name="CustomShape 1"/>
          <p:cNvSpPr/>
          <p:nvPr/>
        </p:nvSpPr>
        <p:spPr>
          <a:xfrm>
            <a:off x="891720" y="1314360"/>
            <a:ext cx="6560640" cy="481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MX" sz="3200" b="0" strike="noStrike" spc="-1">
                <a:solidFill>
                  <a:srgbClr val="000000"/>
                </a:solidFill>
                <a:latin typeface="Calibri"/>
              </a:rPr>
              <a:t>Datos de contacto:</a:t>
            </a:r>
            <a:endParaRPr lang="es-MX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MX" sz="3200" b="0" strike="noStrike" spc="-1">
                <a:solidFill>
                  <a:srgbClr val="000000"/>
                </a:solidFill>
                <a:latin typeface="Calibri"/>
              </a:rPr>
              <a:t>olivia.mendoza@infotec.mx</a:t>
            </a:r>
            <a:endParaRPr lang="es-MX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MX" sz="1800" b="1" strike="noStrike" spc="-1">
                <a:solidFill>
                  <a:srgbClr val="000000"/>
                </a:solidFill>
                <a:latin typeface="Calibri"/>
              </a:rPr>
              <a:t>@</a:t>
            </a:r>
            <a:r>
              <a:rPr lang="es-MX" sz="1800" b="0" u="sng" strike="noStrike" spc="-1">
                <a:solidFill>
                  <a:srgbClr val="000000"/>
                </a:solidFill>
                <a:uFillTx/>
                <a:latin typeface="Calibri"/>
              </a:rPr>
              <a:t>Andrea1Mendoza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s-MX" sz="3200" b="0" strike="noStrike" spc="-1">
                <a:solidFill>
                  <a:srgbClr val="000000"/>
                </a:solidFill>
                <a:latin typeface="Calibri"/>
              </a:rPr>
              <a:t>Muchas gracias</a:t>
            </a:r>
            <a:endParaRPr lang="es-MX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3200" b="0" strike="noStrike" spc="-1">
              <a:latin typeface="Arial"/>
            </a:endParaRPr>
          </a:p>
        </p:txBody>
      </p:sp>
      <p:pic>
        <p:nvPicPr>
          <p:cNvPr id="203" name="Imagen 1"/>
          <p:cNvPicPr/>
          <p:nvPr/>
        </p:nvPicPr>
        <p:blipFill>
          <a:blip r:embed="rId4"/>
          <a:stretch/>
        </p:blipFill>
        <p:spPr>
          <a:xfrm>
            <a:off x="1167840" y="3184560"/>
            <a:ext cx="712080" cy="578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"/>
              </a:rPr>
              <a:t>, grac</a:t>
            </a:r>
          </a:p>
        </p:txBody>
      </p:sp>
      <p:sp>
        <p:nvSpPr>
          <p:cNvPr id="94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  <p:pic>
        <p:nvPicPr>
          <p:cNvPr id="95" name="Imagen 3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96" name="CustomShape 3"/>
          <p:cNvSpPr/>
          <p:nvPr/>
        </p:nvSpPr>
        <p:spPr>
          <a:xfrm>
            <a:off x="763560" y="1242720"/>
            <a:ext cx="7616880" cy="450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s-MX" sz="2400" b="1" strike="noStrike" spc="-1">
                <a:solidFill>
                  <a:srgbClr val="17375E"/>
                </a:solidFill>
                <a:latin typeface="Trebuchet MS"/>
              </a:rPr>
              <a:t>Dos vertientes a considerar:</a:t>
            </a:r>
            <a:endParaRPr lang="es-MX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MX" sz="2400" b="0" strike="noStrike" spc="-1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lphaLcParenR"/>
            </a:pPr>
            <a:r>
              <a:rPr lang="es-MX" sz="2400" b="0" strike="noStrike" spc="-1">
                <a:solidFill>
                  <a:srgbClr val="000000"/>
                </a:solidFill>
                <a:latin typeface="Trebuchet MS"/>
              </a:rPr>
              <a:t>Rol de las autoridades como garantes del derecho a la protección de datos personales en el ámbito digital.</a:t>
            </a:r>
            <a:endParaRPr lang="es-MX" sz="2400" b="0" strike="noStrike" spc="-1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lphaLcParenR"/>
            </a:pPr>
            <a:endParaRPr lang="es-MX" sz="2400" b="0" strike="noStrike" spc="-1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lphaLcParenR"/>
            </a:pPr>
            <a:r>
              <a:rPr lang="es-MX" sz="2400" b="0" strike="noStrike" spc="-1">
                <a:solidFill>
                  <a:srgbClr val="000000"/>
                </a:solidFill>
                <a:latin typeface="Trebuchet MS"/>
              </a:rPr>
              <a:t>Tratamiento de datos personales en medios digitales, por parte de Sujetos Obligados y Órganos Garantes.</a:t>
            </a:r>
            <a:endParaRPr lang="es-MX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MX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  <p:pic>
        <p:nvPicPr>
          <p:cNvPr id="99" name="Imagen 3"/>
          <p:cNvPicPr/>
          <p:nvPr/>
        </p:nvPicPr>
        <p:blipFill>
          <a:blip r:embed="rId2"/>
          <a:stretch/>
        </p:blipFill>
        <p:spPr>
          <a:xfrm>
            <a:off x="36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00" name="CustomShape 3"/>
          <p:cNvSpPr/>
          <p:nvPr/>
        </p:nvSpPr>
        <p:spPr>
          <a:xfrm>
            <a:off x="1033200" y="504000"/>
            <a:ext cx="6764760" cy="610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s-MX" sz="2000" b="1" strike="noStrike" spc="-1">
                <a:solidFill>
                  <a:srgbClr val="0D1F63"/>
                </a:solidFill>
                <a:latin typeface="Calibri"/>
                <a:ea typeface="Microsoft YaHei"/>
              </a:rPr>
              <a:t>Características de las TIC, desde una perspectiva jurídica</a:t>
            </a:r>
            <a:endParaRPr lang="es-MX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MX" sz="2000" b="0" strike="noStrike" spc="-1">
              <a:latin typeface="Arial"/>
            </a:endParaRPr>
          </a:p>
          <a:p>
            <a:pPr marL="457200" indent="-456840" algn="just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Extraterritorialidad de la norma</a:t>
            </a:r>
            <a:endParaRPr lang="es-MX" sz="2000" b="0" strike="noStrike" spc="-1">
              <a:latin typeface="Arial"/>
            </a:endParaRPr>
          </a:p>
          <a:p>
            <a:pPr marL="457200" indent="-456840" algn="just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Múltiples jurisdicciones</a:t>
            </a:r>
            <a:endParaRPr lang="es-MX" sz="2000" b="0" strike="noStrike" spc="-1">
              <a:latin typeface="Arial"/>
            </a:endParaRPr>
          </a:p>
          <a:p>
            <a:pPr marL="457200" indent="-456840" algn="just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Simultaneidad de fenómenos</a:t>
            </a:r>
            <a:endParaRPr lang="es-MX" sz="2000" b="0" strike="noStrike" spc="-1">
              <a:latin typeface="Arial"/>
            </a:endParaRPr>
          </a:p>
          <a:p>
            <a:pPr marL="457200" indent="-456840" algn="just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Legislaciones locales</a:t>
            </a:r>
            <a:endParaRPr lang="es-MX" sz="2000" b="0" strike="noStrike" spc="-1">
              <a:latin typeface="Arial"/>
            </a:endParaRPr>
          </a:p>
          <a:p>
            <a:pPr marL="457200" indent="-456840" algn="just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Cambio del concepto Estado Nación </a:t>
            </a:r>
            <a:endParaRPr lang="es-MX" sz="2000" b="0" strike="noStrike" spc="-1">
              <a:latin typeface="Arial"/>
            </a:endParaRPr>
          </a:p>
          <a:p>
            <a:pPr marL="457200" indent="-456840" algn="just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Casi inexistente el concepto de soberanía de datos</a:t>
            </a:r>
            <a:endParaRPr lang="es-MX" sz="2000" b="0" strike="noStrike" spc="-1">
              <a:latin typeface="Arial"/>
            </a:endParaRPr>
          </a:p>
          <a:p>
            <a:pPr marL="457200" indent="-456840" algn="just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Distintas familias jurídicas interactuando entre sí</a:t>
            </a:r>
            <a:endParaRPr lang="es-MX" sz="2000" b="0" strike="noStrike" spc="-1">
              <a:latin typeface="Arial"/>
            </a:endParaRPr>
          </a:p>
          <a:p>
            <a:pPr marL="457200" indent="-456840" algn="just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Nuevas fronteras de los derechos humanos (principio espejo)</a:t>
            </a:r>
            <a:endParaRPr lang="es-MX" sz="2000" b="0" strike="noStrike" spc="-1">
              <a:latin typeface="Arial"/>
            </a:endParaRPr>
          </a:p>
          <a:p>
            <a:pPr marL="457200" indent="-456840" algn="just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Reglas del juego impuestas por la Lex Mercatoria</a:t>
            </a:r>
            <a:endParaRPr lang="es-MX" sz="2000" b="0" strike="noStrike" spc="-1">
              <a:latin typeface="Arial"/>
            </a:endParaRPr>
          </a:p>
          <a:p>
            <a:pPr algn="just">
              <a:lnSpc>
                <a:spcPct val="200000"/>
              </a:lnSpc>
            </a:pPr>
            <a:endParaRPr lang="es-MX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MX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MX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  <p:pic>
        <p:nvPicPr>
          <p:cNvPr id="103" name="Imagen 3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04" name="CustomShape 3"/>
          <p:cNvSpPr/>
          <p:nvPr/>
        </p:nvSpPr>
        <p:spPr>
          <a:xfrm>
            <a:off x="-497160" y="967680"/>
            <a:ext cx="1013832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MX" sz="3600" b="1" strike="noStrike" spc="-1">
                <a:solidFill>
                  <a:srgbClr val="254061"/>
                </a:solidFill>
                <a:latin typeface="Calibri"/>
              </a:rPr>
              <a:t>Extraterritorialidad de la norma</a:t>
            </a:r>
            <a:endParaRPr lang="es-MX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MX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MX" sz="3600" b="0" strike="noStrike" spc="-1">
              <a:latin typeface="Arial"/>
            </a:endParaRPr>
          </a:p>
        </p:txBody>
      </p:sp>
      <p:pic>
        <p:nvPicPr>
          <p:cNvPr id="105" name="Imagen 10"/>
          <p:cNvPicPr/>
          <p:nvPr/>
        </p:nvPicPr>
        <p:blipFill>
          <a:blip r:embed="rId3"/>
          <a:stretch/>
        </p:blipFill>
        <p:spPr>
          <a:xfrm>
            <a:off x="3433320" y="4430520"/>
            <a:ext cx="2999880" cy="1523520"/>
          </a:xfrm>
          <a:prstGeom prst="rect">
            <a:avLst/>
          </a:prstGeom>
          <a:ln>
            <a:noFill/>
          </a:ln>
        </p:spPr>
      </p:pic>
      <p:pic>
        <p:nvPicPr>
          <p:cNvPr id="106" name="Imagen 11"/>
          <p:cNvPicPr/>
          <p:nvPr/>
        </p:nvPicPr>
        <p:blipFill>
          <a:blip r:embed="rId4"/>
          <a:stretch/>
        </p:blipFill>
        <p:spPr>
          <a:xfrm>
            <a:off x="1266480" y="2237040"/>
            <a:ext cx="2466720" cy="1847520"/>
          </a:xfrm>
          <a:prstGeom prst="rect">
            <a:avLst/>
          </a:prstGeom>
          <a:ln>
            <a:noFill/>
          </a:ln>
        </p:spPr>
      </p:pic>
      <p:pic>
        <p:nvPicPr>
          <p:cNvPr id="107" name="Imagen 12"/>
          <p:cNvPicPr/>
          <p:nvPr/>
        </p:nvPicPr>
        <p:blipFill>
          <a:blip r:embed="rId5"/>
          <a:stretch/>
        </p:blipFill>
        <p:spPr>
          <a:xfrm>
            <a:off x="5248440" y="2327400"/>
            <a:ext cx="2866680" cy="159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  <p:pic>
        <p:nvPicPr>
          <p:cNvPr id="110" name="Imagen 3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11" name="CustomShape 3"/>
          <p:cNvSpPr/>
          <p:nvPr/>
        </p:nvSpPr>
        <p:spPr>
          <a:xfrm>
            <a:off x="-194400" y="819720"/>
            <a:ext cx="1013832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MX" sz="3600" b="1" strike="noStrike" spc="-1">
                <a:solidFill>
                  <a:srgbClr val="254061"/>
                </a:solidFill>
                <a:latin typeface="Calibri"/>
              </a:rPr>
              <a:t>Jurisdicción</a:t>
            </a:r>
            <a:endParaRPr lang="es-MX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MX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MX" sz="3600" b="0" strike="noStrike" spc="-1">
              <a:latin typeface="Arial"/>
            </a:endParaRPr>
          </a:p>
        </p:txBody>
      </p:sp>
      <p:pic>
        <p:nvPicPr>
          <p:cNvPr id="112" name="6 Imagen"/>
          <p:cNvPicPr/>
          <p:nvPr/>
        </p:nvPicPr>
        <p:blipFill>
          <a:blip r:embed="rId3"/>
          <a:stretch/>
        </p:blipFill>
        <p:spPr>
          <a:xfrm>
            <a:off x="4458960" y="1960560"/>
            <a:ext cx="2533320" cy="1809360"/>
          </a:xfrm>
          <a:prstGeom prst="rect">
            <a:avLst/>
          </a:prstGeom>
          <a:ln>
            <a:noFill/>
          </a:ln>
        </p:spPr>
      </p:pic>
      <p:pic>
        <p:nvPicPr>
          <p:cNvPr id="113" name="7 Imagen"/>
          <p:cNvPicPr/>
          <p:nvPr/>
        </p:nvPicPr>
        <p:blipFill>
          <a:blip r:embed="rId4"/>
          <a:stretch/>
        </p:blipFill>
        <p:spPr>
          <a:xfrm>
            <a:off x="707400" y="1950840"/>
            <a:ext cx="2285640" cy="1714320"/>
          </a:xfrm>
          <a:prstGeom prst="rect">
            <a:avLst/>
          </a:prstGeom>
          <a:ln>
            <a:noFill/>
          </a:ln>
        </p:spPr>
      </p:pic>
      <p:pic>
        <p:nvPicPr>
          <p:cNvPr id="114" name="8 Imagen"/>
          <p:cNvPicPr/>
          <p:nvPr/>
        </p:nvPicPr>
        <p:blipFill>
          <a:blip r:embed="rId5"/>
          <a:stretch/>
        </p:blipFill>
        <p:spPr>
          <a:xfrm>
            <a:off x="2277720" y="4133880"/>
            <a:ext cx="2485800" cy="1257120"/>
          </a:xfrm>
          <a:prstGeom prst="rect">
            <a:avLst/>
          </a:prstGeom>
          <a:ln>
            <a:noFill/>
          </a:ln>
        </p:spPr>
      </p:pic>
      <p:pic>
        <p:nvPicPr>
          <p:cNvPr id="115" name="9 Imagen"/>
          <p:cNvPicPr/>
          <p:nvPr/>
        </p:nvPicPr>
        <p:blipFill>
          <a:blip r:embed="rId6"/>
          <a:stretch/>
        </p:blipFill>
        <p:spPr>
          <a:xfrm>
            <a:off x="5499720" y="4259520"/>
            <a:ext cx="2466720" cy="184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n 3"/>
          <p:cNvPicPr/>
          <p:nvPr/>
        </p:nvPicPr>
        <p:blipFill>
          <a:blip r:embed="rId2"/>
          <a:stretch/>
        </p:blipFill>
        <p:spPr>
          <a:xfrm>
            <a:off x="-13680" y="-4392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117" name="Imagen 5"/>
          <p:cNvPicPr/>
          <p:nvPr/>
        </p:nvPicPr>
        <p:blipFill>
          <a:blip r:embed="rId3"/>
          <a:stretch/>
        </p:blipFill>
        <p:spPr>
          <a:xfrm>
            <a:off x="5860800" y="4749840"/>
            <a:ext cx="2273760" cy="493560"/>
          </a:xfrm>
          <a:prstGeom prst="rect">
            <a:avLst/>
          </a:prstGeom>
          <a:ln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704880" y="649800"/>
            <a:ext cx="70678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MX" sz="3600" b="1" strike="noStrike" spc="-1">
                <a:solidFill>
                  <a:srgbClr val="254061"/>
                </a:solidFill>
                <a:latin typeface="Calibri"/>
              </a:rPr>
              <a:t>Cambio del concepto Estado Nación </a:t>
            </a:r>
            <a:endParaRPr lang="es-MX" sz="3600" b="0" strike="noStrike" spc="-1">
              <a:latin typeface="Arial"/>
            </a:endParaRPr>
          </a:p>
        </p:txBody>
      </p:sp>
      <p:pic>
        <p:nvPicPr>
          <p:cNvPr id="119" name="Imagen 2"/>
          <p:cNvPicPr/>
          <p:nvPr/>
        </p:nvPicPr>
        <p:blipFill>
          <a:blip r:embed="rId4"/>
          <a:stretch/>
        </p:blipFill>
        <p:spPr>
          <a:xfrm>
            <a:off x="3993840" y="1666440"/>
            <a:ext cx="3309120" cy="2907720"/>
          </a:xfrm>
          <a:prstGeom prst="rect">
            <a:avLst/>
          </a:prstGeom>
          <a:ln>
            <a:noFill/>
          </a:ln>
        </p:spPr>
      </p:pic>
      <p:pic>
        <p:nvPicPr>
          <p:cNvPr id="120" name="Imagen 6"/>
          <p:cNvPicPr/>
          <p:nvPr/>
        </p:nvPicPr>
        <p:blipFill>
          <a:blip r:embed="rId5"/>
          <a:stretch/>
        </p:blipFill>
        <p:spPr>
          <a:xfrm>
            <a:off x="820080" y="4234680"/>
            <a:ext cx="3009600" cy="1523520"/>
          </a:xfrm>
          <a:prstGeom prst="rect">
            <a:avLst/>
          </a:prstGeom>
          <a:ln>
            <a:noFill/>
          </a:ln>
        </p:spPr>
      </p:pic>
      <p:pic>
        <p:nvPicPr>
          <p:cNvPr id="121" name="Imagen 8"/>
          <p:cNvPicPr/>
          <p:nvPr/>
        </p:nvPicPr>
        <p:blipFill>
          <a:blip r:embed="rId6"/>
          <a:stretch/>
        </p:blipFill>
        <p:spPr>
          <a:xfrm>
            <a:off x="1492920" y="1604520"/>
            <a:ext cx="1518480" cy="207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n 3"/>
          <p:cNvPicPr/>
          <p:nvPr/>
        </p:nvPicPr>
        <p:blipFill>
          <a:blip r:embed="rId2"/>
          <a:stretch/>
        </p:blipFill>
        <p:spPr>
          <a:xfrm>
            <a:off x="-13680" y="-4392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123" name="Imagen 5"/>
          <p:cNvPicPr/>
          <p:nvPr/>
        </p:nvPicPr>
        <p:blipFill>
          <a:blip r:embed="rId3"/>
          <a:stretch/>
        </p:blipFill>
        <p:spPr>
          <a:xfrm>
            <a:off x="5860800" y="4749840"/>
            <a:ext cx="2273760" cy="49356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826200" y="375120"/>
            <a:ext cx="7226640" cy="21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MX" sz="3400" b="1" strike="noStrike" spc="-1">
                <a:solidFill>
                  <a:srgbClr val="215968"/>
                </a:solidFill>
                <a:latin typeface="Calibri"/>
              </a:rPr>
              <a:t>Complejidades jurídicas derivadas de la utilización de TIC</a:t>
            </a:r>
            <a:endParaRPr lang="es-MX" sz="3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MX" sz="3400" b="0" strike="noStrike" spc="-1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1112760" y="2025720"/>
            <a:ext cx="6940440" cy="447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MX" sz="1800" b="0" strike="noStrike" spc="-1">
                <a:solidFill>
                  <a:srgbClr val="000000"/>
                </a:solidFill>
                <a:latin typeface="Calibri"/>
              </a:rPr>
              <a:t>Adopción de estándares internacionales.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MX" sz="1800" b="0" strike="noStrike" spc="-1">
                <a:solidFill>
                  <a:srgbClr val="000000"/>
                </a:solidFill>
                <a:latin typeface="Calibri"/>
              </a:rPr>
              <a:t>Sistemas jurídicos diferentes: derecho continental y </a:t>
            </a:r>
            <a:r>
              <a:rPr lang="es-MX" sz="1800" b="0" i="1" strike="noStrike" spc="-1">
                <a:solidFill>
                  <a:srgbClr val="000000"/>
                </a:solidFill>
                <a:latin typeface="Calibri"/>
              </a:rPr>
              <a:t>common law.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MX" sz="1800" b="0" strike="noStrike" spc="-1">
                <a:solidFill>
                  <a:srgbClr val="000000"/>
                </a:solidFill>
                <a:latin typeface="Calibri"/>
              </a:rPr>
              <a:t>Marcos jurídicos internos poco acordes al desarrollo tecnológico.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MX" sz="1800" b="0" strike="noStrike" spc="-1">
                <a:solidFill>
                  <a:srgbClr val="000000"/>
                </a:solidFill>
                <a:latin typeface="Calibri"/>
              </a:rPr>
              <a:t>Jurisdicción aplicable.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MX" sz="1800" b="0" strike="noStrike" spc="-1">
                <a:solidFill>
                  <a:srgbClr val="000000"/>
                </a:solidFill>
                <a:latin typeface="Calibri"/>
              </a:rPr>
              <a:t>Autoridades competentes que emitan resoluciones vinculatorias.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MX" sz="1800" b="0" strike="noStrike" spc="-1">
                <a:solidFill>
                  <a:srgbClr val="000000"/>
                </a:solidFill>
                <a:latin typeface="Calibri"/>
              </a:rPr>
              <a:t>Servidores en distintos lugares del mundo.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MX" sz="1800" b="0" strike="noStrike" spc="-1">
                <a:solidFill>
                  <a:srgbClr val="000000"/>
                </a:solidFill>
                <a:latin typeface="Calibri"/>
              </a:rPr>
              <a:t>Tecnologías como herramientas de discriminación.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MX" sz="1800" b="0" strike="noStrike" spc="-1">
                <a:solidFill>
                  <a:srgbClr val="000000"/>
                </a:solidFill>
                <a:latin typeface="Calibri"/>
              </a:rPr>
              <a:t>Transparencia respecto a la utilización de la información.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  <p:pic>
        <p:nvPicPr>
          <p:cNvPr id="128" name="Imagen 3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29" name="CustomShape 3"/>
          <p:cNvSpPr/>
          <p:nvPr/>
        </p:nvSpPr>
        <p:spPr>
          <a:xfrm>
            <a:off x="1131120" y="2691360"/>
            <a:ext cx="34772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MX" sz="1800" b="1" strike="noStrike" spc="-1">
                <a:solidFill>
                  <a:srgbClr val="000000"/>
                </a:solidFill>
                <a:latin typeface="Trebuchet MS"/>
              </a:rPr>
              <a:t>Competencia en Materia de </a:t>
            </a:r>
            <a:r>
              <a:t/>
            </a:r>
            <a:br/>
            <a:r>
              <a:rPr lang="es-MX" sz="1800" b="1" strike="noStrike" spc="-1">
                <a:solidFill>
                  <a:srgbClr val="000000"/>
                </a:solidFill>
                <a:latin typeface="Trebuchet MS"/>
              </a:rPr>
              <a:t>Datos Personales </a:t>
            </a:r>
            <a:endParaRPr lang="es-MX" sz="1800" b="0" strike="noStrike" spc="-1">
              <a:latin typeface="Arial"/>
            </a:endParaRPr>
          </a:p>
        </p:txBody>
      </p:sp>
      <p:sp>
        <p:nvSpPr>
          <p:cNvPr id="130" name="CustomShape 4"/>
          <p:cNvSpPr/>
          <p:nvPr/>
        </p:nvSpPr>
        <p:spPr>
          <a:xfrm>
            <a:off x="1671840" y="327600"/>
            <a:ext cx="9143640" cy="537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lang="es-MX" sz="2200" b="0" strike="noStrike" spc="-1">
                <a:solidFill>
                  <a:srgbClr val="FFFFFF"/>
                </a:solidFill>
                <a:latin typeface="Trebuchet MS"/>
              </a:rPr>
              <a:t>	</a:t>
            </a:r>
            <a:endParaRPr lang="es-MX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</a:pPr>
            <a:endParaRPr lang="es-MX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lang="es-MX" sz="2200" b="0" strike="noStrike" spc="-1">
                <a:solidFill>
                  <a:srgbClr val="FFFFFF"/>
                </a:solidFill>
                <a:latin typeface="Trebuchet MS"/>
              </a:rPr>
              <a:t>						</a:t>
            </a:r>
            <a:endParaRPr lang="es-MX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lang="es-MX" sz="2200" b="0" strike="noStrike" spc="-1">
                <a:solidFill>
                  <a:srgbClr val="FFFFFF"/>
                </a:solidFill>
                <a:latin typeface="Trebuchet MS"/>
              </a:rPr>
              <a:t>		</a:t>
            </a:r>
            <a:r>
              <a:rPr lang="es-MX" sz="2200" b="0" strike="noStrike" spc="-1">
                <a:solidFill>
                  <a:srgbClr val="1F497D"/>
                </a:solidFill>
                <a:latin typeface="Trebuchet MS"/>
              </a:rPr>
              <a:t>					Sector público				</a:t>
            </a:r>
            <a:endParaRPr lang="es-MX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lang="es-MX" sz="2200" b="0" strike="noStrike" spc="-1">
                <a:solidFill>
                  <a:srgbClr val="1F497D"/>
                </a:solidFill>
                <a:latin typeface="Trebuchet MS"/>
              </a:rPr>
              <a:t>		Federación							</a:t>
            </a:r>
            <a:endParaRPr lang="es-MX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lang="es-MX" sz="2200" b="0" strike="noStrike" spc="-1">
                <a:solidFill>
                  <a:srgbClr val="1F497D"/>
                </a:solidFill>
                <a:latin typeface="Trebuchet MS"/>
              </a:rPr>
              <a:t>				Sector privado</a:t>
            </a:r>
            <a:endParaRPr lang="es-MX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lang="es-MX" sz="2200" b="0" strike="noStrike" spc="-1">
                <a:solidFill>
                  <a:srgbClr val="1F497D"/>
                </a:solidFill>
                <a:latin typeface="Trebuchet MS"/>
              </a:rPr>
              <a:t>					</a:t>
            </a:r>
            <a:endParaRPr lang="es-MX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lang="es-MX" sz="2200" b="0" strike="noStrike" spc="-1">
                <a:solidFill>
                  <a:srgbClr val="1F497D"/>
                </a:solidFill>
                <a:latin typeface="Trebuchet MS"/>
              </a:rPr>
              <a:t>Entidades 	</a:t>
            </a:r>
            <a:endParaRPr lang="es-MX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lang="es-MX" sz="2200" b="0" strike="noStrike" spc="-1">
                <a:solidFill>
                  <a:srgbClr val="1F497D"/>
                </a:solidFill>
                <a:latin typeface="Trebuchet MS"/>
              </a:rPr>
              <a:t>		Federativas	        Sector público</a:t>
            </a:r>
            <a:endParaRPr lang="es-MX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lang="es-MX" sz="2200" b="0" strike="noStrike" spc="-1">
                <a:solidFill>
                  <a:srgbClr val="1F497D"/>
                </a:solidFill>
                <a:latin typeface="Trebuchet MS"/>
              </a:rPr>
              <a:t>	</a:t>
            </a:r>
            <a:endParaRPr lang="es-MX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</a:pPr>
            <a:endParaRPr lang="es-MX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lang="es-MX" sz="2200" b="0" i="1" strike="noStrike" spc="-1">
                <a:solidFill>
                  <a:srgbClr val="777777"/>
                </a:solidFill>
                <a:latin typeface="Trebuchet MS"/>
              </a:rPr>
              <a:t>Jurisdicción dual</a:t>
            </a:r>
            <a:endParaRPr lang="es-MX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</a:pPr>
            <a:endParaRPr lang="es-MX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</a:pPr>
            <a:endParaRPr lang="es-MX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</a:pPr>
            <a:endParaRPr lang="es-MX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</a:pPr>
            <a:endParaRPr lang="es-MX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es-MX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es-MX" sz="2200" b="0" strike="noStrike" spc="-1">
              <a:latin typeface="Arial"/>
            </a:endParaRPr>
          </a:p>
        </p:txBody>
      </p:sp>
      <p:sp>
        <p:nvSpPr>
          <p:cNvPr id="131" name="CustomShape 5"/>
          <p:cNvSpPr/>
          <p:nvPr/>
        </p:nvSpPr>
        <p:spPr>
          <a:xfrm>
            <a:off x="5845680" y="1577160"/>
            <a:ext cx="215640" cy="1151640"/>
          </a:xfrm>
          <a:prstGeom prst="leftBrace">
            <a:avLst>
              <a:gd name="adj1" fmla="val 8333"/>
              <a:gd name="adj2" fmla="val 50000"/>
            </a:avLst>
          </a:prstGeom>
          <a:noFill/>
          <a:ln w="3492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6"/>
          <p:cNvSpPr/>
          <p:nvPr/>
        </p:nvSpPr>
        <p:spPr>
          <a:xfrm>
            <a:off x="6787080" y="2999880"/>
            <a:ext cx="215640" cy="1151640"/>
          </a:xfrm>
          <a:prstGeom prst="leftBrace">
            <a:avLst>
              <a:gd name="adj1" fmla="val 8333"/>
              <a:gd name="adj2" fmla="val 50000"/>
            </a:avLst>
          </a:prstGeom>
          <a:noFill/>
          <a:ln w="3492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</TotalTime>
  <Words>812</Words>
  <Application>Microsoft Office PowerPoint</Application>
  <PresentationFormat>Presentación en pantalla (4:3)</PresentationFormat>
  <Paragraphs>187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4" baseType="lpstr">
      <vt:lpstr>Microsoft YaHei</vt:lpstr>
      <vt:lpstr>Arial</vt:lpstr>
      <vt:lpstr>Calibri</vt:lpstr>
      <vt:lpstr>DejaVu Sans</vt:lpstr>
      <vt:lpstr>StarSymbol</vt:lpstr>
      <vt:lpstr>Symbol</vt:lpstr>
      <vt:lpstr>Times New Roman</vt:lpstr>
      <vt:lpstr>Trebuchet MS</vt:lpstr>
      <vt:lpstr>Wingdings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Gloria Reyes</dc:creator>
  <dc:description/>
  <cp:lastModifiedBy>Coordinación Planeac</cp:lastModifiedBy>
  <cp:revision>95</cp:revision>
  <dcterms:created xsi:type="dcterms:W3CDTF">2015-03-20T20:47:58Z</dcterms:created>
  <dcterms:modified xsi:type="dcterms:W3CDTF">2019-02-07T17:45:09Z</dcterms:modified>
  <dc:language>es-MX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41</vt:i4>
  </property>
</Properties>
</file>