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2" r:id="rId4"/>
    <p:sldId id="274" r:id="rId5"/>
    <p:sldId id="277" r:id="rId6"/>
    <p:sldId id="276" r:id="rId7"/>
    <p:sldId id="270" r:id="rId8"/>
    <p:sldId id="264" r:id="rId9"/>
    <p:sldId id="265" r:id="rId10"/>
    <p:sldId id="266" r:id="rId11"/>
    <p:sldId id="268" r:id="rId12"/>
    <p:sldId id="271" r:id="rId13"/>
    <p:sldId id="258" r:id="rId14"/>
    <p:sldId id="259" r:id="rId15"/>
    <p:sldId id="260" r:id="rId16"/>
    <p:sldId id="273" r:id="rId17"/>
    <p:sldId id="279" r:id="rId18"/>
    <p:sldId id="280" r:id="rId19"/>
    <p:sldId id="261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Grid="0">
      <p:cViewPr>
        <p:scale>
          <a:sx n="121" d="100"/>
          <a:sy n="12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074C1-A464-4137-80C0-1152973CDEB0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s-MX"/>
        </a:p>
      </dgm:t>
    </dgm:pt>
    <dgm:pt modelId="{B8BF1F02-C6D5-4757-BF7D-D768C4A1D80B}">
      <dgm:prSet phldrT="[Texto]" phldr="1"/>
      <dgm:spPr/>
      <dgm:t>
        <a:bodyPr/>
        <a:lstStyle/>
        <a:p>
          <a:endParaRPr lang="es-MX"/>
        </a:p>
      </dgm:t>
    </dgm:pt>
    <dgm:pt modelId="{AC8CEBB1-2A17-44CD-A747-9960A22269E5}" type="parTrans" cxnId="{0E4F0A53-21B1-408C-B16E-0525E6C706A1}">
      <dgm:prSet/>
      <dgm:spPr/>
      <dgm:t>
        <a:bodyPr/>
        <a:lstStyle/>
        <a:p>
          <a:endParaRPr lang="es-MX"/>
        </a:p>
      </dgm:t>
    </dgm:pt>
    <dgm:pt modelId="{0CB70CB0-D3A1-4AC3-828D-D8452E294554}" type="sibTrans" cxnId="{0E4F0A53-21B1-408C-B16E-0525E6C706A1}">
      <dgm:prSet/>
      <dgm:spPr/>
      <dgm:t>
        <a:bodyPr/>
        <a:lstStyle/>
        <a:p>
          <a:endParaRPr lang="es-MX"/>
        </a:p>
      </dgm:t>
    </dgm:pt>
    <dgm:pt modelId="{B8ABCFC9-AD3A-4EF9-9EC4-C90371164E6E}">
      <dgm:prSet phldrT="[Texto]" phldr="1"/>
      <dgm:spPr/>
      <dgm:t>
        <a:bodyPr/>
        <a:lstStyle/>
        <a:p>
          <a:endParaRPr lang="es-MX"/>
        </a:p>
      </dgm:t>
    </dgm:pt>
    <dgm:pt modelId="{B73A283E-37E6-490E-9827-77669998D4B4}" type="parTrans" cxnId="{1A61EE6C-BA4E-4B23-9DF7-CCF927B6FAC0}">
      <dgm:prSet/>
      <dgm:spPr/>
      <dgm:t>
        <a:bodyPr/>
        <a:lstStyle/>
        <a:p>
          <a:endParaRPr lang="es-MX"/>
        </a:p>
      </dgm:t>
    </dgm:pt>
    <dgm:pt modelId="{DF8E9298-0B26-4B8A-B50C-CA9160917BDD}" type="sibTrans" cxnId="{1A61EE6C-BA4E-4B23-9DF7-CCF927B6FAC0}">
      <dgm:prSet/>
      <dgm:spPr/>
      <dgm:t>
        <a:bodyPr/>
        <a:lstStyle/>
        <a:p>
          <a:endParaRPr lang="es-MX"/>
        </a:p>
      </dgm:t>
    </dgm:pt>
    <dgm:pt modelId="{57780A94-7D77-4146-9732-0CA1273CC41E}">
      <dgm:prSet phldrT="[Texto]" phldr="1"/>
      <dgm:spPr/>
      <dgm:t>
        <a:bodyPr/>
        <a:lstStyle/>
        <a:p>
          <a:endParaRPr lang="es-MX"/>
        </a:p>
      </dgm:t>
    </dgm:pt>
    <dgm:pt modelId="{393A3E0C-E92A-49FC-948A-AB296329EB18}" type="parTrans" cxnId="{F967D6FF-48F6-4863-B12F-52359BE74CB6}">
      <dgm:prSet/>
      <dgm:spPr/>
      <dgm:t>
        <a:bodyPr/>
        <a:lstStyle/>
        <a:p>
          <a:endParaRPr lang="es-MX"/>
        </a:p>
      </dgm:t>
    </dgm:pt>
    <dgm:pt modelId="{D34649F1-C0D5-4C81-A2AF-CD9DFCA740BE}" type="sibTrans" cxnId="{F967D6FF-48F6-4863-B12F-52359BE74CB6}">
      <dgm:prSet/>
      <dgm:spPr/>
      <dgm:t>
        <a:bodyPr/>
        <a:lstStyle/>
        <a:p>
          <a:endParaRPr lang="es-MX"/>
        </a:p>
      </dgm:t>
    </dgm:pt>
    <dgm:pt modelId="{BEE6E5D7-CB3C-4D82-A8D7-6441ED5614FB}">
      <dgm:prSet phldrT="[Texto]" phldr="1"/>
      <dgm:spPr/>
      <dgm:t>
        <a:bodyPr/>
        <a:lstStyle/>
        <a:p>
          <a:endParaRPr lang="es-MX"/>
        </a:p>
      </dgm:t>
    </dgm:pt>
    <dgm:pt modelId="{0542F295-A72A-443C-AD91-346EB0DB8DE5}" type="parTrans" cxnId="{4DD8C984-6628-4D88-8137-26C4AD013DF3}">
      <dgm:prSet/>
      <dgm:spPr/>
      <dgm:t>
        <a:bodyPr/>
        <a:lstStyle/>
        <a:p>
          <a:endParaRPr lang="es-MX"/>
        </a:p>
      </dgm:t>
    </dgm:pt>
    <dgm:pt modelId="{4B05D6A3-EE99-45BC-B632-3C34FB36BFA3}" type="sibTrans" cxnId="{4DD8C984-6628-4D88-8137-26C4AD013DF3}">
      <dgm:prSet/>
      <dgm:spPr/>
      <dgm:t>
        <a:bodyPr/>
        <a:lstStyle/>
        <a:p>
          <a:endParaRPr lang="es-MX"/>
        </a:p>
      </dgm:t>
    </dgm:pt>
    <dgm:pt modelId="{E38C119A-65AE-440F-B74F-6F53F9F4CE2C}" type="pres">
      <dgm:prSet presAssocID="{948074C1-A464-4137-80C0-1152973CDE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0B5FE3B-E13D-4C69-8785-B07AABD0A763}" type="pres">
      <dgm:prSet presAssocID="{B8BF1F02-C6D5-4757-BF7D-D768C4A1D80B}" presName="dummy" presStyleCnt="0"/>
      <dgm:spPr/>
    </dgm:pt>
    <dgm:pt modelId="{281CF7CB-EE90-4DD9-83E8-CB12F7A27CB3}" type="pres">
      <dgm:prSet presAssocID="{B8BF1F02-C6D5-4757-BF7D-D768C4A1D80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CF7E85-9749-43E2-B50F-3DEBA55582E1}" type="pres">
      <dgm:prSet presAssocID="{0CB70CB0-D3A1-4AC3-828D-D8452E294554}" presName="sibTrans" presStyleLbl="node1" presStyleIdx="0" presStyleCnt="4"/>
      <dgm:spPr/>
      <dgm:t>
        <a:bodyPr/>
        <a:lstStyle/>
        <a:p>
          <a:endParaRPr lang="es-MX"/>
        </a:p>
      </dgm:t>
    </dgm:pt>
    <dgm:pt modelId="{207FC4D9-E897-4152-96DB-98468D5A8F07}" type="pres">
      <dgm:prSet presAssocID="{B8ABCFC9-AD3A-4EF9-9EC4-C90371164E6E}" presName="dummy" presStyleCnt="0"/>
      <dgm:spPr/>
    </dgm:pt>
    <dgm:pt modelId="{97867880-B710-4F82-8DAF-95DBEC741A2D}" type="pres">
      <dgm:prSet presAssocID="{B8ABCFC9-AD3A-4EF9-9EC4-C90371164E6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73544-B0BA-4C3E-BF59-BE578FF3F4AD}" type="pres">
      <dgm:prSet presAssocID="{DF8E9298-0B26-4B8A-B50C-CA9160917BDD}" presName="sibTrans" presStyleLbl="node1" presStyleIdx="1" presStyleCnt="4"/>
      <dgm:spPr/>
      <dgm:t>
        <a:bodyPr/>
        <a:lstStyle/>
        <a:p>
          <a:endParaRPr lang="es-MX"/>
        </a:p>
      </dgm:t>
    </dgm:pt>
    <dgm:pt modelId="{C7545644-807D-43A1-8E32-383D1D52876E}" type="pres">
      <dgm:prSet presAssocID="{57780A94-7D77-4146-9732-0CA1273CC41E}" presName="dummy" presStyleCnt="0"/>
      <dgm:spPr/>
    </dgm:pt>
    <dgm:pt modelId="{D084941C-40E7-42F4-BFDA-2046EDDD0136}" type="pres">
      <dgm:prSet presAssocID="{57780A94-7D77-4146-9732-0CA1273CC41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4E469C-9FB4-454B-81CD-E524AA317B9B}" type="pres">
      <dgm:prSet presAssocID="{D34649F1-C0D5-4C81-A2AF-CD9DFCA740BE}" presName="sibTrans" presStyleLbl="node1" presStyleIdx="2" presStyleCnt="4"/>
      <dgm:spPr/>
      <dgm:t>
        <a:bodyPr/>
        <a:lstStyle/>
        <a:p>
          <a:endParaRPr lang="es-MX"/>
        </a:p>
      </dgm:t>
    </dgm:pt>
    <dgm:pt modelId="{BB69A09A-A2CA-4434-BCA2-AD5B4202C93D}" type="pres">
      <dgm:prSet presAssocID="{BEE6E5D7-CB3C-4D82-A8D7-6441ED5614FB}" presName="dummy" presStyleCnt="0"/>
      <dgm:spPr/>
    </dgm:pt>
    <dgm:pt modelId="{70D15551-7614-4083-A806-AF123DAF0383}" type="pres">
      <dgm:prSet presAssocID="{BEE6E5D7-CB3C-4D82-A8D7-6441ED5614F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27F67E-0903-41DA-9EBE-88555D2CE0D6}" type="pres">
      <dgm:prSet presAssocID="{4B05D6A3-EE99-45BC-B632-3C34FB36BFA3}" presName="sibTrans" presStyleLbl="node1" presStyleIdx="3" presStyleCnt="4"/>
      <dgm:spPr/>
      <dgm:t>
        <a:bodyPr/>
        <a:lstStyle/>
        <a:p>
          <a:endParaRPr lang="es-MX"/>
        </a:p>
      </dgm:t>
    </dgm:pt>
  </dgm:ptLst>
  <dgm:cxnLst>
    <dgm:cxn modelId="{13EDA131-CDD6-4C6A-8F3B-B68B2C354A0F}" type="presOf" srcId="{0CB70CB0-D3A1-4AC3-828D-D8452E294554}" destId="{3CCF7E85-9749-43E2-B50F-3DEBA55582E1}" srcOrd="0" destOrd="0" presId="urn:microsoft.com/office/officeart/2005/8/layout/cycle1"/>
    <dgm:cxn modelId="{3344A989-6D78-4690-81C9-597A58114403}" type="presOf" srcId="{DF8E9298-0B26-4B8A-B50C-CA9160917BDD}" destId="{39B73544-B0BA-4C3E-BF59-BE578FF3F4AD}" srcOrd="0" destOrd="0" presId="urn:microsoft.com/office/officeart/2005/8/layout/cycle1"/>
    <dgm:cxn modelId="{0E4F0A53-21B1-408C-B16E-0525E6C706A1}" srcId="{948074C1-A464-4137-80C0-1152973CDEB0}" destId="{B8BF1F02-C6D5-4757-BF7D-D768C4A1D80B}" srcOrd="0" destOrd="0" parTransId="{AC8CEBB1-2A17-44CD-A747-9960A22269E5}" sibTransId="{0CB70CB0-D3A1-4AC3-828D-D8452E294554}"/>
    <dgm:cxn modelId="{F967D6FF-48F6-4863-B12F-52359BE74CB6}" srcId="{948074C1-A464-4137-80C0-1152973CDEB0}" destId="{57780A94-7D77-4146-9732-0CA1273CC41E}" srcOrd="2" destOrd="0" parTransId="{393A3E0C-E92A-49FC-948A-AB296329EB18}" sibTransId="{D34649F1-C0D5-4C81-A2AF-CD9DFCA740BE}"/>
    <dgm:cxn modelId="{71EEBCD5-7679-496D-A9F8-3600DFC9CEDE}" type="presOf" srcId="{57780A94-7D77-4146-9732-0CA1273CC41E}" destId="{D084941C-40E7-42F4-BFDA-2046EDDD0136}" srcOrd="0" destOrd="0" presId="urn:microsoft.com/office/officeart/2005/8/layout/cycle1"/>
    <dgm:cxn modelId="{5683E654-7E1B-4F2E-A2B6-89944F298BB8}" type="presOf" srcId="{4B05D6A3-EE99-45BC-B632-3C34FB36BFA3}" destId="{3427F67E-0903-41DA-9EBE-88555D2CE0D6}" srcOrd="0" destOrd="0" presId="urn:microsoft.com/office/officeart/2005/8/layout/cycle1"/>
    <dgm:cxn modelId="{4DD8C984-6628-4D88-8137-26C4AD013DF3}" srcId="{948074C1-A464-4137-80C0-1152973CDEB0}" destId="{BEE6E5D7-CB3C-4D82-A8D7-6441ED5614FB}" srcOrd="3" destOrd="0" parTransId="{0542F295-A72A-443C-AD91-346EB0DB8DE5}" sibTransId="{4B05D6A3-EE99-45BC-B632-3C34FB36BFA3}"/>
    <dgm:cxn modelId="{0806B176-7EDA-4EF4-BD19-635C5916611B}" type="presOf" srcId="{B8ABCFC9-AD3A-4EF9-9EC4-C90371164E6E}" destId="{97867880-B710-4F82-8DAF-95DBEC741A2D}" srcOrd="0" destOrd="0" presId="urn:microsoft.com/office/officeart/2005/8/layout/cycle1"/>
    <dgm:cxn modelId="{E153AF26-9AAA-4B4D-AE58-BDE26E8E1DB8}" type="presOf" srcId="{BEE6E5D7-CB3C-4D82-A8D7-6441ED5614FB}" destId="{70D15551-7614-4083-A806-AF123DAF0383}" srcOrd="0" destOrd="0" presId="urn:microsoft.com/office/officeart/2005/8/layout/cycle1"/>
    <dgm:cxn modelId="{AD3080B8-5391-4943-AE8B-8748311858E1}" type="presOf" srcId="{B8BF1F02-C6D5-4757-BF7D-D768C4A1D80B}" destId="{281CF7CB-EE90-4DD9-83E8-CB12F7A27CB3}" srcOrd="0" destOrd="0" presId="urn:microsoft.com/office/officeart/2005/8/layout/cycle1"/>
    <dgm:cxn modelId="{1A61EE6C-BA4E-4B23-9DF7-CCF927B6FAC0}" srcId="{948074C1-A464-4137-80C0-1152973CDEB0}" destId="{B8ABCFC9-AD3A-4EF9-9EC4-C90371164E6E}" srcOrd="1" destOrd="0" parTransId="{B73A283E-37E6-490E-9827-77669998D4B4}" sibTransId="{DF8E9298-0B26-4B8A-B50C-CA9160917BDD}"/>
    <dgm:cxn modelId="{B4D095D0-F589-45B6-ABF8-7A4CFCFC59FC}" type="presOf" srcId="{948074C1-A464-4137-80C0-1152973CDEB0}" destId="{E38C119A-65AE-440F-B74F-6F53F9F4CE2C}" srcOrd="0" destOrd="0" presId="urn:microsoft.com/office/officeart/2005/8/layout/cycle1"/>
    <dgm:cxn modelId="{2C8E0155-FD1D-48F4-B83B-221415EB761C}" type="presOf" srcId="{D34649F1-C0D5-4C81-A2AF-CD9DFCA740BE}" destId="{E34E469C-9FB4-454B-81CD-E524AA317B9B}" srcOrd="0" destOrd="0" presId="urn:microsoft.com/office/officeart/2005/8/layout/cycle1"/>
    <dgm:cxn modelId="{3192ECD3-BA04-4BE3-AB6C-ED27FD971D4B}" type="presParOf" srcId="{E38C119A-65AE-440F-B74F-6F53F9F4CE2C}" destId="{00B5FE3B-E13D-4C69-8785-B07AABD0A763}" srcOrd="0" destOrd="0" presId="urn:microsoft.com/office/officeart/2005/8/layout/cycle1"/>
    <dgm:cxn modelId="{3311874A-0582-428B-B98C-CAC64C8BB069}" type="presParOf" srcId="{E38C119A-65AE-440F-B74F-6F53F9F4CE2C}" destId="{281CF7CB-EE90-4DD9-83E8-CB12F7A27CB3}" srcOrd="1" destOrd="0" presId="urn:microsoft.com/office/officeart/2005/8/layout/cycle1"/>
    <dgm:cxn modelId="{C7C892E1-E7B0-4D35-AE05-547AFEB9D707}" type="presParOf" srcId="{E38C119A-65AE-440F-B74F-6F53F9F4CE2C}" destId="{3CCF7E85-9749-43E2-B50F-3DEBA55582E1}" srcOrd="2" destOrd="0" presId="urn:microsoft.com/office/officeart/2005/8/layout/cycle1"/>
    <dgm:cxn modelId="{5E007BB2-3572-47D7-84E7-05220AB59E8A}" type="presParOf" srcId="{E38C119A-65AE-440F-B74F-6F53F9F4CE2C}" destId="{207FC4D9-E897-4152-96DB-98468D5A8F07}" srcOrd="3" destOrd="0" presId="urn:microsoft.com/office/officeart/2005/8/layout/cycle1"/>
    <dgm:cxn modelId="{C5C8D34C-440E-4EAD-B723-8B94300A864D}" type="presParOf" srcId="{E38C119A-65AE-440F-B74F-6F53F9F4CE2C}" destId="{97867880-B710-4F82-8DAF-95DBEC741A2D}" srcOrd="4" destOrd="0" presId="urn:microsoft.com/office/officeart/2005/8/layout/cycle1"/>
    <dgm:cxn modelId="{6743B89F-787F-45A9-92AA-30E76502524D}" type="presParOf" srcId="{E38C119A-65AE-440F-B74F-6F53F9F4CE2C}" destId="{39B73544-B0BA-4C3E-BF59-BE578FF3F4AD}" srcOrd="5" destOrd="0" presId="urn:microsoft.com/office/officeart/2005/8/layout/cycle1"/>
    <dgm:cxn modelId="{F5989CC9-3F03-4CE9-8D97-AA6F3A51D7AC}" type="presParOf" srcId="{E38C119A-65AE-440F-B74F-6F53F9F4CE2C}" destId="{C7545644-807D-43A1-8E32-383D1D52876E}" srcOrd="6" destOrd="0" presId="urn:microsoft.com/office/officeart/2005/8/layout/cycle1"/>
    <dgm:cxn modelId="{2DF6D45D-05BB-4958-A595-8A574D0D4C50}" type="presParOf" srcId="{E38C119A-65AE-440F-B74F-6F53F9F4CE2C}" destId="{D084941C-40E7-42F4-BFDA-2046EDDD0136}" srcOrd="7" destOrd="0" presId="urn:microsoft.com/office/officeart/2005/8/layout/cycle1"/>
    <dgm:cxn modelId="{CA4A0B6E-B3F6-4FC3-A662-642B336811DF}" type="presParOf" srcId="{E38C119A-65AE-440F-B74F-6F53F9F4CE2C}" destId="{E34E469C-9FB4-454B-81CD-E524AA317B9B}" srcOrd="8" destOrd="0" presId="urn:microsoft.com/office/officeart/2005/8/layout/cycle1"/>
    <dgm:cxn modelId="{A7AE73D5-B363-42F9-81FB-F636C059D0E1}" type="presParOf" srcId="{E38C119A-65AE-440F-B74F-6F53F9F4CE2C}" destId="{BB69A09A-A2CA-4434-BCA2-AD5B4202C93D}" srcOrd="9" destOrd="0" presId="urn:microsoft.com/office/officeart/2005/8/layout/cycle1"/>
    <dgm:cxn modelId="{4CC0BB73-09FE-4508-80F7-09E5A942AFE1}" type="presParOf" srcId="{E38C119A-65AE-440F-B74F-6F53F9F4CE2C}" destId="{70D15551-7614-4083-A806-AF123DAF0383}" srcOrd="10" destOrd="0" presId="urn:microsoft.com/office/officeart/2005/8/layout/cycle1"/>
    <dgm:cxn modelId="{19EAA8CF-34B7-451D-A110-B94D55F4CC50}" type="presParOf" srcId="{E38C119A-65AE-440F-B74F-6F53F9F4CE2C}" destId="{3427F67E-0903-41DA-9EBE-88555D2CE0D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CF7CB-EE90-4DD9-83E8-CB12F7A27CB3}">
      <dsp:nvSpPr>
        <dsp:cNvPr id="0" name=""/>
        <dsp:cNvSpPr/>
      </dsp:nvSpPr>
      <dsp:spPr>
        <a:xfrm>
          <a:off x="3015748" y="70673"/>
          <a:ext cx="1112482" cy="11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/>
        </a:p>
      </dsp:txBody>
      <dsp:txXfrm>
        <a:off x="3015748" y="70673"/>
        <a:ext cx="1112482" cy="1112482"/>
      </dsp:txXfrm>
    </dsp:sp>
    <dsp:sp modelId="{3CCF7E85-9749-43E2-B50F-3DEBA55582E1}">
      <dsp:nvSpPr>
        <dsp:cNvPr id="0" name=""/>
        <dsp:cNvSpPr/>
      </dsp:nvSpPr>
      <dsp:spPr>
        <a:xfrm>
          <a:off x="1057671" y="835"/>
          <a:ext cx="3140397" cy="3140397"/>
        </a:xfrm>
        <a:prstGeom prst="circularArrow">
          <a:avLst>
            <a:gd name="adj1" fmla="val 6908"/>
            <a:gd name="adj2" fmla="val 465812"/>
            <a:gd name="adj3" fmla="val 547480"/>
            <a:gd name="adj4" fmla="val 20586708"/>
            <a:gd name="adj5" fmla="val 805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67880-B710-4F82-8DAF-95DBEC741A2D}">
      <dsp:nvSpPr>
        <dsp:cNvPr id="0" name=""/>
        <dsp:cNvSpPr/>
      </dsp:nvSpPr>
      <dsp:spPr>
        <a:xfrm>
          <a:off x="3015748" y="1958912"/>
          <a:ext cx="1112482" cy="11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/>
        </a:p>
      </dsp:txBody>
      <dsp:txXfrm>
        <a:off x="3015748" y="1958912"/>
        <a:ext cx="1112482" cy="1112482"/>
      </dsp:txXfrm>
    </dsp:sp>
    <dsp:sp modelId="{39B73544-B0BA-4C3E-BF59-BE578FF3F4AD}">
      <dsp:nvSpPr>
        <dsp:cNvPr id="0" name=""/>
        <dsp:cNvSpPr/>
      </dsp:nvSpPr>
      <dsp:spPr>
        <a:xfrm>
          <a:off x="1057671" y="835"/>
          <a:ext cx="3140397" cy="3140397"/>
        </a:xfrm>
        <a:prstGeom prst="circularArrow">
          <a:avLst>
            <a:gd name="adj1" fmla="val 6908"/>
            <a:gd name="adj2" fmla="val 465812"/>
            <a:gd name="adj3" fmla="val 5947480"/>
            <a:gd name="adj4" fmla="val 4386708"/>
            <a:gd name="adj5" fmla="val 8059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4941C-40E7-42F4-BFDA-2046EDDD0136}">
      <dsp:nvSpPr>
        <dsp:cNvPr id="0" name=""/>
        <dsp:cNvSpPr/>
      </dsp:nvSpPr>
      <dsp:spPr>
        <a:xfrm>
          <a:off x="1127509" y="1958912"/>
          <a:ext cx="1112482" cy="11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/>
        </a:p>
      </dsp:txBody>
      <dsp:txXfrm>
        <a:off x="1127509" y="1958912"/>
        <a:ext cx="1112482" cy="1112482"/>
      </dsp:txXfrm>
    </dsp:sp>
    <dsp:sp modelId="{E34E469C-9FB4-454B-81CD-E524AA317B9B}">
      <dsp:nvSpPr>
        <dsp:cNvPr id="0" name=""/>
        <dsp:cNvSpPr/>
      </dsp:nvSpPr>
      <dsp:spPr>
        <a:xfrm>
          <a:off x="1057671" y="835"/>
          <a:ext cx="3140397" cy="3140397"/>
        </a:xfrm>
        <a:prstGeom prst="circularArrow">
          <a:avLst>
            <a:gd name="adj1" fmla="val 6908"/>
            <a:gd name="adj2" fmla="val 465812"/>
            <a:gd name="adj3" fmla="val 11347480"/>
            <a:gd name="adj4" fmla="val 9786708"/>
            <a:gd name="adj5" fmla="val 8059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15551-7614-4083-A806-AF123DAF0383}">
      <dsp:nvSpPr>
        <dsp:cNvPr id="0" name=""/>
        <dsp:cNvSpPr/>
      </dsp:nvSpPr>
      <dsp:spPr>
        <a:xfrm>
          <a:off x="1127509" y="70673"/>
          <a:ext cx="1112482" cy="111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/>
        </a:p>
      </dsp:txBody>
      <dsp:txXfrm>
        <a:off x="1127509" y="70673"/>
        <a:ext cx="1112482" cy="1112482"/>
      </dsp:txXfrm>
    </dsp:sp>
    <dsp:sp modelId="{3427F67E-0903-41DA-9EBE-88555D2CE0D6}">
      <dsp:nvSpPr>
        <dsp:cNvPr id="0" name=""/>
        <dsp:cNvSpPr/>
      </dsp:nvSpPr>
      <dsp:spPr>
        <a:xfrm>
          <a:off x="1057671" y="835"/>
          <a:ext cx="3140397" cy="3140397"/>
        </a:xfrm>
        <a:prstGeom prst="circularArrow">
          <a:avLst>
            <a:gd name="adj1" fmla="val 6908"/>
            <a:gd name="adj2" fmla="val 465812"/>
            <a:gd name="adj3" fmla="val 16747480"/>
            <a:gd name="adj4" fmla="val 15186708"/>
            <a:gd name="adj5" fmla="val 8059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7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4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7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7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6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4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19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17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234F-EF38-4A07-AF9E-132E34A44E8A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800F-B89A-4EF6-BD16-CAEF85704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31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microsoft.com/office/2007/relationships/hdphoto" Target="../media/hdphoto10.wdp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tenorio@up.edu.m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tenorio@up.edu.m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tenorio@up.edu.m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tenorio@up.edu.mx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gtenorio@up.edu.mx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tenorio@up.edu.m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tenorio@up.edu.m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mailto:gtenorio@up.edu.m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tenorio@up.edu.m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58736" y="577134"/>
            <a:ext cx="89657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Los grandes retos de la protección de 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</a:rPr>
              <a:t>datos personales en posesión de los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</a:rPr>
              <a:t>particulares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55909" y="4466557"/>
            <a:ext cx="48339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Dr. Guillermo A. Tenorio Cueto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Instituto Chihuahuense para la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transparencia y acceso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a la información pública.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7 de febrero de 2019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06" y="4587917"/>
            <a:ext cx="4513787" cy="203700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42" y="2782820"/>
            <a:ext cx="5428268" cy="201826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3712"/>
            <a:ext cx="7027554" cy="17891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Rectángulo"/>
          <p:cNvSpPr/>
          <p:nvPr/>
        </p:nvSpPr>
        <p:spPr>
          <a:xfrm>
            <a:off x="4799856" y="1412204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Escuela</a:t>
            </a:r>
          </a:p>
          <a:p>
            <a:pPr algn="ctr"/>
            <a:r>
              <a:rPr lang="es-MX" b="1" dirty="0"/>
              <a:t>Primaria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087910" y="85820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48%: contenido en línea los hace sentir</a:t>
            </a:r>
          </a:p>
          <a:p>
            <a:r>
              <a:rPr lang="es-MX" b="1" dirty="0">
                <a:solidFill>
                  <a:srgbClr val="FF0000"/>
                </a:solidFill>
              </a:rPr>
              <a:t>incómodos</a:t>
            </a:r>
          </a:p>
          <a:p>
            <a:r>
              <a:rPr lang="es-MX" b="1" dirty="0">
                <a:solidFill>
                  <a:srgbClr val="FF0000"/>
                </a:solidFill>
              </a:rPr>
              <a:t>37%: completamente no supervisados</a:t>
            </a:r>
          </a:p>
          <a:p>
            <a:r>
              <a:rPr lang="es-MX" b="1" dirty="0">
                <a:solidFill>
                  <a:srgbClr val="FF0000"/>
                </a:solidFill>
              </a:rPr>
              <a:t>en línea</a:t>
            </a:r>
          </a:p>
          <a:p>
            <a:r>
              <a:rPr lang="es-MX" b="1" dirty="0">
                <a:solidFill>
                  <a:srgbClr val="FF0000"/>
                </a:solidFill>
              </a:rPr>
              <a:t>12%: alguien pretendiendo ser ellos en</a:t>
            </a:r>
          </a:p>
          <a:p>
            <a:r>
              <a:rPr lang="es-MX" b="1" dirty="0">
                <a:solidFill>
                  <a:srgbClr val="FF0000"/>
                </a:solidFill>
              </a:rPr>
              <a:t>línea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18014" y="3212977"/>
            <a:ext cx="134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Escuela</a:t>
            </a:r>
          </a:p>
          <a:p>
            <a:pPr algn="ctr"/>
            <a:r>
              <a:rPr lang="es-MX" b="1" dirty="0"/>
              <a:t>Secundaria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61928" y="30435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39%: publica fotos de ellos mismos</a:t>
            </a:r>
          </a:p>
          <a:p>
            <a:r>
              <a:rPr lang="es-MX" b="1" dirty="0">
                <a:solidFill>
                  <a:srgbClr val="0070C0"/>
                </a:solidFill>
              </a:rPr>
              <a:t>67%: no publica sus nombres reales</a:t>
            </a:r>
          </a:p>
          <a:p>
            <a:r>
              <a:rPr lang="es-MX" b="1" dirty="0">
                <a:solidFill>
                  <a:srgbClr val="0070C0"/>
                </a:solidFill>
              </a:rPr>
              <a:t>14%: publica su agenda y/o información</a:t>
            </a:r>
          </a:p>
          <a:p>
            <a:r>
              <a:rPr lang="es-MX" b="1" dirty="0">
                <a:solidFill>
                  <a:srgbClr val="0070C0"/>
                </a:solidFill>
              </a:rPr>
              <a:t>personal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63513" y="5603104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Preparatoria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16080" y="4842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7030A0"/>
                </a:solidFill>
              </a:rPr>
              <a:t>73%: expuestos a pornografía no</a:t>
            </a:r>
          </a:p>
          <a:p>
            <a:r>
              <a:rPr lang="es-MX" b="1" dirty="0">
                <a:solidFill>
                  <a:srgbClr val="7030A0"/>
                </a:solidFill>
              </a:rPr>
              <a:t>deseada o buscada</a:t>
            </a:r>
          </a:p>
          <a:p>
            <a:r>
              <a:rPr lang="es-MX" b="1" dirty="0">
                <a:solidFill>
                  <a:srgbClr val="7030A0"/>
                </a:solidFill>
              </a:rPr>
              <a:t>53%: recibió preguntas de índole</a:t>
            </a:r>
          </a:p>
          <a:p>
            <a:r>
              <a:rPr lang="es-MX" b="1" dirty="0">
                <a:solidFill>
                  <a:srgbClr val="7030A0"/>
                </a:solidFill>
              </a:rPr>
              <a:t>sexual en línea</a:t>
            </a:r>
          </a:p>
          <a:p>
            <a:r>
              <a:rPr lang="es-MX" b="1" dirty="0">
                <a:solidFill>
                  <a:srgbClr val="7030A0"/>
                </a:solidFill>
              </a:rPr>
              <a:t>65%: descargó música ilegalmente el</a:t>
            </a:r>
          </a:p>
          <a:p>
            <a:r>
              <a:rPr lang="es-MX" b="1" dirty="0">
                <a:solidFill>
                  <a:srgbClr val="7030A0"/>
                </a:solidFill>
              </a:rPr>
              <a:t>el último año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295801" y="94607"/>
            <a:ext cx="3117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Focalicemos los problemas por</a:t>
            </a:r>
          </a:p>
          <a:p>
            <a:pPr algn="ctr"/>
            <a:r>
              <a:rPr lang="es-MX" b="1" dirty="0"/>
              <a:t>nivel educativo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24001" y="6596390"/>
            <a:ext cx="3926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Fuente: Rochester Institute of Technology, Rochester, New York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263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06" y="2316940"/>
            <a:ext cx="3995473" cy="25042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27" y="3502859"/>
            <a:ext cx="2630375" cy="15863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34" y="34578"/>
            <a:ext cx="2199245" cy="17146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48" y="3903764"/>
            <a:ext cx="2763635" cy="1842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9" y="810103"/>
            <a:ext cx="2203447" cy="138266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08" y="4712331"/>
            <a:ext cx="1430412" cy="14304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1 Rectángulo"/>
          <p:cNvSpPr/>
          <p:nvPr/>
        </p:nvSpPr>
        <p:spPr>
          <a:xfrm>
            <a:off x="7643664" y="5084404"/>
            <a:ext cx="3024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Contenido Inapropiado</a:t>
            </a:r>
          </a:p>
          <a:p>
            <a:pPr algn="ctr"/>
            <a:r>
              <a:rPr lang="es-MX" sz="1600" dirty="0"/>
              <a:t>Menores expuestos a</a:t>
            </a:r>
          </a:p>
          <a:p>
            <a:pPr algn="ctr"/>
            <a:r>
              <a:rPr lang="es-MX" sz="1600" dirty="0"/>
              <a:t>fotos y películas que no</a:t>
            </a:r>
          </a:p>
          <a:p>
            <a:pPr algn="ctr"/>
            <a:r>
              <a:rPr lang="es-MX" sz="1600" dirty="0"/>
              <a:t>deberían ver.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891185" y="3241981"/>
            <a:ext cx="4310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Principales amenazas para menores de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</a:rPr>
              <a:t>edad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723883" y="754774"/>
            <a:ext cx="21892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Predadores</a:t>
            </a:r>
          </a:p>
          <a:p>
            <a:pPr algn="ctr"/>
            <a:r>
              <a:rPr lang="es-MX" sz="1600" dirty="0"/>
              <a:t>Esas personas usan</a:t>
            </a:r>
          </a:p>
          <a:p>
            <a:pPr algn="ctr"/>
            <a:r>
              <a:rPr lang="es-MX" sz="1600" dirty="0"/>
              <a:t> internet para</a:t>
            </a:r>
          </a:p>
          <a:p>
            <a:pPr algn="ctr"/>
            <a:r>
              <a:rPr lang="es-MX" sz="1600" dirty="0"/>
              <a:t>engañar los menores</a:t>
            </a:r>
          </a:p>
          <a:p>
            <a:pPr algn="ctr"/>
            <a:r>
              <a:rPr lang="es-MX" sz="1600" dirty="0"/>
              <a:t>para trata de</a:t>
            </a:r>
          </a:p>
          <a:p>
            <a:pPr algn="ctr"/>
            <a:r>
              <a:rPr lang="es-MX" sz="1600" dirty="0"/>
              <a:t>personas.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76964" y="4676890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Compartir Archivos</a:t>
            </a:r>
          </a:p>
          <a:p>
            <a:pPr algn="ctr"/>
            <a:r>
              <a:rPr lang="es-MX" b="1" dirty="0"/>
              <a:t>Ilegales</a:t>
            </a:r>
          </a:p>
          <a:p>
            <a:pPr algn="ctr"/>
            <a:r>
              <a:rPr lang="es-MX" sz="1600" dirty="0"/>
              <a:t>Intercambiar canciones,</a:t>
            </a:r>
          </a:p>
          <a:p>
            <a:pPr algn="ctr"/>
            <a:r>
              <a:rPr lang="es-MX" sz="1600" dirty="0"/>
              <a:t>videos con desconocidos</a:t>
            </a:r>
          </a:p>
          <a:p>
            <a:pPr algn="ctr"/>
            <a:r>
              <a:rPr lang="es-MX" sz="1600" dirty="0"/>
              <a:t>puede ser ilegal e inclusive</a:t>
            </a:r>
          </a:p>
          <a:p>
            <a:pPr algn="ctr"/>
            <a:r>
              <a:rPr lang="es-MX" sz="1600" dirty="0"/>
              <a:t>traer riesgos como virus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52892" y="5445225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“Matones”</a:t>
            </a:r>
          </a:p>
          <a:p>
            <a:pPr algn="ctr"/>
            <a:r>
              <a:rPr lang="es-MX" b="1" dirty="0"/>
              <a:t>cibernéticos</a:t>
            </a:r>
          </a:p>
          <a:p>
            <a:pPr algn="ctr"/>
            <a:r>
              <a:rPr lang="es-MX" sz="1600" dirty="0"/>
              <a:t>El uso de internet por</a:t>
            </a:r>
          </a:p>
          <a:p>
            <a:pPr algn="ctr"/>
            <a:r>
              <a:rPr lang="es-MX" sz="1600" dirty="0"/>
              <a:t>otros menores y adultos</a:t>
            </a:r>
          </a:p>
          <a:p>
            <a:pPr algn="ctr"/>
            <a:r>
              <a:rPr lang="es-MX" sz="1600" dirty="0"/>
              <a:t>para acosar.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67521" y="1767410"/>
            <a:ext cx="32887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Invasión de Privacidad</a:t>
            </a:r>
          </a:p>
          <a:p>
            <a:pPr algn="ctr"/>
            <a:r>
              <a:rPr lang="es-MX" sz="1600" dirty="0"/>
              <a:t>Menores  exponiendo</a:t>
            </a:r>
          </a:p>
          <a:p>
            <a:pPr algn="ctr"/>
            <a:r>
              <a:rPr lang="es-MX" sz="1600" dirty="0"/>
              <a:t>información personal  y de la</a:t>
            </a:r>
          </a:p>
          <a:p>
            <a:pPr algn="ctr"/>
            <a:r>
              <a:rPr lang="es-MX" sz="1600" dirty="0"/>
              <a:t>familia, como dirección,</a:t>
            </a:r>
          </a:p>
          <a:p>
            <a:pPr algn="ctr"/>
            <a:r>
              <a:rPr lang="es-MX" sz="1600" dirty="0"/>
              <a:t>teléfono, etc.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29360" y="1820353"/>
            <a:ext cx="1826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Discurso de odio</a:t>
            </a:r>
          </a:p>
          <a:p>
            <a:pPr algn="ctr"/>
            <a:r>
              <a:rPr lang="es-MX" sz="1600" dirty="0" err="1"/>
              <a:t>Tags</a:t>
            </a:r>
            <a:r>
              <a:rPr lang="es-MX" sz="1600" dirty="0"/>
              <a:t> e información</a:t>
            </a:r>
          </a:p>
          <a:p>
            <a:pPr algn="ctr"/>
            <a:r>
              <a:rPr lang="es-MX" sz="1600" dirty="0"/>
              <a:t>compartida sin </a:t>
            </a:r>
          </a:p>
          <a:p>
            <a:pPr algn="ctr"/>
            <a:r>
              <a:rPr lang="es-MX" sz="1600" dirty="0"/>
              <a:t>dimensión del daño</a:t>
            </a:r>
          </a:p>
          <a:p>
            <a:pPr algn="ctr"/>
            <a:r>
              <a:rPr lang="es-MX" sz="1600" dirty="0"/>
              <a:t>que puede causar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99" y="969583"/>
            <a:ext cx="2254266" cy="12363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843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18180" y="978945"/>
            <a:ext cx="55722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/>
              <a:t>Protección de datos </a:t>
            </a:r>
          </a:p>
          <a:p>
            <a:pPr algn="ctr"/>
            <a:r>
              <a:rPr lang="es-MX" sz="4000" b="1" dirty="0" smtClean="0"/>
              <a:t>en las relaciones </a:t>
            </a:r>
          </a:p>
          <a:p>
            <a:pPr algn="ctr"/>
            <a:r>
              <a:rPr lang="es-MX" sz="4000" b="1" dirty="0"/>
              <a:t>l</a:t>
            </a:r>
            <a:r>
              <a:rPr lang="es-MX" sz="4000" b="1" dirty="0" smtClean="0"/>
              <a:t>aborales </a:t>
            </a:r>
          </a:p>
          <a:p>
            <a:pPr algn="ctr"/>
            <a:r>
              <a:rPr lang="es-MX" sz="4000" b="1" dirty="0" smtClean="0"/>
              <a:t>(</a:t>
            </a:r>
            <a:r>
              <a:rPr lang="es-MX" sz="4000" b="1" dirty="0" err="1" smtClean="0"/>
              <a:t>videovigilancia</a:t>
            </a:r>
            <a:r>
              <a:rPr lang="es-MX" sz="4000" b="1" dirty="0" smtClean="0"/>
              <a:t> y correos</a:t>
            </a:r>
          </a:p>
          <a:p>
            <a:pPr algn="ctr"/>
            <a:r>
              <a:rPr lang="es-MX" sz="4000" b="1" dirty="0" smtClean="0"/>
              <a:t>electrónicos)</a:t>
            </a:r>
            <a:endParaRPr lang="es-ES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4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cio 13"/>
          <p:cNvSpPr/>
          <p:nvPr/>
        </p:nvSpPr>
        <p:spPr>
          <a:xfrm rot="10800000">
            <a:off x="3844817" y="2273694"/>
            <a:ext cx="914400" cy="1216152"/>
          </a:xfrm>
          <a:prstGeom prst="trapezoid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apecio 14"/>
          <p:cNvSpPr/>
          <p:nvPr/>
        </p:nvSpPr>
        <p:spPr>
          <a:xfrm rot="10800000">
            <a:off x="7145130" y="2273695"/>
            <a:ext cx="914400" cy="1216152"/>
          </a:xfrm>
          <a:prstGeom prst="trapezoid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rapecio 15"/>
          <p:cNvSpPr/>
          <p:nvPr/>
        </p:nvSpPr>
        <p:spPr>
          <a:xfrm rot="10800000">
            <a:off x="5454855" y="2273695"/>
            <a:ext cx="914400" cy="1216152"/>
          </a:xfrm>
          <a:prstGeom prst="trapezoid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rapecio 16"/>
          <p:cNvSpPr/>
          <p:nvPr/>
        </p:nvSpPr>
        <p:spPr>
          <a:xfrm rot="10800000">
            <a:off x="10220201" y="2273695"/>
            <a:ext cx="914400" cy="1216152"/>
          </a:xfrm>
          <a:prstGeom prst="trapezoid">
            <a:avLst/>
          </a:prstGeom>
          <a:solidFill>
            <a:srgbClr val="C0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rapecio 17"/>
          <p:cNvSpPr/>
          <p:nvPr/>
        </p:nvSpPr>
        <p:spPr>
          <a:xfrm rot="10800000">
            <a:off x="8682665" y="2296934"/>
            <a:ext cx="914400" cy="1216152"/>
          </a:xfrm>
          <a:prstGeom prst="trapezoid">
            <a:avLst/>
          </a:pr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rapecio 18"/>
          <p:cNvSpPr/>
          <p:nvPr/>
        </p:nvSpPr>
        <p:spPr>
          <a:xfrm rot="10800000">
            <a:off x="676548" y="2273696"/>
            <a:ext cx="914400" cy="1216152"/>
          </a:xfrm>
          <a:prstGeom prst="trapezoid">
            <a:avLst/>
          </a:prstGeom>
          <a:solidFill>
            <a:srgbClr val="C0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Trapecio 19"/>
          <p:cNvSpPr/>
          <p:nvPr/>
        </p:nvSpPr>
        <p:spPr>
          <a:xfrm rot="10800000">
            <a:off x="2366824" y="2273695"/>
            <a:ext cx="914400" cy="1216152"/>
          </a:xfrm>
          <a:prstGeom prst="trapezoid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121191" y="300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 smtClean="0"/>
              <a:t>La protección de datos en las relaciones laborales</a:t>
            </a:r>
          </a:p>
          <a:p>
            <a:pPr algn="ctr"/>
            <a:r>
              <a:rPr lang="es-MX" dirty="0" smtClean="0"/>
              <a:t>Riesgos y amenazas para el trabajador en </a:t>
            </a:r>
          </a:p>
          <a:p>
            <a:pPr algn="ctr"/>
            <a:r>
              <a:rPr lang="es-MX" dirty="0"/>
              <a:t>m</a:t>
            </a:r>
            <a:r>
              <a:rPr lang="es-MX" dirty="0" smtClean="0"/>
              <a:t>ateria de privacidad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326291" y="1351006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Ingreso a la organización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387193" y="1351006"/>
            <a:ext cx="315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Permanencia en la organización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106930" y="1351006"/>
            <a:ext cx="24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Salida de la organización</a:t>
            </a:r>
            <a:endParaRPr lang="es-MX" dirty="0"/>
          </a:p>
        </p:txBody>
      </p:sp>
      <p:sp>
        <p:nvSpPr>
          <p:cNvPr id="6" name="Abrir llave 5"/>
          <p:cNvSpPr/>
          <p:nvPr/>
        </p:nvSpPr>
        <p:spPr>
          <a:xfrm rot="5400000">
            <a:off x="2228173" y="168713"/>
            <a:ext cx="273219" cy="33764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Abrir llave 30"/>
          <p:cNvSpPr/>
          <p:nvPr/>
        </p:nvSpPr>
        <p:spPr>
          <a:xfrm rot="5400000">
            <a:off x="5698827" y="175629"/>
            <a:ext cx="273219" cy="33764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Abrir llave 31"/>
          <p:cNvSpPr/>
          <p:nvPr/>
        </p:nvSpPr>
        <p:spPr>
          <a:xfrm rot="5400000">
            <a:off x="9169482" y="160551"/>
            <a:ext cx="273219" cy="33764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676548" y="4127157"/>
            <a:ext cx="244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Solicitudes de ingreso</a:t>
            </a:r>
          </a:p>
          <a:p>
            <a:pPr marL="342900" indent="-342900">
              <a:buAutoNum type="alphaLcParenR"/>
            </a:pPr>
            <a:r>
              <a:rPr lang="es-MX" sz="1600" dirty="0" smtClean="0"/>
              <a:t>Acceso a redes sociales</a:t>
            </a:r>
          </a:p>
          <a:p>
            <a:pPr marL="342900" indent="-342900">
              <a:buAutoNum type="alphaLcParenR"/>
            </a:pPr>
            <a:r>
              <a:rPr lang="es-MX" sz="1600" dirty="0" smtClean="0"/>
              <a:t>Peticiones desproporcionadas</a:t>
            </a:r>
          </a:p>
          <a:p>
            <a:pPr marL="342900" indent="-342900">
              <a:buAutoNum type="alphaLcParenR"/>
            </a:pPr>
            <a:r>
              <a:rPr lang="es-MX" sz="1600" dirty="0" smtClean="0"/>
              <a:t>Transferencia de datos</a:t>
            </a:r>
          </a:p>
          <a:p>
            <a:r>
              <a:rPr lang="es-MX" sz="1600" dirty="0" smtClean="0"/>
              <a:t>d) Videograbación de entrevista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588476" y="3995678"/>
            <a:ext cx="2836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MX" dirty="0" smtClean="0"/>
              <a:t>Cámaras de vigilancia</a:t>
            </a:r>
          </a:p>
          <a:p>
            <a:pPr marL="342900" indent="-342900">
              <a:buAutoNum type="alphaLcParenR"/>
            </a:pPr>
            <a:r>
              <a:rPr lang="es-MX" dirty="0" smtClean="0"/>
              <a:t>Acceso a correos</a:t>
            </a:r>
          </a:p>
          <a:p>
            <a:pPr marL="342900" indent="-342900">
              <a:buAutoNum type="alphaLcParenR"/>
            </a:pPr>
            <a:r>
              <a:rPr lang="es-MX" dirty="0" smtClean="0"/>
              <a:t>Geolocalización y monitoreo continuo</a:t>
            </a:r>
          </a:p>
          <a:p>
            <a:pPr marL="342900" indent="-342900">
              <a:buAutoNum type="alphaLcParenR"/>
            </a:pPr>
            <a:r>
              <a:rPr lang="es-MX" dirty="0" smtClean="0"/>
              <a:t>Mensajería instantánea en horarios no laborales</a:t>
            </a:r>
          </a:p>
          <a:p>
            <a:pPr marL="342900" indent="-342900">
              <a:buAutoNum type="alphaLcParenR"/>
            </a:pPr>
            <a:r>
              <a:rPr lang="es-MX" dirty="0" smtClean="0"/>
              <a:t>Monitoreo de visitas de páginas de internet</a:t>
            </a:r>
          </a:p>
          <a:p>
            <a:pPr marL="342900" indent="-342900">
              <a:buAutoNum type="alphaLcParenR"/>
            </a:pPr>
            <a:endParaRPr lang="es-MX" dirty="0" smtClean="0"/>
          </a:p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8542638" y="4258962"/>
            <a:ext cx="33668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s-MX" dirty="0" smtClean="0"/>
              <a:t>Transferencias de datos</a:t>
            </a:r>
          </a:p>
          <a:p>
            <a:pPr marL="342900" indent="-342900">
              <a:buAutoNum type="alphaLcParenR"/>
            </a:pPr>
            <a:r>
              <a:rPr lang="es-MX" dirty="0" smtClean="0"/>
              <a:t>Retención de información</a:t>
            </a:r>
          </a:p>
          <a:p>
            <a:pPr marL="342900" indent="-342900">
              <a:buAutoNum type="alphaLcParenR"/>
            </a:pPr>
            <a:r>
              <a:rPr lang="es-MX" dirty="0" smtClean="0"/>
              <a:t>Mal uso de datos (acoso)</a:t>
            </a:r>
          </a:p>
          <a:p>
            <a:pPr marL="342900" indent="-342900">
              <a:buAutoNum type="alphaLcParenR"/>
            </a:pPr>
            <a:r>
              <a:rPr lang="es-MX" dirty="0" smtClean="0"/>
              <a:t>Revisión de correo electrónico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2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21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983" y="4500945"/>
            <a:ext cx="607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Aviso de privacidad la respuesta</a:t>
            </a:r>
            <a:endParaRPr lang="es-MX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983" y="133993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Video vigilancia…. </a:t>
            </a:r>
            <a:endParaRPr lang="es-MX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87048" y="695751"/>
            <a:ext cx="5580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Principios de consentimiento e información</a:t>
            </a:r>
          </a:p>
          <a:p>
            <a:endParaRPr lang="es-MX" sz="1600" b="1" dirty="0" smtClean="0"/>
          </a:p>
          <a:p>
            <a:pPr marL="342900" indent="-342900">
              <a:buAutoNum type="alphaLcParenR"/>
            </a:pPr>
            <a:r>
              <a:rPr lang="es-MX" sz="1600" dirty="0" smtClean="0"/>
              <a:t>¿Es necesario el consentimiento?</a:t>
            </a:r>
          </a:p>
          <a:p>
            <a:pPr lvl="1"/>
            <a:r>
              <a:rPr lang="es-MX" sz="1600" dirty="0" smtClean="0"/>
              <a:t>a.1. mantenimiento y cumplimiento de la relación laboral</a:t>
            </a:r>
          </a:p>
          <a:p>
            <a:pPr lvl="1"/>
            <a:r>
              <a:rPr lang="es-MX" sz="1600" dirty="0" smtClean="0"/>
              <a:t>a.2.cumplimiento de las obligaciones derivadas de la relación jurídica</a:t>
            </a:r>
          </a:p>
          <a:p>
            <a:pPr marL="342900" indent="-342900">
              <a:buAutoNum type="alphaLcParenR"/>
            </a:pPr>
            <a:r>
              <a:rPr lang="es-MX" sz="1600" dirty="0" smtClean="0"/>
              <a:t>¿Se le debe informar al trabajador que esta siendo video grabado?</a:t>
            </a:r>
          </a:p>
          <a:p>
            <a:pPr marL="342900" indent="-342900">
              <a:buAutoNum type="alphaLcParenR"/>
            </a:pPr>
            <a:r>
              <a:rPr lang="es-MX" sz="1600" dirty="0" smtClean="0"/>
              <a:t>¿Debe el trabajador consentir expresa o tácitamente la videograbación?</a:t>
            </a:r>
          </a:p>
          <a:p>
            <a:pPr marL="342900" indent="-342900">
              <a:buAutoNum type="alphaLcParenR"/>
            </a:pPr>
            <a:r>
              <a:rPr lang="es-MX" sz="1600" dirty="0" smtClean="0"/>
              <a:t>¿Se cumple con el principio de calidad?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2625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3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41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225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381414" y="2907956"/>
            <a:ext cx="418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Sin información se genera una expectativa </a:t>
            </a:r>
          </a:p>
          <a:p>
            <a:r>
              <a:rPr lang="es-MX" dirty="0" smtClean="0"/>
              <a:t>de confidencialidad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381414" y="1640700"/>
            <a:ext cx="3761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¿Quien es el titular de la información?</a:t>
            </a:r>
          </a:p>
          <a:p>
            <a:r>
              <a:rPr lang="es-MX" dirty="0"/>
              <a:t> </a:t>
            </a:r>
            <a:r>
              <a:rPr lang="es-MX" dirty="0" smtClean="0"/>
              <a:t>a. Tesis 1. El titular es el “patrón”</a:t>
            </a:r>
          </a:p>
          <a:p>
            <a:r>
              <a:rPr lang="es-MX" dirty="0" smtClean="0"/>
              <a:t> b. Tesis 2. El titular es el “trabajador”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435546" y="823784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Correo electrónico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7710616" y="4283676"/>
            <a:ext cx="40267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s-MX" dirty="0" smtClean="0"/>
              <a:t>Informar al trabajador</a:t>
            </a:r>
          </a:p>
          <a:p>
            <a:pPr marL="342900" indent="-342900">
              <a:buAutoNum type="alphaLcParenR"/>
            </a:pPr>
            <a:r>
              <a:rPr lang="es-MX" dirty="0" smtClean="0"/>
              <a:t>No generar </a:t>
            </a:r>
            <a:r>
              <a:rPr lang="es-MX" dirty="0" err="1" smtClean="0"/>
              <a:t>monitoreos</a:t>
            </a:r>
            <a:r>
              <a:rPr lang="es-MX" dirty="0" smtClean="0"/>
              <a:t> </a:t>
            </a:r>
          </a:p>
          <a:p>
            <a:pPr marL="342900" indent="-342900">
              <a:buAutoNum type="alphaLcParenR"/>
            </a:pPr>
            <a:r>
              <a:rPr lang="es-MX" dirty="0" smtClean="0"/>
              <a:t>El mantenimiento no supone revisión</a:t>
            </a:r>
          </a:p>
          <a:p>
            <a:pPr marL="342900" indent="-342900">
              <a:buAutoNum type="alphaLcParenR"/>
            </a:pPr>
            <a:r>
              <a:rPr lang="es-MX" dirty="0" smtClean="0"/>
              <a:t>Dar de baja la cuenta y buscar</a:t>
            </a:r>
          </a:p>
          <a:p>
            <a:r>
              <a:rPr lang="es-MX" dirty="0" smtClean="0"/>
              <a:t> </a:t>
            </a:r>
            <a:r>
              <a:rPr lang="es-MX" dirty="0" err="1" smtClean="0"/>
              <a:t>redireccionamiento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3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109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1869" y="3119717"/>
            <a:ext cx="437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El llamado </a:t>
            </a:r>
          </a:p>
          <a:p>
            <a:pPr algn="ctr"/>
            <a:r>
              <a:rPr lang="es-ES" sz="3600" b="1" dirty="0" smtClean="0"/>
              <a:t>“Derecho al Olvido”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200"/>
            <a:ext cx="7551868" cy="67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7235" y="99789"/>
            <a:ext cx="754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C00000"/>
                </a:solidFill>
              </a:rPr>
              <a:t>Primera aproximación al problema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85" y="1249367"/>
            <a:ext cx="1730834" cy="11492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" y="1249367"/>
            <a:ext cx="1537784" cy="1211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6"/>
          <a:stretch/>
        </p:blipFill>
        <p:spPr>
          <a:xfrm>
            <a:off x="1000461" y="3036467"/>
            <a:ext cx="1106917" cy="15582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63596" y="3443661"/>
            <a:ext cx="2174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#</a:t>
            </a:r>
            <a:r>
              <a:rPr lang="es-MX" sz="2800" b="1" dirty="0" err="1" smtClean="0"/>
              <a:t>ladycoralina</a:t>
            </a:r>
            <a:endParaRPr lang="es-E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8" b="25019"/>
          <a:stretch/>
        </p:blipFill>
        <p:spPr>
          <a:xfrm>
            <a:off x="4823661" y="3139125"/>
            <a:ext cx="1673958" cy="135294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99422" y="1562721"/>
            <a:ext cx="2702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José Luis Romo</a:t>
            </a:r>
            <a:endParaRPr lang="es-ES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8" y="5264244"/>
            <a:ext cx="1944927" cy="11947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88" y="5136890"/>
            <a:ext cx="1996104" cy="132209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704369" y="5389146"/>
            <a:ext cx="3791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Javier Duarte</a:t>
            </a:r>
          </a:p>
          <a:p>
            <a:pPr algn="ctr"/>
            <a:r>
              <a:rPr lang="es-MX" sz="2400" b="1" dirty="0" smtClean="0"/>
              <a:t>(Ex gobernador de Veracruz)</a:t>
            </a:r>
            <a:endParaRPr lang="es-ES" sz="2400" b="1" dirty="0"/>
          </a:p>
        </p:txBody>
      </p:sp>
      <p:sp>
        <p:nvSpPr>
          <p:cNvPr id="12" name="Rectángulo 1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8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68" y="1"/>
            <a:ext cx="7663031" cy="6857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8917" y="258184"/>
            <a:ext cx="4412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Entendiendo  el llamado </a:t>
            </a:r>
          </a:p>
          <a:p>
            <a:r>
              <a:rPr lang="es-MX" sz="3200" b="1" dirty="0" smtClean="0">
                <a:solidFill>
                  <a:srgbClr val="FF0000"/>
                </a:solidFill>
              </a:rPr>
              <a:t>derecho al olvido digital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8917" y="2045406"/>
            <a:ext cx="42779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2060"/>
                </a:solidFill>
              </a:rPr>
              <a:t>¿En donde surge?</a:t>
            </a:r>
          </a:p>
          <a:p>
            <a:pPr algn="ctr"/>
            <a:endParaRPr lang="es-MX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2060"/>
                </a:solidFill>
              </a:rPr>
              <a:t>¿Cómo se materializa?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2060"/>
                </a:solidFill>
              </a:rPr>
              <a:t>¿Es un derecho nuevo?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2060"/>
                </a:solidFill>
              </a:rPr>
              <a:t>¿Es una mera cancelación de datos?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2060"/>
                </a:solidFill>
              </a:rPr>
              <a:t>¿Qué alcance tiene </a:t>
            </a:r>
            <a:r>
              <a:rPr lang="es-MX" sz="2000" b="1" i="1" dirty="0" err="1" smtClean="0">
                <a:solidFill>
                  <a:srgbClr val="002060"/>
                </a:solidFill>
              </a:rPr>
              <a:t>desindexar</a:t>
            </a:r>
            <a:r>
              <a:rPr lang="es-MX" sz="2000" b="1" dirty="0" smtClean="0">
                <a:solidFill>
                  <a:srgbClr val="002060"/>
                </a:solidFill>
              </a:rPr>
              <a:t>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002060"/>
                </a:solidFill>
              </a:rPr>
              <a:t>Tratamiento en Europa y América 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4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0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99763" y="1226127"/>
            <a:ext cx="5873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 smtClean="0"/>
              <a:t>Muchas gracias</a:t>
            </a:r>
          </a:p>
          <a:p>
            <a:pPr algn="ctr"/>
            <a:endParaRPr lang="es-MX" sz="3600" dirty="0"/>
          </a:p>
          <a:p>
            <a:pPr algn="ctr"/>
            <a:r>
              <a:rPr lang="es-MX" sz="3600" dirty="0" smtClean="0"/>
              <a:t>Dr. Guillermo A. Tenorio Cueto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0198" y="4540827"/>
            <a:ext cx="10244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hlinkClick r:id="rId2"/>
              </a:rPr>
              <a:t>gtenorio@up.edu.mx</a:t>
            </a:r>
            <a:r>
              <a:rPr lang="es-MX" sz="2400" dirty="0" smtClean="0"/>
              <a:t>                            @</a:t>
            </a:r>
            <a:r>
              <a:rPr lang="es-MX" sz="2400" dirty="0" err="1" smtClean="0"/>
              <a:t>gtenorioc</a:t>
            </a:r>
            <a:r>
              <a:rPr lang="es-MX" sz="2400" dirty="0" smtClean="0"/>
              <a:t>                               www.cityai.net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32" y="3924161"/>
            <a:ext cx="527701" cy="5277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6" y="4026994"/>
            <a:ext cx="849736" cy="4248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91" y="3793690"/>
            <a:ext cx="768927" cy="7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929"/>
            <a:ext cx="12192000" cy="68714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27461" y="349291"/>
            <a:ext cx="920194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ITINERARIO TEMÁTICO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Estado actual de la protección de datos en México</a:t>
            </a:r>
          </a:p>
          <a:p>
            <a:pPr marL="514350" indent="-514350">
              <a:buAutoNum type="arabicPeriod"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Situación de los particulares responsables</a:t>
            </a:r>
          </a:p>
          <a:p>
            <a:pPr marL="971550" lvl="1" indent="-514350">
              <a:buAutoNum type="arabicPeriod"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Especial mención a Avisos de privacidad</a:t>
            </a:r>
          </a:p>
          <a:p>
            <a:pPr marL="971550" lvl="1" indent="-514350">
              <a:buAutoNum type="arabicPeriod"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Medidas de seguridad</a:t>
            </a:r>
          </a:p>
          <a:p>
            <a:pPr marL="971550" lvl="1" indent="-514350">
              <a:buAutoNum type="arabicPeriod"/>
            </a:pP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Ejercicio de derechos ARCO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3. La protección de datos en menores de edad</a:t>
            </a:r>
          </a:p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. La protección de datos en las relaciones laborales</a:t>
            </a:r>
          </a:p>
          <a:p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y las amenazas a la privacidad para los trabajadores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. El famoso “derecho al olvido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18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6974" y="3065931"/>
            <a:ext cx="55062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Estado actual de la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</a:rPr>
              <a:t>p</a:t>
            </a:r>
            <a:r>
              <a:rPr lang="es-MX" sz="3600" b="1" dirty="0" smtClean="0">
                <a:solidFill>
                  <a:schemeClr val="bg1"/>
                </a:solidFill>
              </a:rPr>
              <a:t>rotección de datos en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</a:rPr>
              <a:t>p</a:t>
            </a:r>
            <a:r>
              <a:rPr lang="es-MX" sz="3600" b="1" dirty="0" smtClean="0">
                <a:solidFill>
                  <a:schemeClr val="bg1"/>
                </a:solidFill>
              </a:rPr>
              <a:t>osesión de los particulares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3752" y="308166"/>
            <a:ext cx="37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Algunos otros  datos* para continuar: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63190" y="954496"/>
            <a:ext cx="771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3 de cada 10 responsables cuentan con avisos de privacidad.</a:t>
            </a:r>
          </a:p>
          <a:p>
            <a:pPr algn="ctr"/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Micro, pequeñas y medianas las más proclives a no tenerlo</a:t>
            </a:r>
            <a:endParaRPr lang="es-MX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2807317"/>
            <a:ext cx="4945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accent6"/>
                </a:solidFill>
              </a:rPr>
              <a:t>84% de los particulares desconoce las </a:t>
            </a:r>
          </a:p>
          <a:p>
            <a:r>
              <a:rPr lang="es-MX" sz="2400" dirty="0" smtClean="0">
                <a:solidFill>
                  <a:schemeClr val="accent6"/>
                </a:solidFill>
              </a:rPr>
              <a:t>obligaciones derivadas de la LFPDD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3056578" y="4965692"/>
            <a:ext cx="6078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Anualmente se incrementa en un 53.2% </a:t>
            </a:r>
          </a:p>
          <a:p>
            <a:pPr algn="ctr"/>
            <a:r>
              <a:rPr lang="es-MX" sz="2400" dirty="0" smtClean="0">
                <a:solidFill>
                  <a:srgbClr val="FF0000"/>
                </a:solidFill>
              </a:rPr>
              <a:t>las solicitudes de protección de derechos ARCO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785300" y="2945816"/>
            <a:ext cx="4574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70C0"/>
                </a:solidFill>
              </a:rPr>
              <a:t>12% reporta haber recibido alguna </a:t>
            </a:r>
          </a:p>
          <a:p>
            <a:pPr algn="ctr"/>
            <a:r>
              <a:rPr lang="es-MX" sz="2400" dirty="0" smtClean="0">
                <a:solidFill>
                  <a:srgbClr val="0070C0"/>
                </a:solidFill>
              </a:rPr>
              <a:t>solicitud de derechos ARCO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0" y="6123801"/>
            <a:ext cx="4374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45102" y="6123801"/>
            <a:ext cx="363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* Programa Institucional 2016-2020. INAI, México 2016</a:t>
            </a:r>
            <a:endParaRPr lang="es-MX" sz="12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03442520"/>
              </p:ext>
            </p:extLst>
          </p:nvPr>
        </p:nvGraphicFramePr>
        <p:xfrm>
          <a:off x="3737985" y="1866377"/>
          <a:ext cx="5255741" cy="314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7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09" y="6400800"/>
            <a:ext cx="526891" cy="5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335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02" y="0"/>
            <a:ext cx="452179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860590" y="248435"/>
            <a:ext cx="4421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</a:rPr>
              <a:t>Medidas de seguridad </a:t>
            </a:r>
          </a:p>
          <a:p>
            <a:pPr algn="ctr"/>
            <a:endParaRPr lang="es-MX" sz="4000" b="1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538514" y="2162288"/>
            <a:ext cx="41556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Principales problemas que enfrentan</a:t>
            </a:r>
          </a:p>
          <a:p>
            <a:r>
              <a:rPr lang="es-MX" dirty="0"/>
              <a:t>l</a:t>
            </a:r>
            <a:r>
              <a:rPr lang="es-MX" dirty="0" smtClean="0"/>
              <a:t>os particulares en materia</a:t>
            </a:r>
          </a:p>
          <a:p>
            <a:r>
              <a:rPr lang="es-MX" dirty="0"/>
              <a:t>d</a:t>
            </a:r>
            <a:r>
              <a:rPr lang="es-MX" dirty="0" smtClean="0"/>
              <a:t>e protección de datos en México: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 smtClean="0"/>
              <a:t>Aviso (s) de privacidad mal hechos</a:t>
            </a:r>
          </a:p>
          <a:p>
            <a:pPr marL="342900" indent="-342900">
              <a:buAutoNum type="alphaLcParenR"/>
            </a:pPr>
            <a:r>
              <a:rPr lang="es-MX" dirty="0" smtClean="0"/>
              <a:t>Carencia de políticas de privacidad</a:t>
            </a:r>
          </a:p>
          <a:p>
            <a:pPr marL="342900" indent="-342900">
              <a:buAutoNum type="alphaLcParenR"/>
            </a:pPr>
            <a:r>
              <a:rPr lang="es-MX" dirty="0" smtClean="0"/>
              <a:t>Carencia de procedimientos</a:t>
            </a:r>
          </a:p>
          <a:p>
            <a:pPr marL="342900" indent="-342900">
              <a:buAutoNum type="alphaLcParenR"/>
            </a:pPr>
            <a:r>
              <a:rPr lang="es-MX" dirty="0" smtClean="0"/>
              <a:t>Carencia de capacitación de personal</a:t>
            </a:r>
          </a:p>
          <a:p>
            <a:pPr marL="342900" indent="-342900">
              <a:buAutoNum type="alphaLcParenR"/>
            </a:pPr>
            <a:r>
              <a:rPr lang="es-MX" dirty="0" smtClean="0"/>
              <a:t>Captación y divulgación de imagen.</a:t>
            </a:r>
          </a:p>
          <a:p>
            <a:pPr marL="342900" indent="-342900">
              <a:buAutoNum type="alphaLcParenR"/>
            </a:pPr>
            <a:r>
              <a:rPr lang="es-MX" i="1" dirty="0" smtClean="0">
                <a:solidFill>
                  <a:srgbClr val="FF0000"/>
                </a:solidFill>
              </a:rPr>
              <a:t>Especial descuido de datos de personal</a:t>
            </a:r>
          </a:p>
          <a:p>
            <a:pPr marL="342900" indent="-342900">
              <a:buAutoNum type="alphaLcParenR"/>
            </a:pPr>
            <a:r>
              <a:rPr lang="es-MX" dirty="0" smtClean="0"/>
              <a:t>Captura de datos biométricos</a:t>
            </a:r>
          </a:p>
          <a:p>
            <a:pPr marL="342900" indent="-342900">
              <a:buAutoNum type="alphaLcParenR"/>
            </a:pPr>
            <a:r>
              <a:rPr lang="es-MX" dirty="0" smtClean="0"/>
              <a:t>No procesamiento de derechos ARCO</a:t>
            </a:r>
          </a:p>
          <a:p>
            <a:pPr marL="342900" indent="-342900">
              <a:buAutoNum type="alphaLcParenR"/>
            </a:pPr>
            <a:endParaRPr lang="es-MX" dirty="0" smtClean="0"/>
          </a:p>
          <a:p>
            <a:pPr marL="342900" indent="-342900">
              <a:buAutoNum type="alphaLcParenR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4"/>
              </a:rPr>
              <a:t>gtenorio@up.edu.mx</a:t>
            </a:r>
            <a:r>
              <a:rPr lang="es-MX" dirty="0"/>
              <a:t>                                                                                                                                                                  @</a:t>
            </a:r>
            <a:r>
              <a:rPr lang="es-MX" dirty="0" err="1"/>
              <a:t>gtenorioc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87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40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0141" y="634701"/>
            <a:ext cx="4527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Protección de datos </a:t>
            </a:r>
          </a:p>
          <a:p>
            <a:r>
              <a:rPr lang="es-ES" sz="4000" b="1" dirty="0" smtClean="0"/>
              <a:t>en menores de edad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97852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678610"/>
            <a:ext cx="11661290" cy="5342678"/>
          </a:xfrm>
          <a:prstGeom prst="rect">
            <a:avLst/>
          </a:prstGeom>
          <a:solidFill>
            <a:schemeClr val="accent2"/>
          </a:solidFill>
          <a:effectLst>
            <a:softEdge rad="635000"/>
          </a:effectLst>
        </p:spPr>
      </p:pic>
      <p:sp>
        <p:nvSpPr>
          <p:cNvPr id="2" name="1 Rectángulo"/>
          <p:cNvSpPr/>
          <p:nvPr/>
        </p:nvSpPr>
        <p:spPr>
          <a:xfrm>
            <a:off x="4151785" y="3573017"/>
            <a:ext cx="2307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sz="1400" dirty="0"/>
              <a:t>En Brasil, </a:t>
            </a:r>
            <a:r>
              <a:rPr lang="es-MX" sz="1400" b="1" dirty="0"/>
              <a:t>98% </a:t>
            </a:r>
            <a:r>
              <a:rPr lang="es-MX" sz="1400" dirty="0"/>
              <a:t>de los niños</a:t>
            </a:r>
          </a:p>
          <a:p>
            <a:r>
              <a:rPr lang="es-MX" sz="1400" dirty="0"/>
              <a:t>con acceso a Internet </a:t>
            </a:r>
            <a:r>
              <a:rPr lang="es-MX" sz="1400" b="1" dirty="0"/>
              <a:t>bajan</a:t>
            </a:r>
          </a:p>
          <a:p>
            <a:r>
              <a:rPr lang="es-MX" sz="1400" b="1" dirty="0"/>
              <a:t>Música*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672738" y="1809479"/>
            <a:ext cx="2900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87% </a:t>
            </a:r>
            <a:r>
              <a:rPr lang="es-MX" sz="1400" dirty="0"/>
              <a:t>de los jóvenes en EEUU de</a:t>
            </a:r>
          </a:p>
          <a:p>
            <a:r>
              <a:rPr lang="es-MX" sz="1400" b="1" dirty="0"/>
              <a:t>12 - 17 están conectados </a:t>
            </a:r>
            <a:r>
              <a:rPr lang="es-MX" sz="1400" dirty="0"/>
              <a:t>– el</a:t>
            </a:r>
          </a:p>
          <a:p>
            <a:r>
              <a:rPr lang="es-MX" sz="1400" dirty="0"/>
              <a:t>grupo más conectado, gastando </a:t>
            </a:r>
            <a:r>
              <a:rPr lang="es-MX" sz="1400" b="1" dirty="0"/>
              <a:t>27</a:t>
            </a:r>
          </a:p>
          <a:p>
            <a:r>
              <a:rPr lang="es-MX" sz="1400" b="1" dirty="0"/>
              <a:t>horas a la semana </a:t>
            </a:r>
            <a:r>
              <a:rPr lang="es-MX" sz="1400" dirty="0"/>
              <a:t>en Internet*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30575" y="1340768"/>
            <a:ext cx="2545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Mitad </a:t>
            </a:r>
            <a:r>
              <a:rPr lang="es-MX" sz="1400" dirty="0"/>
              <a:t>de los menores británicos</a:t>
            </a:r>
          </a:p>
          <a:p>
            <a:r>
              <a:rPr lang="es-MX" sz="1400" dirty="0"/>
              <a:t>de </a:t>
            </a:r>
            <a:r>
              <a:rPr lang="es-MX" sz="1400" b="1" dirty="0"/>
              <a:t>12 -18 </a:t>
            </a:r>
            <a:r>
              <a:rPr lang="es-MX" sz="1400" dirty="0"/>
              <a:t>usan </a:t>
            </a:r>
            <a:r>
              <a:rPr lang="es-MX" sz="1400" b="1" dirty="0"/>
              <a:t>mensajería</a:t>
            </a:r>
          </a:p>
          <a:p>
            <a:r>
              <a:rPr lang="es-MX" sz="1400" b="1" dirty="0"/>
              <a:t>Instantánea**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36161" y="4913222"/>
            <a:ext cx="2390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Uno de cada cuatro </a:t>
            </a:r>
            <a:r>
              <a:rPr lang="es-MX" sz="1400" dirty="0"/>
              <a:t>jóvenes</a:t>
            </a:r>
          </a:p>
          <a:p>
            <a:r>
              <a:rPr lang="es-MX" sz="1400" dirty="0"/>
              <a:t>en Australia (27%) dicen que</a:t>
            </a:r>
          </a:p>
          <a:p>
            <a:r>
              <a:rPr lang="es-MX" sz="1400" dirty="0"/>
              <a:t>hacen cosas en línea que sus</a:t>
            </a:r>
          </a:p>
          <a:p>
            <a:r>
              <a:rPr lang="es-MX" sz="1400" b="1" dirty="0"/>
              <a:t>padres no aprobarían*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47528" y="4782651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83% </a:t>
            </a:r>
            <a:r>
              <a:rPr lang="es-MX" sz="1400" dirty="0"/>
              <a:t>de los jóvenes de </a:t>
            </a:r>
            <a:r>
              <a:rPr lang="es-MX" sz="1400" b="1" dirty="0"/>
              <a:t>7-14 </a:t>
            </a:r>
            <a:r>
              <a:rPr lang="es-MX" sz="1400" dirty="0"/>
              <a:t>en</a:t>
            </a:r>
          </a:p>
          <a:p>
            <a:r>
              <a:rPr lang="es-MX" sz="1400" dirty="0"/>
              <a:t>Buenos Aires accede a Internet</a:t>
            </a:r>
          </a:p>
          <a:p>
            <a:r>
              <a:rPr lang="es-MX" sz="1400" b="1" dirty="0"/>
              <a:t>sin supervisión de sus padres*</a:t>
            </a:r>
            <a:endParaRPr lang="es-MX" sz="1400" dirty="0"/>
          </a:p>
        </p:txBody>
      </p:sp>
      <p:sp>
        <p:nvSpPr>
          <p:cNvPr id="3" name="2 Rectángulo"/>
          <p:cNvSpPr/>
          <p:nvPr/>
        </p:nvSpPr>
        <p:spPr>
          <a:xfrm>
            <a:off x="6399282" y="2762705"/>
            <a:ext cx="3510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/>
              <a:t>El 56% de los jóvenes españoles de entre 14 y 16 años han chateado con desconocidos**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48669" y="3095382"/>
            <a:ext cx="3163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El </a:t>
            </a:r>
            <a:r>
              <a:rPr lang="es-MX" sz="1400" b="1" dirty="0"/>
              <a:t>84%</a:t>
            </a:r>
            <a:r>
              <a:rPr lang="es-MX" sz="1400" dirty="0"/>
              <a:t> de los adolescentes internautas </a:t>
            </a:r>
          </a:p>
          <a:p>
            <a:r>
              <a:rPr lang="es-MX" sz="1400" dirty="0"/>
              <a:t>en México </a:t>
            </a:r>
            <a:r>
              <a:rPr lang="es-MX" sz="1400" b="1" dirty="0"/>
              <a:t>suben</a:t>
            </a:r>
            <a:r>
              <a:rPr lang="es-MX" sz="1400" dirty="0"/>
              <a:t> fotos redes sociales***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59136" y="209026"/>
            <a:ext cx="388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problema no sólo es en México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24000" y="6021288"/>
            <a:ext cx="761618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/>
              <a:t>Fuentes: *Microsoft. Presentación de  Director de licenciamiento y de servicios para </a:t>
            </a:r>
            <a:r>
              <a:rPr lang="es-MX" sz="1050" dirty="0" smtClean="0"/>
              <a:t>Latinoamérica 2017</a:t>
            </a:r>
            <a:endParaRPr lang="es-MX" sz="1050" dirty="0"/>
          </a:p>
          <a:p>
            <a:r>
              <a:rPr lang="es-MX" sz="1050" dirty="0"/>
              <a:t>                 **Encuesta de la Comisión Europea sobre uso de </a:t>
            </a:r>
            <a:r>
              <a:rPr lang="es-MX" sz="1050" dirty="0" smtClean="0"/>
              <a:t>redes 2017</a:t>
            </a:r>
            <a:endParaRPr lang="es-MX" sz="1050" dirty="0"/>
          </a:p>
          <a:p>
            <a:r>
              <a:rPr lang="es-MX" sz="1050" dirty="0"/>
              <a:t>                 ***Estudio de consumo de medios en México </a:t>
            </a:r>
            <a:r>
              <a:rPr lang="es-MX" sz="1050" dirty="0" smtClean="0"/>
              <a:t>2017 </a:t>
            </a:r>
            <a:r>
              <a:rPr lang="es-MX" sz="1050" dirty="0"/>
              <a:t>realizado IAB México</a:t>
            </a:r>
          </a:p>
          <a:p>
            <a:r>
              <a:rPr lang="es-MX" sz="1050" dirty="0"/>
              <a:t>                 ****Estudio sobre hábitos seguros en el uso de las TIC por niños y adolescentes y e-confianza de sus padres" del Observatorio </a:t>
            </a:r>
          </a:p>
          <a:p>
            <a:r>
              <a:rPr lang="es-MX" sz="1050" dirty="0"/>
              <a:t>                          de la Seguridad de la Información del </a:t>
            </a:r>
            <a:r>
              <a:rPr lang="es-MX" sz="1050" dirty="0" smtClean="0"/>
              <a:t>INTECO 2017</a:t>
            </a:r>
            <a:endParaRPr lang="es-MX" sz="1050" dirty="0"/>
          </a:p>
        </p:txBody>
      </p:sp>
      <p:sp>
        <p:nvSpPr>
          <p:cNvPr id="12" name="11 Rectángulo"/>
          <p:cNvSpPr/>
          <p:nvPr/>
        </p:nvSpPr>
        <p:spPr>
          <a:xfrm>
            <a:off x="5663952" y="20335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/>
              <a:t>El 30 % de los menores que utiliza Internet </a:t>
            </a:r>
            <a:r>
              <a:rPr lang="es-MX" sz="1400" b="1" dirty="0"/>
              <a:t>ha facilitado su número de teléfono</a:t>
            </a:r>
            <a:r>
              <a:rPr lang="es-MX" sz="1400" dirty="0"/>
              <a:t> en alguna ocasión durante sus conexiones****</a:t>
            </a:r>
          </a:p>
        </p:txBody>
      </p:sp>
    </p:spTree>
    <p:extLst>
      <p:ext uri="{BB962C8B-B14F-4D97-AF65-F5344CB8AC3E}">
        <p14:creationId xmlns:p14="http://schemas.microsoft.com/office/powerpoint/2010/main" val="7386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572169" y="0"/>
            <a:ext cx="4154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Los menores y jóvenes desconocen como </a:t>
            </a:r>
          </a:p>
          <a:p>
            <a:pPr algn="ctr"/>
            <a:r>
              <a:rPr lang="es-MX" b="1" dirty="0"/>
              <a:t>manejar adecuadamente su privacidad.</a:t>
            </a:r>
          </a:p>
          <a:p>
            <a:pPr algn="ctr"/>
            <a:r>
              <a:rPr lang="es-MX" b="1" dirty="0"/>
              <a:t>El </a:t>
            </a:r>
            <a:r>
              <a:rPr lang="es-MX" b="1" i="1" dirty="0" err="1"/>
              <a:t>sexting</a:t>
            </a:r>
            <a:r>
              <a:rPr lang="es-MX" b="1" dirty="0"/>
              <a:t> como ejemplo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98651" y="2711344"/>
            <a:ext cx="4228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activo sucedió durante un año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sola vez  para el 41%.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veces para el 23%.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3 a 5 veces para el 26%.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veces o más para el 10%.</a:t>
            </a:r>
          </a:p>
          <a:p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pasivo sucedió: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sola vez, para el 39%.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veces para el 33%.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3 a 5 veces para el 22%.</a:t>
            </a:r>
          </a:p>
          <a:p>
            <a:pPr lvl="1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veces </a:t>
            </a:r>
            <a:r>
              <a:rPr lang="es-MX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más para el 6%.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289786" y="6069202"/>
            <a:ext cx="3991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MX" sz="1000" b="1" dirty="0" smtClean="0"/>
              <a:t>Fuentes: *Revista </a:t>
            </a:r>
            <a:r>
              <a:rPr lang="es-MX" sz="1000" b="1" dirty="0" err="1"/>
              <a:t>Pediatrics</a:t>
            </a:r>
            <a:r>
              <a:rPr lang="es-MX" sz="1000" b="1" dirty="0"/>
              <a:t>. Academia Americana de </a:t>
            </a:r>
            <a:r>
              <a:rPr lang="es-MX" sz="1000" b="1" dirty="0" smtClean="0"/>
              <a:t>Pediatría</a:t>
            </a:r>
          </a:p>
          <a:p>
            <a:pPr lvl="1"/>
            <a:r>
              <a:rPr lang="es-MX" sz="1000" b="1" dirty="0"/>
              <a:t> </a:t>
            </a:r>
            <a:r>
              <a:rPr lang="es-MX" sz="1000" b="1" dirty="0" smtClean="0"/>
              <a:t>                 **INAI Informe de datos 2017</a:t>
            </a:r>
          </a:p>
          <a:p>
            <a:pPr lvl="1"/>
            <a:r>
              <a:rPr lang="es-MX" sz="1000" b="1" dirty="0"/>
              <a:t> </a:t>
            </a:r>
            <a:r>
              <a:rPr lang="es-MX" sz="1000" b="1" dirty="0" smtClean="0"/>
              <a:t>                 *** Informe “Hábitos de las redes sociales 2018”</a:t>
            </a:r>
          </a:p>
          <a:p>
            <a:pPr lvl="1"/>
            <a:r>
              <a:rPr lang="es-MX" sz="1000" b="1" dirty="0"/>
              <a:t> </a:t>
            </a:r>
            <a:r>
              <a:rPr lang="es-MX" sz="1000" b="1" dirty="0" smtClean="0"/>
              <a:t>                 **** Asociación Alianza por la seguridad 2018</a:t>
            </a:r>
            <a:endParaRPr lang="es-MX" sz="1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3881" y="3667383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Niños entre 10 y 17 </a:t>
            </a:r>
            <a:r>
              <a:rPr lang="es-MX" b="1" dirty="0" smtClean="0"/>
              <a:t>años*</a:t>
            </a:r>
            <a:endParaRPr lang="es-MX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346104" y="3708596"/>
            <a:ext cx="15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¿</a:t>
            </a:r>
            <a:r>
              <a:rPr lang="es-MX" b="1" dirty="0" smtClean="0"/>
              <a:t>Y en México</a:t>
            </a:r>
            <a:r>
              <a:rPr lang="es-MX" dirty="0" smtClean="0"/>
              <a:t>?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904608" y="2785266"/>
            <a:ext cx="42873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latinoamericano que más 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practica*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52% de los menores teme publicaciones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Íntimas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millones de niños entre 6 y 19 años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 a alguien que ha enviado imágenes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Suyas desnudo o semidesnudo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1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1198</Words>
  <Application>Microsoft Office PowerPoint</Application>
  <PresentationFormat>Personalizado</PresentationFormat>
  <Paragraphs>239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Antonio Tenorio Cueto</dc:creator>
  <cp:lastModifiedBy>J. Alexandro Sandoval L.</cp:lastModifiedBy>
  <cp:revision>19</cp:revision>
  <dcterms:created xsi:type="dcterms:W3CDTF">2017-11-07T18:40:16Z</dcterms:created>
  <dcterms:modified xsi:type="dcterms:W3CDTF">2019-02-05T19:52:26Z</dcterms:modified>
</cp:coreProperties>
</file>